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 id="2147483660" r:id="rId2"/>
    <p:sldMasterId id="2147483672" r:id="rId3"/>
  </p:sldMasterIdLst>
  <p:notesMasterIdLst>
    <p:notesMasterId r:id="rId70"/>
  </p:notesMasterIdLst>
  <p:sldIdLst>
    <p:sldId id="394" r:id="rId4"/>
    <p:sldId id="308" r:id="rId5"/>
    <p:sldId id="259" r:id="rId6"/>
    <p:sldId id="311" r:id="rId7"/>
    <p:sldId id="312" r:id="rId8"/>
    <p:sldId id="313" r:id="rId9"/>
    <p:sldId id="315" r:id="rId10"/>
    <p:sldId id="316" r:id="rId11"/>
    <p:sldId id="319" r:id="rId12"/>
    <p:sldId id="325" r:id="rId13"/>
    <p:sldId id="326" r:id="rId14"/>
    <p:sldId id="329" r:id="rId15"/>
    <p:sldId id="330" r:id="rId16"/>
    <p:sldId id="332" r:id="rId17"/>
    <p:sldId id="333" r:id="rId18"/>
    <p:sldId id="334" r:id="rId19"/>
    <p:sldId id="335" r:id="rId20"/>
    <p:sldId id="338" r:id="rId21"/>
    <p:sldId id="339" r:id="rId22"/>
    <p:sldId id="344" r:id="rId23"/>
    <p:sldId id="347" r:id="rId24"/>
    <p:sldId id="349" r:id="rId25"/>
    <p:sldId id="393" r:id="rId26"/>
    <p:sldId id="353" r:id="rId27"/>
    <p:sldId id="354" r:id="rId28"/>
    <p:sldId id="356" r:id="rId29"/>
    <p:sldId id="357" r:id="rId30"/>
    <p:sldId id="361" r:id="rId31"/>
    <p:sldId id="362" r:id="rId32"/>
    <p:sldId id="363" r:id="rId33"/>
    <p:sldId id="364" r:id="rId34"/>
    <p:sldId id="365" r:id="rId35"/>
    <p:sldId id="366" r:id="rId36"/>
    <p:sldId id="367" r:id="rId37"/>
    <p:sldId id="368" r:id="rId38"/>
    <p:sldId id="369" r:id="rId39"/>
    <p:sldId id="370" r:id="rId40"/>
    <p:sldId id="371" r:id="rId41"/>
    <p:sldId id="372" r:id="rId42"/>
    <p:sldId id="373" r:id="rId43"/>
    <p:sldId id="374" r:id="rId44"/>
    <p:sldId id="375" r:id="rId45"/>
    <p:sldId id="376" r:id="rId46"/>
    <p:sldId id="377" r:id="rId47"/>
    <p:sldId id="378" r:id="rId48"/>
    <p:sldId id="379" r:id="rId49"/>
    <p:sldId id="380" r:id="rId50"/>
    <p:sldId id="381" r:id="rId51"/>
    <p:sldId id="382" r:id="rId52"/>
    <p:sldId id="383" r:id="rId53"/>
    <p:sldId id="384" r:id="rId54"/>
    <p:sldId id="385" r:id="rId55"/>
    <p:sldId id="386" r:id="rId56"/>
    <p:sldId id="387" r:id="rId57"/>
    <p:sldId id="388" r:id="rId58"/>
    <p:sldId id="395" r:id="rId59"/>
    <p:sldId id="396" r:id="rId60"/>
    <p:sldId id="391" r:id="rId61"/>
    <p:sldId id="392" r:id="rId62"/>
    <p:sldId id="397" r:id="rId63"/>
    <p:sldId id="398" r:id="rId64"/>
    <p:sldId id="399" r:id="rId65"/>
    <p:sldId id="400" r:id="rId66"/>
    <p:sldId id="401" r:id="rId67"/>
    <p:sldId id="402" r:id="rId68"/>
    <p:sldId id="306" r:id="rId69"/>
  </p:sldIdLst>
  <p:sldSz cx="9144000" cy="6858000" type="screen4x3"/>
  <p:notesSz cx="7010400" cy="9296400"/>
  <p:embeddedFontLst>
    <p:embeddedFont>
      <p:font typeface="Helvetica" panose="020B0604020202020204" pitchFamily="34" charset="0"/>
      <p:regular r:id="rId71"/>
      <p:bold r:id="rId72"/>
      <p:italic r:id="rId73"/>
      <p:boldItalic r:id="rId74"/>
    </p:embeddedFont>
    <p:embeddedFont>
      <p:font typeface="MS PGothic" panose="020B0600070205080204" pitchFamily="34" charset="-128"/>
      <p:regular r:id="rId75"/>
    </p:embeddedFont>
    <p:embeddedFont>
      <p:font typeface="Calibri" panose="020F0502020204030204" pitchFamily="34" charset="0"/>
      <p:regular r:id="rId76"/>
      <p:bold r:id="rId77"/>
      <p:italic r:id="rId78"/>
      <p:boldItalic r:id="rId79"/>
    </p:embeddedFont>
    <p:embeddedFont>
      <p:font typeface="Mathematica4" panose="020B0604020202020204"/>
      <p:regular r:id="rId80"/>
      <p:bold r:id="rId81"/>
    </p:embeddedFont>
    <p:embeddedFont>
      <p:font typeface="Cambria Math" panose="02040503050406030204" pitchFamily="18" charset="0"/>
      <p:regular r:id="rId82"/>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83" autoAdjust="0"/>
    <p:restoredTop sz="98942" autoAdjust="0"/>
  </p:normalViewPr>
  <p:slideViewPr>
    <p:cSldViewPr>
      <p:cViewPr varScale="1">
        <p:scale>
          <a:sx n="58" d="100"/>
          <a:sy n="58" d="100"/>
        </p:scale>
        <p:origin x="810"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font" Target="fonts/font6.fntdata"/><Relationship Id="rId84"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font" Target="fonts/font1.fntdata"/><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font" Target="fonts/font4.fntdata"/><Relationship Id="rId79" Type="http://schemas.openxmlformats.org/officeDocument/2006/relationships/font" Target="fonts/font9.fntdata"/><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font" Target="fonts/font12.fntdata"/><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font" Target="fonts/font7.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font" Target="fonts/font2.fntdata"/><Relationship Id="rId80" Type="http://schemas.openxmlformats.org/officeDocument/2006/relationships/font" Target="fonts/font10.fntdata"/><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notesMaster" Target="notesMasters/notesMaster1.xml"/><Relationship Id="rId75" Type="http://schemas.openxmlformats.org/officeDocument/2006/relationships/font" Target="fonts/font5.fntdata"/><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font" Target="fonts/font3.fntdata"/><Relationship Id="rId78" Type="http://schemas.openxmlformats.org/officeDocument/2006/relationships/font" Target="fonts/font8.fntdata"/><Relationship Id="rId81" Type="http://schemas.openxmlformats.org/officeDocument/2006/relationships/font" Target="fonts/font11.fntdata"/><Relationship Id="rId86"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 Id="rId6" Type="http://schemas.openxmlformats.org/officeDocument/2006/relationships/image" Target="../media/image40.wmf"/><Relationship Id="rId5" Type="http://schemas.openxmlformats.org/officeDocument/2006/relationships/image" Target="../media/image39.wmf"/><Relationship Id="rId4" Type="http://schemas.openxmlformats.org/officeDocument/2006/relationships/image" Target="../media/image38.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4" Type="http://schemas.openxmlformats.org/officeDocument/2006/relationships/image" Target="../media/image44.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 Id="rId4" Type="http://schemas.openxmlformats.org/officeDocument/2006/relationships/image" Target="../media/image49.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53.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image" Target="../media/image55.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image" Target="../media/image57.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image" Target="../media/image62.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68.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image" Target="../media/image69.wmf"/><Relationship Id="rId4" Type="http://schemas.openxmlformats.org/officeDocument/2006/relationships/image" Target="../media/image72.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image" Target="../media/image73.wmf"/><Relationship Id="rId5" Type="http://schemas.openxmlformats.org/officeDocument/2006/relationships/image" Target="../media/image77.wmf"/><Relationship Id="rId4" Type="http://schemas.openxmlformats.org/officeDocument/2006/relationships/image" Target="../media/image76.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78.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image" Target="../media/image80.wmf"/><Relationship Id="rId1" Type="http://schemas.openxmlformats.org/officeDocument/2006/relationships/image" Target="../media/image79.wmf"/><Relationship Id="rId6" Type="http://schemas.openxmlformats.org/officeDocument/2006/relationships/image" Target="../media/image84.wmf"/><Relationship Id="rId5" Type="http://schemas.openxmlformats.org/officeDocument/2006/relationships/image" Target="../media/image83.wmf"/><Relationship Id="rId4" Type="http://schemas.openxmlformats.org/officeDocument/2006/relationships/image" Target="../media/image82.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86.wmf"/><Relationship Id="rId1" Type="http://schemas.openxmlformats.org/officeDocument/2006/relationships/image" Target="../media/image85.wmf"/><Relationship Id="rId5" Type="http://schemas.openxmlformats.org/officeDocument/2006/relationships/image" Target="../media/image89.wmf"/><Relationship Id="rId4" Type="http://schemas.openxmlformats.org/officeDocument/2006/relationships/image" Target="../media/image88.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90.w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92.wmf"/><Relationship Id="rId1" Type="http://schemas.openxmlformats.org/officeDocument/2006/relationships/image" Target="../media/image91.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image" Target="../media/image94.wmf"/><Relationship Id="rId1" Type="http://schemas.openxmlformats.org/officeDocument/2006/relationships/image" Target="../media/image93.w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98.wmf"/><Relationship Id="rId2" Type="http://schemas.openxmlformats.org/officeDocument/2006/relationships/image" Target="../media/image97.wmf"/><Relationship Id="rId1" Type="http://schemas.openxmlformats.org/officeDocument/2006/relationships/image" Target="../media/image96.wmf"/><Relationship Id="rId4" Type="http://schemas.openxmlformats.org/officeDocument/2006/relationships/image" Target="../media/image9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102.wmf"/><Relationship Id="rId2" Type="http://schemas.openxmlformats.org/officeDocument/2006/relationships/image" Target="../media/image101.wmf"/><Relationship Id="rId1" Type="http://schemas.openxmlformats.org/officeDocument/2006/relationships/image" Target="../media/image100.wmf"/></Relationships>
</file>

<file path=ppt/drawings/_rels/vmlDrawing41.vml.rels><?xml version="1.0" encoding="UTF-8" standalone="yes"?>
<Relationships xmlns="http://schemas.openxmlformats.org/package/2006/relationships"><Relationship Id="rId3" Type="http://schemas.openxmlformats.org/officeDocument/2006/relationships/image" Target="../media/image105.wmf"/><Relationship Id="rId2" Type="http://schemas.openxmlformats.org/officeDocument/2006/relationships/image" Target="../media/image104.wmf"/><Relationship Id="rId1" Type="http://schemas.openxmlformats.org/officeDocument/2006/relationships/image" Target="../media/image103.wmf"/><Relationship Id="rId5" Type="http://schemas.openxmlformats.org/officeDocument/2006/relationships/image" Target="../media/image107.wmf"/><Relationship Id="rId4" Type="http://schemas.openxmlformats.org/officeDocument/2006/relationships/image" Target="../media/image106.wmf"/></Relationships>
</file>

<file path=ppt/drawings/_rels/vmlDrawing42.vml.rels><?xml version="1.0" encoding="UTF-8" standalone="yes"?>
<Relationships xmlns="http://schemas.openxmlformats.org/package/2006/relationships"><Relationship Id="rId2" Type="http://schemas.openxmlformats.org/officeDocument/2006/relationships/image" Target="../media/image109.wmf"/><Relationship Id="rId1" Type="http://schemas.openxmlformats.org/officeDocument/2006/relationships/image" Target="../media/image10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wrap="square" lIns="93177" tIns="46589" rIns="93177" bIns="46589" numCol="1" anchor="t" anchorCtr="0" compatLnSpc="1">
            <a:prstTxWarp prst="textNoShape">
              <a:avLst/>
            </a:prstTxWarp>
          </a:bodyPr>
          <a:lstStyle>
            <a:lvl1pPr>
              <a:defRPr sz="1200">
                <a:latin typeface="Calibri" pitchFamily="34" charset="0"/>
                <a:cs typeface="Arial" pitchFamily="34" charset="0"/>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atin typeface="Calibri" pitchFamily="34" charset="0"/>
                <a:cs typeface="Arial" pitchFamily="34" charset="0"/>
              </a:defRPr>
            </a:lvl1pPr>
          </a:lstStyle>
          <a:p>
            <a:pPr>
              <a:defRPr/>
            </a:pPr>
            <a:fld id="{E56DE1B8-464D-415F-8952-923785AA6A4E}" type="datetimeFigureOut">
              <a:rPr lang="en-US"/>
              <a:pPr>
                <a:defRPr/>
              </a:pPr>
              <a:t>4/5/2016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wrap="square" lIns="93177" tIns="46589" rIns="93177" bIns="46589" numCol="1" anchor="b" anchorCtr="0" compatLnSpc="1">
            <a:prstTxWarp prst="textNoShape">
              <a:avLst/>
            </a:prstTxWarp>
          </a:bodyPr>
          <a:lstStyle>
            <a:lvl1pPr>
              <a:defRPr sz="1200">
                <a:latin typeface="Calibri" pitchFamily="34" charset="0"/>
                <a:cs typeface="Arial" pitchFamily="34" charset="0"/>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itchFamily="34" charset="0"/>
                <a:cs typeface="Arial" pitchFamily="34" charset="0"/>
              </a:defRPr>
            </a:lvl1pPr>
          </a:lstStyle>
          <a:p>
            <a:pPr>
              <a:defRPr/>
            </a:pPr>
            <a:fld id="{C87DC38F-6DC2-493A-8099-395F426483FE}" type="slidenum">
              <a:rPr lang="en-US"/>
              <a:pPr>
                <a:defRPr/>
              </a:pPr>
              <a:t>‹#›</a:t>
            </a:fld>
            <a:endParaRPr lang="en-US"/>
          </a:p>
        </p:txBody>
      </p:sp>
    </p:spTree>
    <p:extLst>
      <p:ext uri="{BB962C8B-B14F-4D97-AF65-F5344CB8AC3E}">
        <p14:creationId xmlns:p14="http://schemas.microsoft.com/office/powerpoint/2010/main" val="40489181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9EC073A-6DA4-4658-9929-E65FF0310908}" type="slidenum">
              <a:rPr lang="en-US" smtClean="0"/>
              <a:pPr>
                <a:defRPr/>
              </a:pPr>
              <a:t>1</a:t>
            </a:fld>
            <a:endParaRPr lang="en-US"/>
          </a:p>
        </p:txBody>
      </p:sp>
    </p:spTree>
    <p:extLst>
      <p:ext uri="{BB962C8B-B14F-4D97-AF65-F5344CB8AC3E}">
        <p14:creationId xmlns:p14="http://schemas.microsoft.com/office/powerpoint/2010/main" val="28824159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8244" name="Slide Number Placeholder 3"/>
          <p:cNvSpPr>
            <a:spLocks noGrp="1"/>
          </p:cNvSpPr>
          <p:nvPr>
            <p:ph type="sldNum" sz="quarter" idx="5"/>
          </p:nvPr>
        </p:nvSpPr>
        <p:spPr bwMode="auto">
          <a:noFill/>
          <a:ln>
            <a:miter lim="800000"/>
            <a:headEnd/>
            <a:tailEnd/>
          </a:ln>
        </p:spPr>
        <p:txBody>
          <a:bodyPr/>
          <a:lstStyle/>
          <a:p>
            <a:fld id="{6F5ED2B6-9DC0-41F6-92E8-8B154BF55D53}" type="slidenum">
              <a:rPr lang="en-US" smtClean="0">
                <a:cs typeface="Arial" charset="0"/>
              </a:rPr>
              <a:pPr/>
              <a:t>10</a:t>
            </a:fld>
            <a:endParaRPr lang="en-US" smtClean="0">
              <a:cs typeface="Arial" charset="0"/>
            </a:endParaRPr>
          </a:p>
        </p:txBody>
      </p:sp>
    </p:spTree>
    <p:extLst>
      <p:ext uri="{BB962C8B-B14F-4D97-AF65-F5344CB8AC3E}">
        <p14:creationId xmlns:p14="http://schemas.microsoft.com/office/powerpoint/2010/main" val="2374412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9268" name="Slide Number Placeholder 3"/>
          <p:cNvSpPr>
            <a:spLocks noGrp="1"/>
          </p:cNvSpPr>
          <p:nvPr>
            <p:ph type="sldNum" sz="quarter" idx="5"/>
          </p:nvPr>
        </p:nvSpPr>
        <p:spPr bwMode="auto">
          <a:noFill/>
          <a:ln>
            <a:miter lim="800000"/>
            <a:headEnd/>
            <a:tailEnd/>
          </a:ln>
        </p:spPr>
        <p:txBody>
          <a:bodyPr/>
          <a:lstStyle/>
          <a:p>
            <a:fld id="{27363B9A-9EDD-4D7E-ABC3-0A027B643B80}" type="slidenum">
              <a:rPr lang="en-US" smtClean="0">
                <a:cs typeface="Arial" charset="0"/>
              </a:rPr>
              <a:pPr/>
              <a:t>11</a:t>
            </a:fld>
            <a:endParaRPr lang="en-US" smtClean="0">
              <a:cs typeface="Arial" charset="0"/>
            </a:endParaRPr>
          </a:p>
        </p:txBody>
      </p:sp>
    </p:spTree>
    <p:extLst>
      <p:ext uri="{BB962C8B-B14F-4D97-AF65-F5344CB8AC3E}">
        <p14:creationId xmlns:p14="http://schemas.microsoft.com/office/powerpoint/2010/main" val="3454955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2340" name="Slide Number Placeholder 3"/>
          <p:cNvSpPr>
            <a:spLocks noGrp="1"/>
          </p:cNvSpPr>
          <p:nvPr>
            <p:ph type="sldNum" sz="quarter" idx="5"/>
          </p:nvPr>
        </p:nvSpPr>
        <p:spPr bwMode="auto">
          <a:noFill/>
          <a:ln>
            <a:miter lim="800000"/>
            <a:headEnd/>
            <a:tailEnd/>
          </a:ln>
        </p:spPr>
        <p:txBody>
          <a:bodyPr/>
          <a:lstStyle/>
          <a:p>
            <a:fld id="{2FAE07CF-CEED-44B4-8BB3-64076151DDC7}" type="slidenum">
              <a:rPr lang="en-US" smtClean="0">
                <a:cs typeface="Arial" charset="0"/>
              </a:rPr>
              <a:pPr/>
              <a:t>12</a:t>
            </a:fld>
            <a:endParaRPr lang="en-US" smtClean="0">
              <a:cs typeface="Arial" charset="0"/>
            </a:endParaRPr>
          </a:p>
        </p:txBody>
      </p:sp>
    </p:spTree>
    <p:extLst>
      <p:ext uri="{BB962C8B-B14F-4D97-AF65-F5344CB8AC3E}">
        <p14:creationId xmlns:p14="http://schemas.microsoft.com/office/powerpoint/2010/main" val="34403999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p:spPr>
      </p:sp>
      <p:sp>
        <p:nvSpPr>
          <p:cNvPr id="143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3364" name="Slide Number Placeholder 3"/>
          <p:cNvSpPr>
            <a:spLocks noGrp="1"/>
          </p:cNvSpPr>
          <p:nvPr>
            <p:ph type="sldNum" sz="quarter" idx="5"/>
          </p:nvPr>
        </p:nvSpPr>
        <p:spPr bwMode="auto">
          <a:noFill/>
          <a:ln>
            <a:miter lim="800000"/>
            <a:headEnd/>
            <a:tailEnd/>
          </a:ln>
        </p:spPr>
        <p:txBody>
          <a:bodyPr/>
          <a:lstStyle/>
          <a:p>
            <a:fld id="{4D1E6CE3-5B8A-4052-B278-12A56C39BBD1}" type="slidenum">
              <a:rPr lang="en-US" smtClean="0">
                <a:cs typeface="Arial" charset="0"/>
              </a:rPr>
              <a:pPr/>
              <a:t>13</a:t>
            </a:fld>
            <a:endParaRPr lang="en-US" smtClean="0">
              <a:cs typeface="Arial" charset="0"/>
            </a:endParaRPr>
          </a:p>
        </p:txBody>
      </p:sp>
    </p:spTree>
    <p:extLst>
      <p:ext uri="{BB962C8B-B14F-4D97-AF65-F5344CB8AC3E}">
        <p14:creationId xmlns:p14="http://schemas.microsoft.com/office/powerpoint/2010/main" val="2751690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5412" name="Slide Number Placeholder 3"/>
          <p:cNvSpPr>
            <a:spLocks noGrp="1"/>
          </p:cNvSpPr>
          <p:nvPr>
            <p:ph type="sldNum" sz="quarter" idx="5"/>
          </p:nvPr>
        </p:nvSpPr>
        <p:spPr bwMode="auto">
          <a:noFill/>
          <a:ln>
            <a:miter lim="800000"/>
            <a:headEnd/>
            <a:tailEnd/>
          </a:ln>
        </p:spPr>
        <p:txBody>
          <a:bodyPr/>
          <a:lstStyle/>
          <a:p>
            <a:fld id="{7F25CD8E-51C5-4D2F-BFE4-66D72F876C4C}" type="slidenum">
              <a:rPr lang="en-US" smtClean="0">
                <a:cs typeface="Arial" charset="0"/>
              </a:rPr>
              <a:pPr/>
              <a:t>14</a:t>
            </a:fld>
            <a:endParaRPr lang="en-US" smtClean="0">
              <a:cs typeface="Arial" charset="0"/>
            </a:endParaRPr>
          </a:p>
        </p:txBody>
      </p:sp>
    </p:spTree>
    <p:extLst>
      <p:ext uri="{BB962C8B-B14F-4D97-AF65-F5344CB8AC3E}">
        <p14:creationId xmlns:p14="http://schemas.microsoft.com/office/powerpoint/2010/main" val="3127116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6436" name="Slide Number Placeholder 3"/>
          <p:cNvSpPr>
            <a:spLocks noGrp="1"/>
          </p:cNvSpPr>
          <p:nvPr>
            <p:ph type="sldNum" sz="quarter" idx="5"/>
          </p:nvPr>
        </p:nvSpPr>
        <p:spPr bwMode="auto">
          <a:noFill/>
          <a:ln>
            <a:miter lim="800000"/>
            <a:headEnd/>
            <a:tailEnd/>
          </a:ln>
        </p:spPr>
        <p:txBody>
          <a:bodyPr/>
          <a:lstStyle/>
          <a:p>
            <a:fld id="{A10540DB-CACB-43C9-A65D-B8F2133317B4}" type="slidenum">
              <a:rPr lang="en-US" smtClean="0">
                <a:cs typeface="Arial" charset="0"/>
              </a:rPr>
              <a:pPr/>
              <a:t>15</a:t>
            </a:fld>
            <a:endParaRPr lang="en-US" smtClean="0">
              <a:cs typeface="Arial" charset="0"/>
            </a:endParaRPr>
          </a:p>
        </p:txBody>
      </p:sp>
    </p:spTree>
    <p:extLst>
      <p:ext uri="{BB962C8B-B14F-4D97-AF65-F5344CB8AC3E}">
        <p14:creationId xmlns:p14="http://schemas.microsoft.com/office/powerpoint/2010/main" val="38167238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7460" name="Slide Number Placeholder 3"/>
          <p:cNvSpPr>
            <a:spLocks noGrp="1"/>
          </p:cNvSpPr>
          <p:nvPr>
            <p:ph type="sldNum" sz="quarter" idx="5"/>
          </p:nvPr>
        </p:nvSpPr>
        <p:spPr bwMode="auto">
          <a:noFill/>
          <a:ln>
            <a:miter lim="800000"/>
            <a:headEnd/>
            <a:tailEnd/>
          </a:ln>
        </p:spPr>
        <p:txBody>
          <a:bodyPr/>
          <a:lstStyle/>
          <a:p>
            <a:fld id="{B9F90BD5-7C26-4DD0-971F-F97B3B5D5EBA}" type="slidenum">
              <a:rPr lang="en-US" smtClean="0">
                <a:cs typeface="Arial" charset="0"/>
              </a:rPr>
              <a:pPr/>
              <a:t>16</a:t>
            </a:fld>
            <a:endParaRPr lang="en-US" smtClean="0">
              <a:cs typeface="Arial" charset="0"/>
            </a:endParaRPr>
          </a:p>
        </p:txBody>
      </p:sp>
    </p:spTree>
    <p:extLst>
      <p:ext uri="{BB962C8B-B14F-4D97-AF65-F5344CB8AC3E}">
        <p14:creationId xmlns:p14="http://schemas.microsoft.com/office/powerpoint/2010/main" val="8448222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8484" name="Slide Number Placeholder 3"/>
          <p:cNvSpPr>
            <a:spLocks noGrp="1"/>
          </p:cNvSpPr>
          <p:nvPr>
            <p:ph type="sldNum" sz="quarter" idx="5"/>
          </p:nvPr>
        </p:nvSpPr>
        <p:spPr bwMode="auto">
          <a:noFill/>
          <a:ln>
            <a:miter lim="800000"/>
            <a:headEnd/>
            <a:tailEnd/>
          </a:ln>
        </p:spPr>
        <p:txBody>
          <a:bodyPr/>
          <a:lstStyle/>
          <a:p>
            <a:fld id="{E40A2EDE-1996-40E2-A820-94A0265BC507}" type="slidenum">
              <a:rPr lang="en-US" smtClean="0">
                <a:cs typeface="Arial" charset="0"/>
              </a:rPr>
              <a:pPr/>
              <a:t>17</a:t>
            </a:fld>
            <a:endParaRPr lang="en-US" smtClean="0">
              <a:cs typeface="Arial" charset="0"/>
            </a:endParaRPr>
          </a:p>
        </p:txBody>
      </p:sp>
    </p:spTree>
    <p:extLst>
      <p:ext uri="{BB962C8B-B14F-4D97-AF65-F5344CB8AC3E}">
        <p14:creationId xmlns:p14="http://schemas.microsoft.com/office/powerpoint/2010/main" val="36132772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p:spPr>
      </p:sp>
      <p:sp>
        <p:nvSpPr>
          <p:cNvPr id="150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0532" name="Slide Number Placeholder 3"/>
          <p:cNvSpPr>
            <a:spLocks noGrp="1"/>
          </p:cNvSpPr>
          <p:nvPr>
            <p:ph type="sldNum" sz="quarter" idx="5"/>
          </p:nvPr>
        </p:nvSpPr>
        <p:spPr bwMode="auto">
          <a:noFill/>
          <a:ln>
            <a:miter lim="800000"/>
            <a:headEnd/>
            <a:tailEnd/>
          </a:ln>
        </p:spPr>
        <p:txBody>
          <a:bodyPr/>
          <a:lstStyle/>
          <a:p>
            <a:fld id="{03556448-7735-47BD-8D64-914CE1E7459B}" type="slidenum">
              <a:rPr lang="en-US" smtClean="0">
                <a:cs typeface="Arial" charset="0"/>
              </a:rPr>
              <a:pPr/>
              <a:t>18</a:t>
            </a:fld>
            <a:endParaRPr lang="en-US" smtClean="0">
              <a:cs typeface="Arial" charset="0"/>
            </a:endParaRPr>
          </a:p>
        </p:txBody>
      </p:sp>
    </p:spTree>
    <p:extLst>
      <p:ext uri="{BB962C8B-B14F-4D97-AF65-F5344CB8AC3E}">
        <p14:creationId xmlns:p14="http://schemas.microsoft.com/office/powerpoint/2010/main" val="27048149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1556" name="Slide Number Placeholder 3"/>
          <p:cNvSpPr>
            <a:spLocks noGrp="1"/>
          </p:cNvSpPr>
          <p:nvPr>
            <p:ph type="sldNum" sz="quarter" idx="5"/>
          </p:nvPr>
        </p:nvSpPr>
        <p:spPr bwMode="auto">
          <a:noFill/>
          <a:ln>
            <a:miter lim="800000"/>
            <a:headEnd/>
            <a:tailEnd/>
          </a:ln>
        </p:spPr>
        <p:txBody>
          <a:bodyPr/>
          <a:lstStyle/>
          <a:p>
            <a:fld id="{4B05612C-2EDC-40B6-880E-A85BBD3AA95F}" type="slidenum">
              <a:rPr lang="en-US" smtClean="0">
                <a:cs typeface="Arial" charset="0"/>
              </a:rPr>
              <a:pPr/>
              <a:t>19</a:t>
            </a:fld>
            <a:endParaRPr lang="en-US" smtClean="0">
              <a:cs typeface="Arial" charset="0"/>
            </a:endParaRPr>
          </a:p>
        </p:txBody>
      </p:sp>
    </p:spTree>
    <p:extLst>
      <p:ext uri="{BB962C8B-B14F-4D97-AF65-F5344CB8AC3E}">
        <p14:creationId xmlns:p14="http://schemas.microsoft.com/office/powerpoint/2010/main" val="591151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9812" name="Slide Number Placeholder 3"/>
          <p:cNvSpPr>
            <a:spLocks noGrp="1"/>
          </p:cNvSpPr>
          <p:nvPr>
            <p:ph type="sldNum" sz="quarter" idx="5"/>
          </p:nvPr>
        </p:nvSpPr>
        <p:spPr bwMode="auto">
          <a:noFill/>
          <a:ln>
            <a:miter lim="800000"/>
            <a:headEnd/>
            <a:tailEnd/>
          </a:ln>
        </p:spPr>
        <p:txBody>
          <a:bodyPr/>
          <a:lstStyle/>
          <a:p>
            <a:fld id="{14C02209-FEF6-4F7E-AB56-83E09C600350}" type="slidenum">
              <a:rPr lang="en-US" smtClean="0">
                <a:cs typeface="Arial" charset="0"/>
              </a:rPr>
              <a:pPr/>
              <a:t>2</a:t>
            </a:fld>
            <a:endParaRPr lang="en-US" smtClean="0">
              <a:cs typeface="Arial" charset="0"/>
            </a:endParaRPr>
          </a:p>
        </p:txBody>
      </p:sp>
    </p:spTree>
    <p:extLst>
      <p:ext uri="{BB962C8B-B14F-4D97-AF65-F5344CB8AC3E}">
        <p14:creationId xmlns:p14="http://schemas.microsoft.com/office/powerpoint/2010/main" val="18494545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p:spPr>
      </p:sp>
      <p:sp>
        <p:nvSpPr>
          <p:cNvPr id="156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6676" name="Slide Number Placeholder 3"/>
          <p:cNvSpPr>
            <a:spLocks noGrp="1"/>
          </p:cNvSpPr>
          <p:nvPr>
            <p:ph type="sldNum" sz="quarter" idx="5"/>
          </p:nvPr>
        </p:nvSpPr>
        <p:spPr bwMode="auto">
          <a:noFill/>
          <a:ln>
            <a:miter lim="800000"/>
            <a:headEnd/>
            <a:tailEnd/>
          </a:ln>
        </p:spPr>
        <p:txBody>
          <a:bodyPr/>
          <a:lstStyle/>
          <a:p>
            <a:fld id="{3AACF4A1-A6F9-4A54-89CC-CAD99B8C5D33}" type="slidenum">
              <a:rPr lang="en-US" smtClean="0">
                <a:cs typeface="Arial" charset="0"/>
              </a:rPr>
              <a:pPr/>
              <a:t>20</a:t>
            </a:fld>
            <a:endParaRPr lang="en-US" smtClean="0">
              <a:cs typeface="Arial" charset="0"/>
            </a:endParaRPr>
          </a:p>
        </p:txBody>
      </p:sp>
    </p:spTree>
    <p:extLst>
      <p:ext uri="{BB962C8B-B14F-4D97-AF65-F5344CB8AC3E}">
        <p14:creationId xmlns:p14="http://schemas.microsoft.com/office/powerpoint/2010/main" val="13593796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p:spPr>
      </p:sp>
      <p:sp>
        <p:nvSpPr>
          <p:cNvPr id="159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9748" name="Slide Number Placeholder 3"/>
          <p:cNvSpPr>
            <a:spLocks noGrp="1"/>
          </p:cNvSpPr>
          <p:nvPr>
            <p:ph type="sldNum" sz="quarter" idx="5"/>
          </p:nvPr>
        </p:nvSpPr>
        <p:spPr bwMode="auto">
          <a:noFill/>
          <a:ln>
            <a:miter lim="800000"/>
            <a:headEnd/>
            <a:tailEnd/>
          </a:ln>
        </p:spPr>
        <p:txBody>
          <a:bodyPr/>
          <a:lstStyle/>
          <a:p>
            <a:fld id="{A6F1BF0E-86A9-4451-9F10-30AAF60ED782}" type="slidenum">
              <a:rPr lang="en-US" smtClean="0">
                <a:cs typeface="Arial" charset="0"/>
              </a:rPr>
              <a:pPr/>
              <a:t>21</a:t>
            </a:fld>
            <a:endParaRPr lang="en-US" smtClean="0">
              <a:cs typeface="Arial" charset="0"/>
            </a:endParaRPr>
          </a:p>
        </p:txBody>
      </p:sp>
    </p:spTree>
    <p:extLst>
      <p:ext uri="{BB962C8B-B14F-4D97-AF65-F5344CB8AC3E}">
        <p14:creationId xmlns:p14="http://schemas.microsoft.com/office/powerpoint/2010/main" val="30234541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p:spPr>
      </p:sp>
      <p:sp>
        <p:nvSpPr>
          <p:cNvPr id="161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1796" name="Slide Number Placeholder 3"/>
          <p:cNvSpPr>
            <a:spLocks noGrp="1"/>
          </p:cNvSpPr>
          <p:nvPr>
            <p:ph type="sldNum" sz="quarter" idx="5"/>
          </p:nvPr>
        </p:nvSpPr>
        <p:spPr bwMode="auto">
          <a:noFill/>
          <a:ln>
            <a:miter lim="800000"/>
            <a:headEnd/>
            <a:tailEnd/>
          </a:ln>
        </p:spPr>
        <p:txBody>
          <a:bodyPr/>
          <a:lstStyle/>
          <a:p>
            <a:fld id="{8C435C6A-8AA2-438D-93C1-6BC6D8D8F03C}" type="slidenum">
              <a:rPr lang="en-US" smtClean="0">
                <a:cs typeface="Arial" charset="0"/>
              </a:rPr>
              <a:pPr/>
              <a:t>22</a:t>
            </a:fld>
            <a:endParaRPr lang="en-US" smtClean="0">
              <a:cs typeface="Arial" charset="0"/>
            </a:endParaRPr>
          </a:p>
        </p:txBody>
      </p:sp>
    </p:spTree>
    <p:extLst>
      <p:ext uri="{BB962C8B-B14F-4D97-AF65-F5344CB8AC3E}">
        <p14:creationId xmlns:p14="http://schemas.microsoft.com/office/powerpoint/2010/main" val="33244358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p:spPr>
      </p:sp>
      <p:sp>
        <p:nvSpPr>
          <p:cNvPr id="162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2820" name="Slide Number Placeholder 3"/>
          <p:cNvSpPr>
            <a:spLocks noGrp="1"/>
          </p:cNvSpPr>
          <p:nvPr>
            <p:ph type="sldNum" sz="quarter" idx="5"/>
          </p:nvPr>
        </p:nvSpPr>
        <p:spPr bwMode="auto">
          <a:noFill/>
          <a:ln>
            <a:miter lim="800000"/>
            <a:headEnd/>
            <a:tailEnd/>
          </a:ln>
        </p:spPr>
        <p:txBody>
          <a:bodyPr/>
          <a:lstStyle/>
          <a:p>
            <a:fld id="{EC7616DC-DE4D-48B8-85B8-00C7BF77C402}" type="slidenum">
              <a:rPr lang="en-US" smtClean="0">
                <a:cs typeface="Arial" charset="0"/>
              </a:rPr>
              <a:pPr/>
              <a:t>23</a:t>
            </a:fld>
            <a:endParaRPr lang="en-US" smtClean="0">
              <a:cs typeface="Arial" charset="0"/>
            </a:endParaRPr>
          </a:p>
        </p:txBody>
      </p:sp>
    </p:spTree>
    <p:extLst>
      <p:ext uri="{BB962C8B-B14F-4D97-AF65-F5344CB8AC3E}">
        <p14:creationId xmlns:p14="http://schemas.microsoft.com/office/powerpoint/2010/main" val="2058805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p:spPr>
      </p:sp>
      <p:sp>
        <p:nvSpPr>
          <p:cNvPr id="166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6916" name="Slide Number Placeholder 3"/>
          <p:cNvSpPr>
            <a:spLocks noGrp="1"/>
          </p:cNvSpPr>
          <p:nvPr>
            <p:ph type="sldNum" sz="quarter" idx="5"/>
          </p:nvPr>
        </p:nvSpPr>
        <p:spPr bwMode="auto">
          <a:noFill/>
          <a:ln>
            <a:miter lim="800000"/>
            <a:headEnd/>
            <a:tailEnd/>
          </a:ln>
        </p:spPr>
        <p:txBody>
          <a:bodyPr/>
          <a:lstStyle/>
          <a:p>
            <a:fld id="{7DD49918-DA8C-450B-80E1-264868EB3D44}" type="slidenum">
              <a:rPr lang="en-US" smtClean="0">
                <a:cs typeface="Arial" charset="0"/>
              </a:rPr>
              <a:pPr/>
              <a:t>24</a:t>
            </a:fld>
            <a:endParaRPr lang="en-US" smtClean="0">
              <a:cs typeface="Arial" charset="0"/>
            </a:endParaRPr>
          </a:p>
        </p:txBody>
      </p:sp>
    </p:spTree>
    <p:extLst>
      <p:ext uri="{BB962C8B-B14F-4D97-AF65-F5344CB8AC3E}">
        <p14:creationId xmlns:p14="http://schemas.microsoft.com/office/powerpoint/2010/main" val="19315784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p:spPr>
      </p:sp>
      <p:sp>
        <p:nvSpPr>
          <p:cNvPr id="167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7940" name="Slide Number Placeholder 3"/>
          <p:cNvSpPr>
            <a:spLocks noGrp="1"/>
          </p:cNvSpPr>
          <p:nvPr>
            <p:ph type="sldNum" sz="quarter" idx="5"/>
          </p:nvPr>
        </p:nvSpPr>
        <p:spPr bwMode="auto">
          <a:noFill/>
          <a:ln>
            <a:miter lim="800000"/>
            <a:headEnd/>
            <a:tailEnd/>
          </a:ln>
        </p:spPr>
        <p:txBody>
          <a:bodyPr/>
          <a:lstStyle/>
          <a:p>
            <a:fld id="{71498198-391B-47BE-9C76-F963E6D47573}" type="slidenum">
              <a:rPr lang="en-US" smtClean="0">
                <a:cs typeface="Arial" charset="0"/>
              </a:rPr>
              <a:pPr/>
              <a:t>25</a:t>
            </a:fld>
            <a:endParaRPr lang="en-US" smtClean="0">
              <a:cs typeface="Arial" charset="0"/>
            </a:endParaRPr>
          </a:p>
        </p:txBody>
      </p:sp>
    </p:spTree>
    <p:extLst>
      <p:ext uri="{BB962C8B-B14F-4D97-AF65-F5344CB8AC3E}">
        <p14:creationId xmlns:p14="http://schemas.microsoft.com/office/powerpoint/2010/main" val="24290423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p:spPr>
      </p:sp>
      <p:sp>
        <p:nvSpPr>
          <p:cNvPr id="169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9988" name="Slide Number Placeholder 3"/>
          <p:cNvSpPr>
            <a:spLocks noGrp="1"/>
          </p:cNvSpPr>
          <p:nvPr>
            <p:ph type="sldNum" sz="quarter" idx="5"/>
          </p:nvPr>
        </p:nvSpPr>
        <p:spPr bwMode="auto">
          <a:noFill/>
          <a:ln>
            <a:miter lim="800000"/>
            <a:headEnd/>
            <a:tailEnd/>
          </a:ln>
        </p:spPr>
        <p:txBody>
          <a:bodyPr/>
          <a:lstStyle/>
          <a:p>
            <a:fld id="{8D2EFBCD-7624-4965-AE6E-6F213287EB68}" type="slidenum">
              <a:rPr lang="en-US" smtClean="0">
                <a:cs typeface="Arial" charset="0"/>
              </a:rPr>
              <a:pPr/>
              <a:t>26</a:t>
            </a:fld>
            <a:endParaRPr lang="en-US" smtClean="0">
              <a:cs typeface="Arial" charset="0"/>
            </a:endParaRPr>
          </a:p>
        </p:txBody>
      </p:sp>
    </p:spTree>
    <p:extLst>
      <p:ext uri="{BB962C8B-B14F-4D97-AF65-F5344CB8AC3E}">
        <p14:creationId xmlns:p14="http://schemas.microsoft.com/office/powerpoint/2010/main" val="10570771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p:spPr>
      </p:sp>
      <p:sp>
        <p:nvSpPr>
          <p:cNvPr id="171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1012" name="Slide Number Placeholder 3"/>
          <p:cNvSpPr>
            <a:spLocks noGrp="1"/>
          </p:cNvSpPr>
          <p:nvPr>
            <p:ph type="sldNum" sz="quarter" idx="5"/>
          </p:nvPr>
        </p:nvSpPr>
        <p:spPr bwMode="auto">
          <a:noFill/>
          <a:ln>
            <a:miter lim="800000"/>
            <a:headEnd/>
            <a:tailEnd/>
          </a:ln>
        </p:spPr>
        <p:txBody>
          <a:bodyPr/>
          <a:lstStyle/>
          <a:p>
            <a:fld id="{E35585BF-7726-4908-8609-A1A10C74994E}" type="slidenum">
              <a:rPr lang="en-US" smtClean="0">
                <a:cs typeface="Arial" charset="0"/>
              </a:rPr>
              <a:pPr/>
              <a:t>27</a:t>
            </a:fld>
            <a:endParaRPr lang="en-US" smtClean="0">
              <a:cs typeface="Arial" charset="0"/>
            </a:endParaRPr>
          </a:p>
        </p:txBody>
      </p:sp>
    </p:spTree>
    <p:extLst>
      <p:ext uri="{BB962C8B-B14F-4D97-AF65-F5344CB8AC3E}">
        <p14:creationId xmlns:p14="http://schemas.microsoft.com/office/powerpoint/2010/main" val="35841321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p:spPr>
      </p:sp>
      <p:sp>
        <p:nvSpPr>
          <p:cNvPr id="175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5108" name="Slide Number Placeholder 3"/>
          <p:cNvSpPr>
            <a:spLocks noGrp="1"/>
          </p:cNvSpPr>
          <p:nvPr>
            <p:ph type="sldNum" sz="quarter" idx="5"/>
          </p:nvPr>
        </p:nvSpPr>
        <p:spPr bwMode="auto">
          <a:noFill/>
          <a:ln>
            <a:miter lim="800000"/>
            <a:headEnd/>
            <a:tailEnd/>
          </a:ln>
        </p:spPr>
        <p:txBody>
          <a:bodyPr/>
          <a:lstStyle/>
          <a:p>
            <a:fld id="{2F580AF4-6614-4FE4-8D14-5D306A1A45FC}" type="slidenum">
              <a:rPr lang="en-US" smtClean="0">
                <a:cs typeface="Arial" charset="0"/>
              </a:rPr>
              <a:pPr/>
              <a:t>28</a:t>
            </a:fld>
            <a:endParaRPr lang="en-US" smtClean="0">
              <a:cs typeface="Arial" charset="0"/>
            </a:endParaRPr>
          </a:p>
        </p:txBody>
      </p:sp>
    </p:spTree>
    <p:extLst>
      <p:ext uri="{BB962C8B-B14F-4D97-AF65-F5344CB8AC3E}">
        <p14:creationId xmlns:p14="http://schemas.microsoft.com/office/powerpoint/2010/main" val="28745349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p:spPr>
      </p:sp>
      <p:sp>
        <p:nvSpPr>
          <p:cNvPr id="176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6132" name="Slide Number Placeholder 3"/>
          <p:cNvSpPr>
            <a:spLocks noGrp="1"/>
          </p:cNvSpPr>
          <p:nvPr>
            <p:ph type="sldNum" sz="quarter" idx="5"/>
          </p:nvPr>
        </p:nvSpPr>
        <p:spPr bwMode="auto">
          <a:noFill/>
          <a:ln>
            <a:miter lim="800000"/>
            <a:headEnd/>
            <a:tailEnd/>
          </a:ln>
        </p:spPr>
        <p:txBody>
          <a:bodyPr/>
          <a:lstStyle/>
          <a:p>
            <a:fld id="{16BBF172-97CA-44F4-B21E-433B5758EDBF}" type="slidenum">
              <a:rPr lang="en-US" smtClean="0">
                <a:cs typeface="Arial" charset="0"/>
              </a:rPr>
              <a:pPr/>
              <a:t>29</a:t>
            </a:fld>
            <a:endParaRPr lang="en-US" smtClean="0">
              <a:cs typeface="Arial" charset="0"/>
            </a:endParaRPr>
          </a:p>
        </p:txBody>
      </p:sp>
    </p:spTree>
    <p:extLst>
      <p:ext uri="{BB962C8B-B14F-4D97-AF65-F5344CB8AC3E}">
        <p14:creationId xmlns:p14="http://schemas.microsoft.com/office/powerpoint/2010/main" val="1770651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0836" name="Slide Number Placeholder 3"/>
          <p:cNvSpPr>
            <a:spLocks noGrp="1"/>
          </p:cNvSpPr>
          <p:nvPr>
            <p:ph type="sldNum" sz="quarter" idx="5"/>
          </p:nvPr>
        </p:nvSpPr>
        <p:spPr bwMode="auto">
          <a:noFill/>
          <a:ln>
            <a:miter lim="800000"/>
            <a:headEnd/>
            <a:tailEnd/>
          </a:ln>
        </p:spPr>
        <p:txBody>
          <a:bodyPr/>
          <a:lstStyle/>
          <a:p>
            <a:fld id="{4B0A1563-1C8D-402E-853E-30D4DAECA7A7}" type="slidenum">
              <a:rPr lang="en-US" smtClean="0">
                <a:cs typeface="Arial" charset="0"/>
              </a:rPr>
              <a:pPr/>
              <a:t>3</a:t>
            </a:fld>
            <a:endParaRPr lang="en-US" smtClean="0">
              <a:cs typeface="Arial" charset="0"/>
            </a:endParaRPr>
          </a:p>
        </p:txBody>
      </p:sp>
    </p:spTree>
    <p:extLst>
      <p:ext uri="{BB962C8B-B14F-4D97-AF65-F5344CB8AC3E}">
        <p14:creationId xmlns:p14="http://schemas.microsoft.com/office/powerpoint/2010/main" val="8221579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p:spPr>
      </p:sp>
      <p:sp>
        <p:nvSpPr>
          <p:cNvPr id="177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7156" name="Slide Number Placeholder 3"/>
          <p:cNvSpPr>
            <a:spLocks noGrp="1"/>
          </p:cNvSpPr>
          <p:nvPr>
            <p:ph type="sldNum" sz="quarter" idx="5"/>
          </p:nvPr>
        </p:nvSpPr>
        <p:spPr bwMode="auto">
          <a:noFill/>
          <a:ln>
            <a:miter lim="800000"/>
            <a:headEnd/>
            <a:tailEnd/>
          </a:ln>
        </p:spPr>
        <p:txBody>
          <a:bodyPr/>
          <a:lstStyle/>
          <a:p>
            <a:fld id="{C5B7A90D-D19E-4A29-A287-BA27818B6FBB}" type="slidenum">
              <a:rPr lang="en-US" smtClean="0">
                <a:cs typeface="Arial" charset="0"/>
              </a:rPr>
              <a:pPr/>
              <a:t>30</a:t>
            </a:fld>
            <a:endParaRPr lang="en-US" smtClean="0">
              <a:cs typeface="Arial" charset="0"/>
            </a:endParaRPr>
          </a:p>
        </p:txBody>
      </p:sp>
    </p:spTree>
    <p:extLst>
      <p:ext uri="{BB962C8B-B14F-4D97-AF65-F5344CB8AC3E}">
        <p14:creationId xmlns:p14="http://schemas.microsoft.com/office/powerpoint/2010/main" val="12439098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p:spPr>
      </p:sp>
      <p:sp>
        <p:nvSpPr>
          <p:cNvPr id="178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8180" name="Slide Number Placeholder 3"/>
          <p:cNvSpPr>
            <a:spLocks noGrp="1"/>
          </p:cNvSpPr>
          <p:nvPr>
            <p:ph type="sldNum" sz="quarter" idx="5"/>
          </p:nvPr>
        </p:nvSpPr>
        <p:spPr bwMode="auto">
          <a:noFill/>
          <a:ln>
            <a:miter lim="800000"/>
            <a:headEnd/>
            <a:tailEnd/>
          </a:ln>
        </p:spPr>
        <p:txBody>
          <a:bodyPr/>
          <a:lstStyle/>
          <a:p>
            <a:fld id="{A26A3FF0-0455-4992-A441-65D95DC7B249}" type="slidenum">
              <a:rPr lang="en-US" smtClean="0">
                <a:cs typeface="Arial" charset="0"/>
              </a:rPr>
              <a:pPr/>
              <a:t>31</a:t>
            </a:fld>
            <a:endParaRPr lang="en-US" smtClean="0">
              <a:cs typeface="Arial" charset="0"/>
            </a:endParaRPr>
          </a:p>
        </p:txBody>
      </p:sp>
    </p:spTree>
    <p:extLst>
      <p:ext uri="{BB962C8B-B14F-4D97-AF65-F5344CB8AC3E}">
        <p14:creationId xmlns:p14="http://schemas.microsoft.com/office/powerpoint/2010/main" val="10647584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p:spPr>
      </p:sp>
      <p:sp>
        <p:nvSpPr>
          <p:cNvPr id="179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9204" name="Slide Number Placeholder 3"/>
          <p:cNvSpPr>
            <a:spLocks noGrp="1"/>
          </p:cNvSpPr>
          <p:nvPr>
            <p:ph type="sldNum" sz="quarter" idx="5"/>
          </p:nvPr>
        </p:nvSpPr>
        <p:spPr bwMode="auto">
          <a:noFill/>
          <a:ln>
            <a:miter lim="800000"/>
            <a:headEnd/>
            <a:tailEnd/>
          </a:ln>
        </p:spPr>
        <p:txBody>
          <a:bodyPr/>
          <a:lstStyle/>
          <a:p>
            <a:fld id="{38C6933B-ECDA-46D9-9CDD-CE24F06BC36E}" type="slidenum">
              <a:rPr lang="en-US" smtClean="0">
                <a:cs typeface="Arial" charset="0"/>
              </a:rPr>
              <a:pPr/>
              <a:t>32</a:t>
            </a:fld>
            <a:endParaRPr lang="en-US" smtClean="0">
              <a:cs typeface="Arial" charset="0"/>
            </a:endParaRPr>
          </a:p>
        </p:txBody>
      </p:sp>
    </p:spTree>
    <p:extLst>
      <p:ext uri="{BB962C8B-B14F-4D97-AF65-F5344CB8AC3E}">
        <p14:creationId xmlns:p14="http://schemas.microsoft.com/office/powerpoint/2010/main" val="15874436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0228" name="Slide Number Placeholder 3"/>
          <p:cNvSpPr>
            <a:spLocks noGrp="1"/>
          </p:cNvSpPr>
          <p:nvPr>
            <p:ph type="sldNum" sz="quarter" idx="5"/>
          </p:nvPr>
        </p:nvSpPr>
        <p:spPr bwMode="auto">
          <a:noFill/>
          <a:ln>
            <a:miter lim="800000"/>
            <a:headEnd/>
            <a:tailEnd/>
          </a:ln>
        </p:spPr>
        <p:txBody>
          <a:bodyPr/>
          <a:lstStyle/>
          <a:p>
            <a:fld id="{3B3C4321-B08D-4DB6-96B9-FDB72CBBF28F}" type="slidenum">
              <a:rPr lang="en-US" smtClean="0">
                <a:cs typeface="Arial" charset="0"/>
              </a:rPr>
              <a:pPr/>
              <a:t>33</a:t>
            </a:fld>
            <a:endParaRPr lang="en-US" smtClean="0">
              <a:cs typeface="Arial" charset="0"/>
            </a:endParaRPr>
          </a:p>
        </p:txBody>
      </p:sp>
    </p:spTree>
    <p:extLst>
      <p:ext uri="{BB962C8B-B14F-4D97-AF65-F5344CB8AC3E}">
        <p14:creationId xmlns:p14="http://schemas.microsoft.com/office/powerpoint/2010/main" val="20720786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p:spPr>
      </p:sp>
      <p:sp>
        <p:nvSpPr>
          <p:cNvPr id="181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1252" name="Slide Number Placeholder 3"/>
          <p:cNvSpPr>
            <a:spLocks noGrp="1"/>
          </p:cNvSpPr>
          <p:nvPr>
            <p:ph type="sldNum" sz="quarter" idx="5"/>
          </p:nvPr>
        </p:nvSpPr>
        <p:spPr bwMode="auto">
          <a:noFill/>
          <a:ln>
            <a:miter lim="800000"/>
            <a:headEnd/>
            <a:tailEnd/>
          </a:ln>
        </p:spPr>
        <p:txBody>
          <a:bodyPr/>
          <a:lstStyle/>
          <a:p>
            <a:fld id="{AEA32A94-31C2-4BB3-A223-9228179B2098}" type="slidenum">
              <a:rPr lang="en-US" smtClean="0">
                <a:cs typeface="Arial" charset="0"/>
              </a:rPr>
              <a:pPr/>
              <a:t>34</a:t>
            </a:fld>
            <a:endParaRPr lang="en-US" smtClean="0">
              <a:cs typeface="Arial" charset="0"/>
            </a:endParaRPr>
          </a:p>
        </p:txBody>
      </p:sp>
    </p:spTree>
    <p:extLst>
      <p:ext uri="{BB962C8B-B14F-4D97-AF65-F5344CB8AC3E}">
        <p14:creationId xmlns:p14="http://schemas.microsoft.com/office/powerpoint/2010/main" val="27788023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p:spPr>
      </p:sp>
      <p:sp>
        <p:nvSpPr>
          <p:cNvPr id="182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2276" name="Slide Number Placeholder 3"/>
          <p:cNvSpPr>
            <a:spLocks noGrp="1"/>
          </p:cNvSpPr>
          <p:nvPr>
            <p:ph type="sldNum" sz="quarter" idx="5"/>
          </p:nvPr>
        </p:nvSpPr>
        <p:spPr bwMode="auto">
          <a:noFill/>
          <a:ln>
            <a:miter lim="800000"/>
            <a:headEnd/>
            <a:tailEnd/>
          </a:ln>
        </p:spPr>
        <p:txBody>
          <a:bodyPr/>
          <a:lstStyle/>
          <a:p>
            <a:fld id="{BE7E0E3C-8FB0-4A1A-BDF2-26AC62A1C18F}" type="slidenum">
              <a:rPr lang="en-US" smtClean="0">
                <a:cs typeface="Arial" charset="0"/>
              </a:rPr>
              <a:pPr/>
              <a:t>35</a:t>
            </a:fld>
            <a:endParaRPr lang="en-US" smtClean="0">
              <a:cs typeface="Arial" charset="0"/>
            </a:endParaRPr>
          </a:p>
        </p:txBody>
      </p:sp>
    </p:spTree>
    <p:extLst>
      <p:ext uri="{BB962C8B-B14F-4D97-AF65-F5344CB8AC3E}">
        <p14:creationId xmlns:p14="http://schemas.microsoft.com/office/powerpoint/2010/main" val="5639672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p:spPr>
      </p:sp>
      <p:sp>
        <p:nvSpPr>
          <p:cNvPr id="183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3300" name="Slide Number Placeholder 3"/>
          <p:cNvSpPr>
            <a:spLocks noGrp="1"/>
          </p:cNvSpPr>
          <p:nvPr>
            <p:ph type="sldNum" sz="quarter" idx="5"/>
          </p:nvPr>
        </p:nvSpPr>
        <p:spPr bwMode="auto">
          <a:noFill/>
          <a:ln>
            <a:miter lim="800000"/>
            <a:headEnd/>
            <a:tailEnd/>
          </a:ln>
        </p:spPr>
        <p:txBody>
          <a:bodyPr/>
          <a:lstStyle/>
          <a:p>
            <a:fld id="{2F5A550E-A3DE-48D5-AF6C-3B8AC9525EDD}" type="slidenum">
              <a:rPr lang="en-US" smtClean="0">
                <a:cs typeface="Arial" charset="0"/>
              </a:rPr>
              <a:pPr/>
              <a:t>36</a:t>
            </a:fld>
            <a:endParaRPr lang="en-US" smtClean="0">
              <a:cs typeface="Arial" charset="0"/>
            </a:endParaRPr>
          </a:p>
        </p:txBody>
      </p:sp>
    </p:spTree>
    <p:extLst>
      <p:ext uri="{BB962C8B-B14F-4D97-AF65-F5344CB8AC3E}">
        <p14:creationId xmlns:p14="http://schemas.microsoft.com/office/powerpoint/2010/main" val="23251825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p:spPr>
      </p:sp>
      <p:sp>
        <p:nvSpPr>
          <p:cNvPr id="184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4324" name="Slide Number Placeholder 3"/>
          <p:cNvSpPr>
            <a:spLocks noGrp="1"/>
          </p:cNvSpPr>
          <p:nvPr>
            <p:ph type="sldNum" sz="quarter" idx="5"/>
          </p:nvPr>
        </p:nvSpPr>
        <p:spPr bwMode="auto">
          <a:noFill/>
          <a:ln>
            <a:miter lim="800000"/>
            <a:headEnd/>
            <a:tailEnd/>
          </a:ln>
        </p:spPr>
        <p:txBody>
          <a:bodyPr/>
          <a:lstStyle/>
          <a:p>
            <a:fld id="{CFFE6B03-C804-4402-925F-C644F203AEC7}" type="slidenum">
              <a:rPr lang="en-US" smtClean="0">
                <a:cs typeface="Arial" charset="0"/>
              </a:rPr>
              <a:pPr/>
              <a:t>37</a:t>
            </a:fld>
            <a:endParaRPr lang="en-US" smtClean="0">
              <a:cs typeface="Arial" charset="0"/>
            </a:endParaRPr>
          </a:p>
        </p:txBody>
      </p:sp>
    </p:spTree>
    <p:extLst>
      <p:ext uri="{BB962C8B-B14F-4D97-AF65-F5344CB8AC3E}">
        <p14:creationId xmlns:p14="http://schemas.microsoft.com/office/powerpoint/2010/main" val="16765397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p:spPr>
      </p:sp>
      <p:sp>
        <p:nvSpPr>
          <p:cNvPr id="185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5348" name="Slide Number Placeholder 3"/>
          <p:cNvSpPr>
            <a:spLocks noGrp="1"/>
          </p:cNvSpPr>
          <p:nvPr>
            <p:ph type="sldNum" sz="quarter" idx="5"/>
          </p:nvPr>
        </p:nvSpPr>
        <p:spPr bwMode="auto">
          <a:noFill/>
          <a:ln>
            <a:miter lim="800000"/>
            <a:headEnd/>
            <a:tailEnd/>
          </a:ln>
        </p:spPr>
        <p:txBody>
          <a:bodyPr/>
          <a:lstStyle/>
          <a:p>
            <a:fld id="{C1FBECE9-93AF-4B86-BF5B-41E64B5DEBE0}" type="slidenum">
              <a:rPr lang="en-US" smtClean="0">
                <a:cs typeface="Arial" charset="0"/>
              </a:rPr>
              <a:pPr/>
              <a:t>38</a:t>
            </a:fld>
            <a:endParaRPr lang="en-US" smtClean="0">
              <a:cs typeface="Arial" charset="0"/>
            </a:endParaRPr>
          </a:p>
        </p:txBody>
      </p:sp>
    </p:spTree>
    <p:extLst>
      <p:ext uri="{BB962C8B-B14F-4D97-AF65-F5344CB8AC3E}">
        <p14:creationId xmlns:p14="http://schemas.microsoft.com/office/powerpoint/2010/main" val="26025262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p:spPr>
      </p:sp>
      <p:sp>
        <p:nvSpPr>
          <p:cNvPr id="186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6372" name="Slide Number Placeholder 3"/>
          <p:cNvSpPr>
            <a:spLocks noGrp="1"/>
          </p:cNvSpPr>
          <p:nvPr>
            <p:ph type="sldNum" sz="quarter" idx="5"/>
          </p:nvPr>
        </p:nvSpPr>
        <p:spPr bwMode="auto">
          <a:noFill/>
          <a:ln>
            <a:miter lim="800000"/>
            <a:headEnd/>
            <a:tailEnd/>
          </a:ln>
        </p:spPr>
        <p:txBody>
          <a:bodyPr/>
          <a:lstStyle/>
          <a:p>
            <a:fld id="{3A435F14-6F7A-40A3-9549-D69CA9733C1B}" type="slidenum">
              <a:rPr lang="en-US" smtClean="0">
                <a:cs typeface="Arial" charset="0"/>
              </a:rPr>
              <a:pPr/>
              <a:t>39</a:t>
            </a:fld>
            <a:endParaRPr lang="en-US" smtClean="0">
              <a:cs typeface="Arial" charset="0"/>
            </a:endParaRPr>
          </a:p>
        </p:txBody>
      </p:sp>
    </p:spTree>
    <p:extLst>
      <p:ext uri="{BB962C8B-B14F-4D97-AF65-F5344CB8AC3E}">
        <p14:creationId xmlns:p14="http://schemas.microsoft.com/office/powerpoint/2010/main" val="1316095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3908" name="Slide Number Placeholder 3"/>
          <p:cNvSpPr>
            <a:spLocks noGrp="1"/>
          </p:cNvSpPr>
          <p:nvPr>
            <p:ph type="sldNum" sz="quarter" idx="5"/>
          </p:nvPr>
        </p:nvSpPr>
        <p:spPr bwMode="auto">
          <a:noFill/>
          <a:ln>
            <a:miter lim="800000"/>
            <a:headEnd/>
            <a:tailEnd/>
          </a:ln>
        </p:spPr>
        <p:txBody>
          <a:bodyPr/>
          <a:lstStyle/>
          <a:p>
            <a:fld id="{FE743A34-E11B-44EB-8CFE-2ED1666DFD07}" type="slidenum">
              <a:rPr lang="en-US" smtClean="0">
                <a:cs typeface="Arial" charset="0"/>
              </a:rPr>
              <a:pPr/>
              <a:t>4</a:t>
            </a:fld>
            <a:endParaRPr lang="en-US" smtClean="0">
              <a:cs typeface="Arial" charset="0"/>
            </a:endParaRPr>
          </a:p>
        </p:txBody>
      </p:sp>
    </p:spTree>
    <p:extLst>
      <p:ext uri="{BB962C8B-B14F-4D97-AF65-F5344CB8AC3E}">
        <p14:creationId xmlns:p14="http://schemas.microsoft.com/office/powerpoint/2010/main" val="40667653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p:spPr>
      </p:sp>
      <p:sp>
        <p:nvSpPr>
          <p:cNvPr id="187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7396" name="Slide Number Placeholder 3"/>
          <p:cNvSpPr>
            <a:spLocks noGrp="1"/>
          </p:cNvSpPr>
          <p:nvPr>
            <p:ph type="sldNum" sz="quarter" idx="5"/>
          </p:nvPr>
        </p:nvSpPr>
        <p:spPr bwMode="auto">
          <a:noFill/>
          <a:ln>
            <a:miter lim="800000"/>
            <a:headEnd/>
            <a:tailEnd/>
          </a:ln>
        </p:spPr>
        <p:txBody>
          <a:bodyPr/>
          <a:lstStyle/>
          <a:p>
            <a:fld id="{3DB19F31-415C-4794-B8B2-6E3964126BA7}" type="slidenum">
              <a:rPr lang="en-US" smtClean="0">
                <a:cs typeface="Arial" charset="0"/>
              </a:rPr>
              <a:pPr/>
              <a:t>40</a:t>
            </a:fld>
            <a:endParaRPr lang="en-US" smtClean="0">
              <a:cs typeface="Arial" charset="0"/>
            </a:endParaRPr>
          </a:p>
        </p:txBody>
      </p:sp>
    </p:spTree>
    <p:extLst>
      <p:ext uri="{BB962C8B-B14F-4D97-AF65-F5344CB8AC3E}">
        <p14:creationId xmlns:p14="http://schemas.microsoft.com/office/powerpoint/2010/main" val="25267353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p:spPr>
      </p:sp>
      <p:sp>
        <p:nvSpPr>
          <p:cNvPr id="188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8420" name="Slide Number Placeholder 3"/>
          <p:cNvSpPr>
            <a:spLocks noGrp="1"/>
          </p:cNvSpPr>
          <p:nvPr>
            <p:ph type="sldNum" sz="quarter" idx="5"/>
          </p:nvPr>
        </p:nvSpPr>
        <p:spPr bwMode="auto">
          <a:noFill/>
          <a:ln>
            <a:miter lim="800000"/>
            <a:headEnd/>
            <a:tailEnd/>
          </a:ln>
        </p:spPr>
        <p:txBody>
          <a:bodyPr/>
          <a:lstStyle/>
          <a:p>
            <a:fld id="{B0A343D0-BCD0-405A-9656-CA1789129488}" type="slidenum">
              <a:rPr lang="en-US" smtClean="0">
                <a:cs typeface="Arial" charset="0"/>
              </a:rPr>
              <a:pPr/>
              <a:t>41</a:t>
            </a:fld>
            <a:endParaRPr lang="en-US" smtClean="0">
              <a:cs typeface="Arial" charset="0"/>
            </a:endParaRPr>
          </a:p>
        </p:txBody>
      </p:sp>
    </p:spTree>
    <p:extLst>
      <p:ext uri="{BB962C8B-B14F-4D97-AF65-F5344CB8AC3E}">
        <p14:creationId xmlns:p14="http://schemas.microsoft.com/office/powerpoint/2010/main" val="8159041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p:spPr>
      </p:sp>
      <p:sp>
        <p:nvSpPr>
          <p:cNvPr id="189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9444" name="Slide Number Placeholder 3"/>
          <p:cNvSpPr>
            <a:spLocks noGrp="1"/>
          </p:cNvSpPr>
          <p:nvPr>
            <p:ph type="sldNum" sz="quarter" idx="5"/>
          </p:nvPr>
        </p:nvSpPr>
        <p:spPr bwMode="auto">
          <a:noFill/>
          <a:ln>
            <a:miter lim="800000"/>
            <a:headEnd/>
            <a:tailEnd/>
          </a:ln>
        </p:spPr>
        <p:txBody>
          <a:bodyPr/>
          <a:lstStyle/>
          <a:p>
            <a:fld id="{A5E58ADD-47B0-4E8B-A1CD-629876E31400}" type="slidenum">
              <a:rPr lang="en-US" smtClean="0">
                <a:cs typeface="Arial" charset="0"/>
              </a:rPr>
              <a:pPr/>
              <a:t>42</a:t>
            </a:fld>
            <a:endParaRPr lang="en-US" smtClean="0">
              <a:cs typeface="Arial" charset="0"/>
            </a:endParaRPr>
          </a:p>
        </p:txBody>
      </p:sp>
    </p:spTree>
    <p:extLst>
      <p:ext uri="{BB962C8B-B14F-4D97-AF65-F5344CB8AC3E}">
        <p14:creationId xmlns:p14="http://schemas.microsoft.com/office/powerpoint/2010/main" val="19562613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p:spPr>
      </p:sp>
      <p:sp>
        <p:nvSpPr>
          <p:cNvPr id="190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0468" name="Slide Number Placeholder 3"/>
          <p:cNvSpPr>
            <a:spLocks noGrp="1"/>
          </p:cNvSpPr>
          <p:nvPr>
            <p:ph type="sldNum" sz="quarter" idx="5"/>
          </p:nvPr>
        </p:nvSpPr>
        <p:spPr bwMode="auto">
          <a:noFill/>
          <a:ln>
            <a:miter lim="800000"/>
            <a:headEnd/>
            <a:tailEnd/>
          </a:ln>
        </p:spPr>
        <p:txBody>
          <a:bodyPr/>
          <a:lstStyle/>
          <a:p>
            <a:fld id="{C1F9299F-AD5D-416B-B264-5C9A59032B65}" type="slidenum">
              <a:rPr lang="en-US" smtClean="0">
                <a:cs typeface="Arial" charset="0"/>
              </a:rPr>
              <a:pPr/>
              <a:t>43</a:t>
            </a:fld>
            <a:endParaRPr lang="en-US" smtClean="0">
              <a:cs typeface="Arial" charset="0"/>
            </a:endParaRPr>
          </a:p>
        </p:txBody>
      </p:sp>
    </p:spTree>
    <p:extLst>
      <p:ext uri="{BB962C8B-B14F-4D97-AF65-F5344CB8AC3E}">
        <p14:creationId xmlns:p14="http://schemas.microsoft.com/office/powerpoint/2010/main" val="37626829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p:spPr>
      </p:sp>
      <p:sp>
        <p:nvSpPr>
          <p:cNvPr id="191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1492" name="Slide Number Placeholder 3"/>
          <p:cNvSpPr>
            <a:spLocks noGrp="1"/>
          </p:cNvSpPr>
          <p:nvPr>
            <p:ph type="sldNum" sz="quarter" idx="5"/>
          </p:nvPr>
        </p:nvSpPr>
        <p:spPr bwMode="auto">
          <a:noFill/>
          <a:ln>
            <a:miter lim="800000"/>
            <a:headEnd/>
            <a:tailEnd/>
          </a:ln>
        </p:spPr>
        <p:txBody>
          <a:bodyPr/>
          <a:lstStyle/>
          <a:p>
            <a:fld id="{9DE05C3A-2F02-4AC0-ADFC-75C8C497133F}" type="slidenum">
              <a:rPr lang="en-US" smtClean="0">
                <a:cs typeface="Arial" charset="0"/>
              </a:rPr>
              <a:pPr/>
              <a:t>44</a:t>
            </a:fld>
            <a:endParaRPr lang="en-US" smtClean="0">
              <a:cs typeface="Arial" charset="0"/>
            </a:endParaRPr>
          </a:p>
        </p:txBody>
      </p:sp>
    </p:spTree>
    <p:extLst>
      <p:ext uri="{BB962C8B-B14F-4D97-AF65-F5344CB8AC3E}">
        <p14:creationId xmlns:p14="http://schemas.microsoft.com/office/powerpoint/2010/main" val="19195077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p:spPr>
      </p:sp>
      <p:sp>
        <p:nvSpPr>
          <p:cNvPr id="192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2516" name="Slide Number Placeholder 3"/>
          <p:cNvSpPr>
            <a:spLocks noGrp="1"/>
          </p:cNvSpPr>
          <p:nvPr>
            <p:ph type="sldNum" sz="quarter" idx="5"/>
          </p:nvPr>
        </p:nvSpPr>
        <p:spPr bwMode="auto">
          <a:noFill/>
          <a:ln>
            <a:miter lim="800000"/>
            <a:headEnd/>
            <a:tailEnd/>
          </a:ln>
        </p:spPr>
        <p:txBody>
          <a:bodyPr/>
          <a:lstStyle/>
          <a:p>
            <a:fld id="{C10BE8AB-56FA-4929-A721-773859918F67}" type="slidenum">
              <a:rPr lang="en-US" smtClean="0">
                <a:cs typeface="Arial" charset="0"/>
              </a:rPr>
              <a:pPr/>
              <a:t>45</a:t>
            </a:fld>
            <a:endParaRPr lang="en-US" smtClean="0">
              <a:cs typeface="Arial" charset="0"/>
            </a:endParaRPr>
          </a:p>
        </p:txBody>
      </p:sp>
    </p:spTree>
    <p:extLst>
      <p:ext uri="{BB962C8B-B14F-4D97-AF65-F5344CB8AC3E}">
        <p14:creationId xmlns:p14="http://schemas.microsoft.com/office/powerpoint/2010/main" val="3186008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p:spPr>
      </p:sp>
      <p:sp>
        <p:nvSpPr>
          <p:cNvPr id="193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3540" name="Slide Number Placeholder 3"/>
          <p:cNvSpPr>
            <a:spLocks noGrp="1"/>
          </p:cNvSpPr>
          <p:nvPr>
            <p:ph type="sldNum" sz="quarter" idx="5"/>
          </p:nvPr>
        </p:nvSpPr>
        <p:spPr bwMode="auto">
          <a:noFill/>
          <a:ln>
            <a:miter lim="800000"/>
            <a:headEnd/>
            <a:tailEnd/>
          </a:ln>
        </p:spPr>
        <p:txBody>
          <a:bodyPr/>
          <a:lstStyle/>
          <a:p>
            <a:fld id="{BB355026-930B-4902-BB4B-D5CC21928ABD}" type="slidenum">
              <a:rPr lang="en-US" smtClean="0">
                <a:cs typeface="Arial" charset="0"/>
              </a:rPr>
              <a:pPr/>
              <a:t>46</a:t>
            </a:fld>
            <a:endParaRPr lang="en-US" smtClean="0">
              <a:cs typeface="Arial" charset="0"/>
            </a:endParaRPr>
          </a:p>
        </p:txBody>
      </p:sp>
    </p:spTree>
    <p:extLst>
      <p:ext uri="{BB962C8B-B14F-4D97-AF65-F5344CB8AC3E}">
        <p14:creationId xmlns:p14="http://schemas.microsoft.com/office/powerpoint/2010/main" val="19949112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p:spPr>
      </p:sp>
      <p:sp>
        <p:nvSpPr>
          <p:cNvPr id="194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4564" name="Slide Number Placeholder 3"/>
          <p:cNvSpPr>
            <a:spLocks noGrp="1"/>
          </p:cNvSpPr>
          <p:nvPr>
            <p:ph type="sldNum" sz="quarter" idx="5"/>
          </p:nvPr>
        </p:nvSpPr>
        <p:spPr bwMode="auto">
          <a:noFill/>
          <a:ln>
            <a:miter lim="800000"/>
            <a:headEnd/>
            <a:tailEnd/>
          </a:ln>
        </p:spPr>
        <p:txBody>
          <a:bodyPr/>
          <a:lstStyle/>
          <a:p>
            <a:fld id="{95FE54EF-724E-43AD-9FB6-22785760F3CB}" type="slidenum">
              <a:rPr lang="en-US" smtClean="0">
                <a:cs typeface="Arial" charset="0"/>
              </a:rPr>
              <a:pPr/>
              <a:t>47</a:t>
            </a:fld>
            <a:endParaRPr lang="en-US" smtClean="0">
              <a:cs typeface="Arial" charset="0"/>
            </a:endParaRPr>
          </a:p>
        </p:txBody>
      </p:sp>
    </p:spTree>
    <p:extLst>
      <p:ext uri="{BB962C8B-B14F-4D97-AF65-F5344CB8AC3E}">
        <p14:creationId xmlns:p14="http://schemas.microsoft.com/office/powerpoint/2010/main" val="3898627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p:spPr>
      </p:sp>
      <p:sp>
        <p:nvSpPr>
          <p:cNvPr id="195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5588" name="Slide Number Placeholder 3"/>
          <p:cNvSpPr>
            <a:spLocks noGrp="1"/>
          </p:cNvSpPr>
          <p:nvPr>
            <p:ph type="sldNum" sz="quarter" idx="5"/>
          </p:nvPr>
        </p:nvSpPr>
        <p:spPr bwMode="auto">
          <a:noFill/>
          <a:ln>
            <a:miter lim="800000"/>
            <a:headEnd/>
            <a:tailEnd/>
          </a:ln>
        </p:spPr>
        <p:txBody>
          <a:bodyPr/>
          <a:lstStyle/>
          <a:p>
            <a:fld id="{F84B44F8-BD9F-4BBD-99EB-78074720A181}" type="slidenum">
              <a:rPr lang="en-US" smtClean="0">
                <a:cs typeface="Arial" charset="0"/>
              </a:rPr>
              <a:pPr/>
              <a:t>48</a:t>
            </a:fld>
            <a:endParaRPr lang="en-US" smtClean="0">
              <a:cs typeface="Arial" charset="0"/>
            </a:endParaRPr>
          </a:p>
        </p:txBody>
      </p:sp>
    </p:spTree>
    <p:extLst>
      <p:ext uri="{BB962C8B-B14F-4D97-AF65-F5344CB8AC3E}">
        <p14:creationId xmlns:p14="http://schemas.microsoft.com/office/powerpoint/2010/main" val="39616318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noFill/>
          <a:ln>
            <a:solidFill>
              <a:srgbClr val="000000"/>
            </a:solidFill>
            <a:miter lim="800000"/>
            <a:headEnd/>
            <a:tailEnd/>
          </a:ln>
        </p:spPr>
      </p:sp>
      <p:sp>
        <p:nvSpPr>
          <p:cNvPr id="196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6612" name="Slide Number Placeholder 3"/>
          <p:cNvSpPr>
            <a:spLocks noGrp="1"/>
          </p:cNvSpPr>
          <p:nvPr>
            <p:ph type="sldNum" sz="quarter" idx="5"/>
          </p:nvPr>
        </p:nvSpPr>
        <p:spPr bwMode="auto">
          <a:noFill/>
          <a:ln>
            <a:miter lim="800000"/>
            <a:headEnd/>
            <a:tailEnd/>
          </a:ln>
        </p:spPr>
        <p:txBody>
          <a:bodyPr/>
          <a:lstStyle/>
          <a:p>
            <a:fld id="{14A14739-568A-4416-9448-8BFD3763B060}" type="slidenum">
              <a:rPr lang="en-US" smtClean="0">
                <a:cs typeface="Arial" charset="0"/>
              </a:rPr>
              <a:pPr/>
              <a:t>49</a:t>
            </a:fld>
            <a:endParaRPr lang="en-US" smtClean="0">
              <a:cs typeface="Arial" charset="0"/>
            </a:endParaRPr>
          </a:p>
        </p:txBody>
      </p:sp>
    </p:spTree>
    <p:extLst>
      <p:ext uri="{BB962C8B-B14F-4D97-AF65-F5344CB8AC3E}">
        <p14:creationId xmlns:p14="http://schemas.microsoft.com/office/powerpoint/2010/main" val="1869737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4932" name="Slide Number Placeholder 3"/>
          <p:cNvSpPr>
            <a:spLocks noGrp="1"/>
          </p:cNvSpPr>
          <p:nvPr>
            <p:ph type="sldNum" sz="quarter" idx="5"/>
          </p:nvPr>
        </p:nvSpPr>
        <p:spPr bwMode="auto">
          <a:noFill/>
          <a:ln>
            <a:miter lim="800000"/>
            <a:headEnd/>
            <a:tailEnd/>
          </a:ln>
        </p:spPr>
        <p:txBody>
          <a:bodyPr/>
          <a:lstStyle/>
          <a:p>
            <a:fld id="{10BC8797-D2E8-4850-AD74-6CD39AC13DEA}" type="slidenum">
              <a:rPr lang="en-US" smtClean="0">
                <a:cs typeface="Arial" charset="0"/>
              </a:rPr>
              <a:pPr/>
              <a:t>5</a:t>
            </a:fld>
            <a:endParaRPr lang="en-US" smtClean="0">
              <a:cs typeface="Arial" charset="0"/>
            </a:endParaRPr>
          </a:p>
        </p:txBody>
      </p:sp>
    </p:spTree>
    <p:extLst>
      <p:ext uri="{BB962C8B-B14F-4D97-AF65-F5344CB8AC3E}">
        <p14:creationId xmlns:p14="http://schemas.microsoft.com/office/powerpoint/2010/main" val="33199717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p:spPr>
      </p:sp>
      <p:sp>
        <p:nvSpPr>
          <p:cNvPr id="197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7636" name="Slide Number Placeholder 3"/>
          <p:cNvSpPr>
            <a:spLocks noGrp="1"/>
          </p:cNvSpPr>
          <p:nvPr>
            <p:ph type="sldNum" sz="quarter" idx="5"/>
          </p:nvPr>
        </p:nvSpPr>
        <p:spPr bwMode="auto">
          <a:noFill/>
          <a:ln>
            <a:miter lim="800000"/>
            <a:headEnd/>
            <a:tailEnd/>
          </a:ln>
        </p:spPr>
        <p:txBody>
          <a:bodyPr/>
          <a:lstStyle/>
          <a:p>
            <a:fld id="{EA3D62F6-DDC1-4359-9D8A-9D52AB08766D}" type="slidenum">
              <a:rPr lang="en-US" smtClean="0">
                <a:cs typeface="Arial" charset="0"/>
              </a:rPr>
              <a:pPr/>
              <a:t>50</a:t>
            </a:fld>
            <a:endParaRPr lang="en-US" smtClean="0">
              <a:cs typeface="Arial" charset="0"/>
            </a:endParaRPr>
          </a:p>
        </p:txBody>
      </p:sp>
    </p:spTree>
    <p:extLst>
      <p:ext uri="{BB962C8B-B14F-4D97-AF65-F5344CB8AC3E}">
        <p14:creationId xmlns:p14="http://schemas.microsoft.com/office/powerpoint/2010/main" val="189711642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noFill/>
          <a:ln>
            <a:solidFill>
              <a:srgbClr val="000000"/>
            </a:solidFill>
            <a:miter lim="800000"/>
            <a:headEnd/>
            <a:tailEnd/>
          </a:ln>
        </p:spPr>
      </p:sp>
      <p:sp>
        <p:nvSpPr>
          <p:cNvPr id="198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8660" name="Slide Number Placeholder 3"/>
          <p:cNvSpPr>
            <a:spLocks noGrp="1"/>
          </p:cNvSpPr>
          <p:nvPr>
            <p:ph type="sldNum" sz="quarter" idx="5"/>
          </p:nvPr>
        </p:nvSpPr>
        <p:spPr bwMode="auto">
          <a:noFill/>
          <a:ln>
            <a:miter lim="800000"/>
            <a:headEnd/>
            <a:tailEnd/>
          </a:ln>
        </p:spPr>
        <p:txBody>
          <a:bodyPr/>
          <a:lstStyle/>
          <a:p>
            <a:fld id="{565F0FB1-99A3-4C12-A00B-75FA4741D814}" type="slidenum">
              <a:rPr lang="en-US" smtClean="0">
                <a:cs typeface="Arial" charset="0"/>
              </a:rPr>
              <a:pPr/>
              <a:t>51</a:t>
            </a:fld>
            <a:endParaRPr lang="en-US" smtClean="0">
              <a:cs typeface="Arial" charset="0"/>
            </a:endParaRPr>
          </a:p>
        </p:txBody>
      </p:sp>
    </p:spTree>
    <p:extLst>
      <p:ext uri="{BB962C8B-B14F-4D97-AF65-F5344CB8AC3E}">
        <p14:creationId xmlns:p14="http://schemas.microsoft.com/office/powerpoint/2010/main" val="41570062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noFill/>
          <a:ln>
            <a:solidFill>
              <a:srgbClr val="000000"/>
            </a:solidFill>
            <a:miter lim="800000"/>
            <a:headEnd/>
            <a:tailEnd/>
          </a:ln>
        </p:spPr>
      </p:sp>
      <p:sp>
        <p:nvSpPr>
          <p:cNvPr id="199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9684" name="Slide Number Placeholder 3"/>
          <p:cNvSpPr>
            <a:spLocks noGrp="1"/>
          </p:cNvSpPr>
          <p:nvPr>
            <p:ph type="sldNum" sz="quarter" idx="5"/>
          </p:nvPr>
        </p:nvSpPr>
        <p:spPr bwMode="auto">
          <a:noFill/>
          <a:ln>
            <a:miter lim="800000"/>
            <a:headEnd/>
            <a:tailEnd/>
          </a:ln>
        </p:spPr>
        <p:txBody>
          <a:bodyPr/>
          <a:lstStyle/>
          <a:p>
            <a:fld id="{AD803BA1-0B04-4E56-B5FA-42F27A0F28D3}" type="slidenum">
              <a:rPr lang="en-US" smtClean="0">
                <a:cs typeface="Arial" charset="0"/>
              </a:rPr>
              <a:pPr/>
              <a:t>52</a:t>
            </a:fld>
            <a:endParaRPr lang="en-US" smtClean="0">
              <a:cs typeface="Arial" charset="0"/>
            </a:endParaRPr>
          </a:p>
        </p:txBody>
      </p:sp>
    </p:spTree>
    <p:extLst>
      <p:ext uri="{BB962C8B-B14F-4D97-AF65-F5344CB8AC3E}">
        <p14:creationId xmlns:p14="http://schemas.microsoft.com/office/powerpoint/2010/main" val="230064625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p:spPr>
      </p:sp>
      <p:sp>
        <p:nvSpPr>
          <p:cNvPr id="200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0708" name="Slide Number Placeholder 3"/>
          <p:cNvSpPr>
            <a:spLocks noGrp="1"/>
          </p:cNvSpPr>
          <p:nvPr>
            <p:ph type="sldNum" sz="quarter" idx="5"/>
          </p:nvPr>
        </p:nvSpPr>
        <p:spPr bwMode="auto">
          <a:noFill/>
          <a:ln>
            <a:miter lim="800000"/>
            <a:headEnd/>
            <a:tailEnd/>
          </a:ln>
        </p:spPr>
        <p:txBody>
          <a:bodyPr/>
          <a:lstStyle/>
          <a:p>
            <a:fld id="{6275D41E-3618-41FE-823D-FA400EA6C88A}" type="slidenum">
              <a:rPr lang="en-US" smtClean="0">
                <a:cs typeface="Arial" charset="0"/>
              </a:rPr>
              <a:pPr/>
              <a:t>53</a:t>
            </a:fld>
            <a:endParaRPr lang="en-US" smtClean="0">
              <a:cs typeface="Arial" charset="0"/>
            </a:endParaRPr>
          </a:p>
        </p:txBody>
      </p:sp>
    </p:spTree>
    <p:extLst>
      <p:ext uri="{BB962C8B-B14F-4D97-AF65-F5344CB8AC3E}">
        <p14:creationId xmlns:p14="http://schemas.microsoft.com/office/powerpoint/2010/main" val="339932483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bwMode="auto">
          <a:noFill/>
          <a:ln>
            <a:solidFill>
              <a:srgbClr val="000000"/>
            </a:solidFill>
            <a:miter lim="800000"/>
            <a:headEnd/>
            <a:tailEnd/>
          </a:ln>
        </p:spPr>
      </p:sp>
      <p:sp>
        <p:nvSpPr>
          <p:cNvPr id="201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1732" name="Slide Number Placeholder 3"/>
          <p:cNvSpPr>
            <a:spLocks noGrp="1"/>
          </p:cNvSpPr>
          <p:nvPr>
            <p:ph type="sldNum" sz="quarter" idx="5"/>
          </p:nvPr>
        </p:nvSpPr>
        <p:spPr bwMode="auto">
          <a:noFill/>
          <a:ln>
            <a:miter lim="800000"/>
            <a:headEnd/>
            <a:tailEnd/>
          </a:ln>
        </p:spPr>
        <p:txBody>
          <a:bodyPr/>
          <a:lstStyle/>
          <a:p>
            <a:fld id="{B4596170-3650-49F9-879C-ED2D326DC1D5}" type="slidenum">
              <a:rPr lang="en-US" smtClean="0">
                <a:cs typeface="Arial" charset="0"/>
              </a:rPr>
              <a:pPr/>
              <a:t>54</a:t>
            </a:fld>
            <a:endParaRPr lang="en-US" smtClean="0">
              <a:cs typeface="Arial" charset="0"/>
            </a:endParaRPr>
          </a:p>
        </p:txBody>
      </p:sp>
    </p:spTree>
    <p:extLst>
      <p:ext uri="{BB962C8B-B14F-4D97-AF65-F5344CB8AC3E}">
        <p14:creationId xmlns:p14="http://schemas.microsoft.com/office/powerpoint/2010/main" val="316196197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noFill/>
          <a:ln>
            <a:solidFill>
              <a:srgbClr val="000000"/>
            </a:solidFill>
            <a:miter lim="800000"/>
            <a:headEnd/>
            <a:tailEnd/>
          </a:ln>
        </p:spPr>
      </p:sp>
      <p:sp>
        <p:nvSpPr>
          <p:cNvPr id="202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2756" name="Slide Number Placeholder 3"/>
          <p:cNvSpPr>
            <a:spLocks noGrp="1"/>
          </p:cNvSpPr>
          <p:nvPr>
            <p:ph type="sldNum" sz="quarter" idx="5"/>
          </p:nvPr>
        </p:nvSpPr>
        <p:spPr bwMode="auto">
          <a:noFill/>
          <a:ln>
            <a:miter lim="800000"/>
            <a:headEnd/>
            <a:tailEnd/>
          </a:ln>
        </p:spPr>
        <p:txBody>
          <a:bodyPr/>
          <a:lstStyle/>
          <a:p>
            <a:fld id="{45735076-AC34-4333-8BEE-37EF2871B60E}" type="slidenum">
              <a:rPr lang="en-US" smtClean="0">
                <a:cs typeface="Arial" charset="0"/>
              </a:rPr>
              <a:pPr/>
              <a:t>55</a:t>
            </a:fld>
            <a:endParaRPr lang="en-US" smtClean="0">
              <a:cs typeface="Arial" charset="0"/>
            </a:endParaRPr>
          </a:p>
        </p:txBody>
      </p:sp>
    </p:spTree>
    <p:extLst>
      <p:ext uri="{BB962C8B-B14F-4D97-AF65-F5344CB8AC3E}">
        <p14:creationId xmlns:p14="http://schemas.microsoft.com/office/powerpoint/2010/main" val="382207481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bwMode="auto">
          <a:noFill/>
          <a:ln>
            <a:solidFill>
              <a:srgbClr val="000000"/>
            </a:solidFill>
            <a:miter lim="800000"/>
            <a:headEnd/>
            <a:tailEnd/>
          </a:ln>
        </p:spPr>
      </p:sp>
      <p:sp>
        <p:nvSpPr>
          <p:cNvPr id="203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3780" name="Slide Number Placeholder 3"/>
          <p:cNvSpPr>
            <a:spLocks noGrp="1"/>
          </p:cNvSpPr>
          <p:nvPr>
            <p:ph type="sldNum" sz="quarter" idx="5"/>
          </p:nvPr>
        </p:nvSpPr>
        <p:spPr bwMode="auto">
          <a:noFill/>
          <a:ln>
            <a:miter lim="800000"/>
            <a:headEnd/>
            <a:tailEnd/>
          </a:ln>
        </p:spPr>
        <p:txBody>
          <a:bodyPr/>
          <a:lstStyle/>
          <a:p>
            <a:fld id="{49E57FDA-2CCA-4B4B-AA22-945B93025DFB}" type="slidenum">
              <a:rPr lang="en-US" smtClean="0">
                <a:cs typeface="Arial" charset="0"/>
              </a:rPr>
              <a:pPr/>
              <a:t>56</a:t>
            </a:fld>
            <a:endParaRPr lang="en-US" smtClean="0">
              <a:cs typeface="Arial" charset="0"/>
            </a:endParaRPr>
          </a:p>
        </p:txBody>
      </p:sp>
    </p:spTree>
    <p:extLst>
      <p:ext uri="{BB962C8B-B14F-4D97-AF65-F5344CB8AC3E}">
        <p14:creationId xmlns:p14="http://schemas.microsoft.com/office/powerpoint/2010/main" val="386604251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bwMode="auto">
          <a:noFill/>
          <a:ln>
            <a:solidFill>
              <a:srgbClr val="000000"/>
            </a:solidFill>
            <a:miter lim="800000"/>
            <a:headEnd/>
            <a:tailEnd/>
          </a:ln>
        </p:spPr>
      </p:sp>
      <p:sp>
        <p:nvSpPr>
          <p:cNvPr id="203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3780" name="Slide Number Placeholder 3"/>
          <p:cNvSpPr>
            <a:spLocks noGrp="1"/>
          </p:cNvSpPr>
          <p:nvPr>
            <p:ph type="sldNum" sz="quarter" idx="5"/>
          </p:nvPr>
        </p:nvSpPr>
        <p:spPr bwMode="auto">
          <a:noFill/>
          <a:ln>
            <a:miter lim="800000"/>
            <a:headEnd/>
            <a:tailEnd/>
          </a:ln>
        </p:spPr>
        <p:txBody>
          <a:bodyPr/>
          <a:lstStyle/>
          <a:p>
            <a:fld id="{49E57FDA-2CCA-4B4B-AA22-945B93025DFB}" type="slidenum">
              <a:rPr lang="en-US" smtClean="0">
                <a:cs typeface="Arial" charset="0"/>
              </a:rPr>
              <a:pPr/>
              <a:t>57</a:t>
            </a:fld>
            <a:endParaRPr lang="en-US" smtClean="0">
              <a:cs typeface="Arial" charset="0"/>
            </a:endParaRPr>
          </a:p>
        </p:txBody>
      </p:sp>
    </p:spTree>
    <p:extLst>
      <p:ext uri="{BB962C8B-B14F-4D97-AF65-F5344CB8AC3E}">
        <p14:creationId xmlns:p14="http://schemas.microsoft.com/office/powerpoint/2010/main" val="350716038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p:spPr>
      </p:sp>
      <p:sp>
        <p:nvSpPr>
          <p:cNvPr id="205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5828" name="Slide Number Placeholder 3"/>
          <p:cNvSpPr>
            <a:spLocks noGrp="1"/>
          </p:cNvSpPr>
          <p:nvPr>
            <p:ph type="sldNum" sz="quarter" idx="5"/>
          </p:nvPr>
        </p:nvSpPr>
        <p:spPr bwMode="auto">
          <a:noFill/>
          <a:ln>
            <a:miter lim="800000"/>
            <a:headEnd/>
            <a:tailEnd/>
          </a:ln>
        </p:spPr>
        <p:txBody>
          <a:bodyPr/>
          <a:lstStyle/>
          <a:p>
            <a:fld id="{2DC94174-5787-4F1A-9CF9-4955542A27E2}" type="slidenum">
              <a:rPr lang="en-US" smtClean="0">
                <a:cs typeface="Arial" charset="0"/>
              </a:rPr>
              <a:pPr/>
              <a:t>58</a:t>
            </a:fld>
            <a:endParaRPr lang="en-US" smtClean="0">
              <a:cs typeface="Arial" charset="0"/>
            </a:endParaRPr>
          </a:p>
        </p:txBody>
      </p:sp>
    </p:spTree>
    <p:extLst>
      <p:ext uri="{BB962C8B-B14F-4D97-AF65-F5344CB8AC3E}">
        <p14:creationId xmlns:p14="http://schemas.microsoft.com/office/powerpoint/2010/main" val="303696321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bwMode="auto">
          <a:noFill/>
          <a:ln>
            <a:solidFill>
              <a:srgbClr val="000000"/>
            </a:solidFill>
            <a:miter lim="800000"/>
            <a:headEnd/>
            <a:tailEnd/>
          </a:ln>
        </p:spPr>
      </p:sp>
      <p:sp>
        <p:nvSpPr>
          <p:cNvPr id="206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6852" name="Slide Number Placeholder 3"/>
          <p:cNvSpPr>
            <a:spLocks noGrp="1"/>
          </p:cNvSpPr>
          <p:nvPr>
            <p:ph type="sldNum" sz="quarter" idx="5"/>
          </p:nvPr>
        </p:nvSpPr>
        <p:spPr bwMode="auto">
          <a:noFill/>
          <a:ln>
            <a:miter lim="800000"/>
            <a:headEnd/>
            <a:tailEnd/>
          </a:ln>
        </p:spPr>
        <p:txBody>
          <a:bodyPr/>
          <a:lstStyle/>
          <a:p>
            <a:fld id="{051A2B1A-ACE8-4DE8-BC8A-31AC9D672B8E}" type="slidenum">
              <a:rPr lang="en-US" smtClean="0">
                <a:cs typeface="Arial" charset="0"/>
              </a:rPr>
              <a:pPr/>
              <a:t>59</a:t>
            </a:fld>
            <a:endParaRPr lang="en-US" smtClean="0">
              <a:cs typeface="Arial" charset="0"/>
            </a:endParaRPr>
          </a:p>
        </p:txBody>
      </p:sp>
    </p:spTree>
    <p:extLst>
      <p:ext uri="{BB962C8B-B14F-4D97-AF65-F5344CB8AC3E}">
        <p14:creationId xmlns:p14="http://schemas.microsoft.com/office/powerpoint/2010/main" val="134315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5956" name="Slide Number Placeholder 3"/>
          <p:cNvSpPr>
            <a:spLocks noGrp="1"/>
          </p:cNvSpPr>
          <p:nvPr>
            <p:ph type="sldNum" sz="quarter" idx="5"/>
          </p:nvPr>
        </p:nvSpPr>
        <p:spPr bwMode="auto">
          <a:noFill/>
          <a:ln>
            <a:miter lim="800000"/>
            <a:headEnd/>
            <a:tailEnd/>
          </a:ln>
        </p:spPr>
        <p:txBody>
          <a:bodyPr/>
          <a:lstStyle/>
          <a:p>
            <a:fld id="{3E64D7F3-29ED-4647-A8E7-71F8BCFFE5C8}" type="slidenum">
              <a:rPr lang="en-US" smtClean="0">
                <a:cs typeface="Arial" charset="0"/>
              </a:rPr>
              <a:pPr/>
              <a:t>6</a:t>
            </a:fld>
            <a:endParaRPr lang="en-US" smtClean="0">
              <a:cs typeface="Arial" charset="0"/>
            </a:endParaRPr>
          </a:p>
        </p:txBody>
      </p:sp>
    </p:spTree>
    <p:extLst>
      <p:ext uri="{BB962C8B-B14F-4D97-AF65-F5344CB8AC3E}">
        <p14:creationId xmlns:p14="http://schemas.microsoft.com/office/powerpoint/2010/main" val="164542429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p:spPr>
      </p:sp>
      <p:sp>
        <p:nvSpPr>
          <p:cNvPr id="200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0708" name="Slide Number Placeholder 3"/>
          <p:cNvSpPr>
            <a:spLocks noGrp="1"/>
          </p:cNvSpPr>
          <p:nvPr>
            <p:ph type="sldNum" sz="quarter" idx="5"/>
          </p:nvPr>
        </p:nvSpPr>
        <p:spPr bwMode="auto">
          <a:noFill/>
          <a:ln>
            <a:miter lim="800000"/>
            <a:headEnd/>
            <a:tailEnd/>
          </a:ln>
        </p:spPr>
        <p:txBody>
          <a:bodyPr/>
          <a:lstStyle/>
          <a:p>
            <a:fld id="{6275D41E-3618-41FE-823D-FA400EA6C88A}" type="slidenum">
              <a:rPr lang="en-US" smtClean="0">
                <a:cs typeface="Arial" charset="0"/>
              </a:rPr>
              <a:pPr/>
              <a:t>60</a:t>
            </a:fld>
            <a:endParaRPr lang="en-US" smtClean="0">
              <a:cs typeface="Arial" charset="0"/>
            </a:endParaRPr>
          </a:p>
        </p:txBody>
      </p:sp>
    </p:spTree>
    <p:extLst>
      <p:ext uri="{BB962C8B-B14F-4D97-AF65-F5344CB8AC3E}">
        <p14:creationId xmlns:p14="http://schemas.microsoft.com/office/powerpoint/2010/main" val="133837994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p:spPr>
      </p:sp>
      <p:sp>
        <p:nvSpPr>
          <p:cNvPr id="205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5828" name="Slide Number Placeholder 3"/>
          <p:cNvSpPr>
            <a:spLocks noGrp="1"/>
          </p:cNvSpPr>
          <p:nvPr>
            <p:ph type="sldNum" sz="quarter" idx="5"/>
          </p:nvPr>
        </p:nvSpPr>
        <p:spPr bwMode="auto">
          <a:noFill/>
          <a:ln>
            <a:miter lim="800000"/>
            <a:headEnd/>
            <a:tailEnd/>
          </a:ln>
        </p:spPr>
        <p:txBody>
          <a:bodyPr/>
          <a:lstStyle/>
          <a:p>
            <a:fld id="{2DC94174-5787-4F1A-9CF9-4955542A27E2}" type="slidenum">
              <a:rPr lang="en-US" smtClean="0">
                <a:cs typeface="Arial" charset="0"/>
              </a:rPr>
              <a:pPr/>
              <a:t>61</a:t>
            </a:fld>
            <a:endParaRPr lang="en-US" smtClean="0">
              <a:cs typeface="Arial" charset="0"/>
            </a:endParaRPr>
          </a:p>
        </p:txBody>
      </p:sp>
    </p:spTree>
    <p:extLst>
      <p:ext uri="{BB962C8B-B14F-4D97-AF65-F5344CB8AC3E}">
        <p14:creationId xmlns:p14="http://schemas.microsoft.com/office/powerpoint/2010/main" val="148600090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p:spPr>
      </p:sp>
      <p:sp>
        <p:nvSpPr>
          <p:cNvPr id="205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5828" name="Slide Number Placeholder 3"/>
          <p:cNvSpPr>
            <a:spLocks noGrp="1"/>
          </p:cNvSpPr>
          <p:nvPr>
            <p:ph type="sldNum" sz="quarter" idx="5"/>
          </p:nvPr>
        </p:nvSpPr>
        <p:spPr bwMode="auto">
          <a:noFill/>
          <a:ln>
            <a:miter lim="800000"/>
            <a:headEnd/>
            <a:tailEnd/>
          </a:ln>
        </p:spPr>
        <p:txBody>
          <a:bodyPr/>
          <a:lstStyle/>
          <a:p>
            <a:fld id="{2DC94174-5787-4F1A-9CF9-4955542A27E2}" type="slidenum">
              <a:rPr lang="en-US" smtClean="0">
                <a:cs typeface="Arial" charset="0"/>
              </a:rPr>
              <a:pPr/>
              <a:t>62</a:t>
            </a:fld>
            <a:endParaRPr lang="en-US" smtClean="0">
              <a:cs typeface="Arial" charset="0"/>
            </a:endParaRPr>
          </a:p>
        </p:txBody>
      </p:sp>
    </p:spTree>
    <p:extLst>
      <p:ext uri="{BB962C8B-B14F-4D97-AF65-F5344CB8AC3E}">
        <p14:creationId xmlns:p14="http://schemas.microsoft.com/office/powerpoint/2010/main" val="111628059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p:spPr>
      </p:sp>
      <p:sp>
        <p:nvSpPr>
          <p:cNvPr id="200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0708" name="Slide Number Placeholder 3"/>
          <p:cNvSpPr>
            <a:spLocks noGrp="1"/>
          </p:cNvSpPr>
          <p:nvPr>
            <p:ph type="sldNum" sz="quarter" idx="5"/>
          </p:nvPr>
        </p:nvSpPr>
        <p:spPr bwMode="auto">
          <a:noFill/>
          <a:ln>
            <a:miter lim="800000"/>
            <a:headEnd/>
            <a:tailEnd/>
          </a:ln>
        </p:spPr>
        <p:txBody>
          <a:bodyPr/>
          <a:lstStyle/>
          <a:p>
            <a:fld id="{6275D41E-3618-41FE-823D-FA400EA6C88A}" type="slidenum">
              <a:rPr lang="en-US" smtClean="0">
                <a:cs typeface="Arial" charset="0"/>
              </a:rPr>
              <a:pPr/>
              <a:t>63</a:t>
            </a:fld>
            <a:endParaRPr lang="en-US" smtClean="0">
              <a:cs typeface="Arial" charset="0"/>
            </a:endParaRPr>
          </a:p>
        </p:txBody>
      </p:sp>
    </p:spTree>
    <p:extLst>
      <p:ext uri="{BB962C8B-B14F-4D97-AF65-F5344CB8AC3E}">
        <p14:creationId xmlns:p14="http://schemas.microsoft.com/office/powerpoint/2010/main" val="34141051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p:spPr>
      </p:sp>
      <p:sp>
        <p:nvSpPr>
          <p:cNvPr id="205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5828" name="Slide Number Placeholder 3"/>
          <p:cNvSpPr>
            <a:spLocks noGrp="1"/>
          </p:cNvSpPr>
          <p:nvPr>
            <p:ph type="sldNum" sz="quarter" idx="5"/>
          </p:nvPr>
        </p:nvSpPr>
        <p:spPr bwMode="auto">
          <a:noFill/>
          <a:ln>
            <a:miter lim="800000"/>
            <a:headEnd/>
            <a:tailEnd/>
          </a:ln>
        </p:spPr>
        <p:txBody>
          <a:bodyPr/>
          <a:lstStyle/>
          <a:p>
            <a:fld id="{2DC94174-5787-4F1A-9CF9-4955542A27E2}" type="slidenum">
              <a:rPr lang="en-US" smtClean="0">
                <a:cs typeface="Arial" charset="0"/>
              </a:rPr>
              <a:pPr/>
              <a:t>64</a:t>
            </a:fld>
            <a:endParaRPr lang="en-US" smtClean="0">
              <a:cs typeface="Arial" charset="0"/>
            </a:endParaRPr>
          </a:p>
        </p:txBody>
      </p:sp>
    </p:spTree>
    <p:extLst>
      <p:ext uri="{BB962C8B-B14F-4D97-AF65-F5344CB8AC3E}">
        <p14:creationId xmlns:p14="http://schemas.microsoft.com/office/powerpoint/2010/main" val="41305663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p:spPr>
      </p:sp>
      <p:sp>
        <p:nvSpPr>
          <p:cNvPr id="205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5828" name="Slide Number Placeholder 3"/>
          <p:cNvSpPr>
            <a:spLocks noGrp="1"/>
          </p:cNvSpPr>
          <p:nvPr>
            <p:ph type="sldNum" sz="quarter" idx="5"/>
          </p:nvPr>
        </p:nvSpPr>
        <p:spPr bwMode="auto">
          <a:noFill/>
          <a:ln>
            <a:miter lim="800000"/>
            <a:headEnd/>
            <a:tailEnd/>
          </a:ln>
        </p:spPr>
        <p:txBody>
          <a:bodyPr/>
          <a:lstStyle/>
          <a:p>
            <a:fld id="{2DC94174-5787-4F1A-9CF9-4955542A27E2}" type="slidenum">
              <a:rPr lang="en-US" smtClean="0">
                <a:cs typeface="Arial" charset="0"/>
              </a:rPr>
              <a:pPr/>
              <a:t>65</a:t>
            </a:fld>
            <a:endParaRPr lang="en-US" smtClean="0">
              <a:cs typeface="Arial" charset="0"/>
            </a:endParaRPr>
          </a:p>
        </p:txBody>
      </p:sp>
    </p:spTree>
    <p:extLst>
      <p:ext uri="{BB962C8B-B14F-4D97-AF65-F5344CB8AC3E}">
        <p14:creationId xmlns:p14="http://schemas.microsoft.com/office/powerpoint/2010/main" val="207068330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p:spPr>
      </p:sp>
      <p:sp>
        <p:nvSpPr>
          <p:cNvPr id="207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7876" name="Slide Number Placeholder 3"/>
          <p:cNvSpPr>
            <a:spLocks noGrp="1"/>
          </p:cNvSpPr>
          <p:nvPr>
            <p:ph type="sldNum" sz="quarter" idx="5"/>
          </p:nvPr>
        </p:nvSpPr>
        <p:spPr bwMode="auto">
          <a:noFill/>
          <a:ln>
            <a:miter lim="800000"/>
            <a:headEnd/>
            <a:tailEnd/>
          </a:ln>
        </p:spPr>
        <p:txBody>
          <a:bodyPr/>
          <a:lstStyle/>
          <a:p>
            <a:fld id="{DD0B97E4-9B38-4E0B-867A-73C9B56D2CB5}" type="slidenum">
              <a:rPr lang="en-US" smtClean="0">
                <a:cs typeface="Arial" charset="0"/>
              </a:rPr>
              <a:pPr/>
              <a:t>66</a:t>
            </a:fld>
            <a:endParaRPr lang="en-US" smtClean="0">
              <a:cs typeface="Arial" charset="0"/>
            </a:endParaRPr>
          </a:p>
        </p:txBody>
      </p:sp>
    </p:spTree>
    <p:extLst>
      <p:ext uri="{BB962C8B-B14F-4D97-AF65-F5344CB8AC3E}">
        <p14:creationId xmlns:p14="http://schemas.microsoft.com/office/powerpoint/2010/main" val="816080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8004" name="Slide Number Placeholder 3"/>
          <p:cNvSpPr>
            <a:spLocks noGrp="1"/>
          </p:cNvSpPr>
          <p:nvPr>
            <p:ph type="sldNum" sz="quarter" idx="5"/>
          </p:nvPr>
        </p:nvSpPr>
        <p:spPr bwMode="auto">
          <a:noFill/>
          <a:ln>
            <a:miter lim="800000"/>
            <a:headEnd/>
            <a:tailEnd/>
          </a:ln>
        </p:spPr>
        <p:txBody>
          <a:bodyPr/>
          <a:lstStyle/>
          <a:p>
            <a:fld id="{B24D00FB-BE26-4995-A6D1-9C266195D841}" type="slidenum">
              <a:rPr lang="en-US" smtClean="0">
                <a:cs typeface="Arial" charset="0"/>
              </a:rPr>
              <a:pPr/>
              <a:t>7</a:t>
            </a:fld>
            <a:endParaRPr lang="en-US" smtClean="0">
              <a:cs typeface="Arial" charset="0"/>
            </a:endParaRPr>
          </a:p>
        </p:txBody>
      </p:sp>
    </p:spTree>
    <p:extLst>
      <p:ext uri="{BB962C8B-B14F-4D97-AF65-F5344CB8AC3E}">
        <p14:creationId xmlns:p14="http://schemas.microsoft.com/office/powerpoint/2010/main" val="3397626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9028" name="Slide Number Placeholder 3"/>
          <p:cNvSpPr>
            <a:spLocks noGrp="1"/>
          </p:cNvSpPr>
          <p:nvPr>
            <p:ph type="sldNum" sz="quarter" idx="5"/>
          </p:nvPr>
        </p:nvSpPr>
        <p:spPr bwMode="auto">
          <a:noFill/>
          <a:ln>
            <a:miter lim="800000"/>
            <a:headEnd/>
            <a:tailEnd/>
          </a:ln>
        </p:spPr>
        <p:txBody>
          <a:bodyPr/>
          <a:lstStyle/>
          <a:p>
            <a:fld id="{417B50D0-C27E-4309-B111-8F134E38CD12}" type="slidenum">
              <a:rPr lang="en-US" smtClean="0">
                <a:cs typeface="Arial" charset="0"/>
              </a:rPr>
              <a:pPr/>
              <a:t>8</a:t>
            </a:fld>
            <a:endParaRPr lang="en-US" smtClean="0">
              <a:cs typeface="Arial" charset="0"/>
            </a:endParaRPr>
          </a:p>
        </p:txBody>
      </p:sp>
    </p:spTree>
    <p:extLst>
      <p:ext uri="{BB962C8B-B14F-4D97-AF65-F5344CB8AC3E}">
        <p14:creationId xmlns:p14="http://schemas.microsoft.com/office/powerpoint/2010/main" val="2704742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2100" name="Slide Number Placeholder 3"/>
          <p:cNvSpPr>
            <a:spLocks noGrp="1"/>
          </p:cNvSpPr>
          <p:nvPr>
            <p:ph type="sldNum" sz="quarter" idx="5"/>
          </p:nvPr>
        </p:nvSpPr>
        <p:spPr bwMode="auto">
          <a:noFill/>
          <a:ln>
            <a:miter lim="800000"/>
            <a:headEnd/>
            <a:tailEnd/>
          </a:ln>
        </p:spPr>
        <p:txBody>
          <a:bodyPr/>
          <a:lstStyle/>
          <a:p>
            <a:fld id="{C65433AA-8E45-48BF-BDC7-608E1A49726D}" type="slidenum">
              <a:rPr lang="en-US" smtClean="0">
                <a:cs typeface="Arial" charset="0"/>
              </a:rPr>
              <a:pPr/>
              <a:t>9</a:t>
            </a:fld>
            <a:endParaRPr lang="en-US" smtClean="0">
              <a:cs typeface="Arial" charset="0"/>
            </a:endParaRPr>
          </a:p>
        </p:txBody>
      </p:sp>
    </p:spTree>
    <p:extLst>
      <p:ext uri="{BB962C8B-B14F-4D97-AF65-F5344CB8AC3E}">
        <p14:creationId xmlns:p14="http://schemas.microsoft.com/office/powerpoint/2010/main" val="2027526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atin typeface="+mn-lt"/>
              </a:defRPr>
            </a:lvl1pPr>
          </a:lstStyle>
          <a:p>
            <a:pPr>
              <a:defRPr/>
            </a:pPr>
            <a:fld id="{93B6851F-D5B4-4806-9312-88DBBA64AC68}" type="datetime1">
              <a:rPr lang="en-US"/>
              <a:pPr>
                <a:defRPr/>
              </a:pPr>
              <a:t>4/5/2016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Sec 9-</a:t>
            </a:r>
          </a:p>
        </p:txBody>
      </p:sp>
      <p:sp>
        <p:nvSpPr>
          <p:cNvPr id="6" name="Slide Number Placeholder 5"/>
          <p:cNvSpPr>
            <a:spLocks noGrp="1"/>
          </p:cNvSpPr>
          <p:nvPr>
            <p:ph type="sldNum" sz="quarter" idx="12"/>
          </p:nvPr>
        </p:nvSpPr>
        <p:spPr/>
        <p:txBody>
          <a:bodyPr/>
          <a:lstStyle>
            <a:lvl1pPr>
              <a:defRPr/>
            </a:lvl1pPr>
          </a:lstStyle>
          <a:p>
            <a:pPr>
              <a:defRPr/>
            </a:pPr>
            <a:fld id="{6D5BD58A-3CD6-45CD-BE36-C8128D05699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mn-lt"/>
              </a:defRPr>
            </a:lvl1pPr>
          </a:lstStyle>
          <a:p>
            <a:pPr>
              <a:defRPr/>
            </a:pPr>
            <a:fld id="{178C17BE-F2B4-4B1F-B7AA-9F68CD2B2738}" type="datetime1">
              <a:rPr lang="en-US"/>
              <a:pPr>
                <a:defRPr/>
              </a:pPr>
              <a:t>4/5/2016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Sec 9-</a:t>
            </a:r>
          </a:p>
        </p:txBody>
      </p:sp>
      <p:sp>
        <p:nvSpPr>
          <p:cNvPr id="6" name="Slide Number Placeholder 5"/>
          <p:cNvSpPr>
            <a:spLocks noGrp="1"/>
          </p:cNvSpPr>
          <p:nvPr>
            <p:ph type="sldNum" sz="quarter" idx="12"/>
          </p:nvPr>
        </p:nvSpPr>
        <p:spPr/>
        <p:txBody>
          <a:bodyPr/>
          <a:lstStyle>
            <a:lvl1pPr>
              <a:defRPr/>
            </a:lvl1pPr>
          </a:lstStyle>
          <a:p>
            <a:pPr>
              <a:defRPr/>
            </a:pPr>
            <a:fld id="{43B1EE31-C33A-4BC7-A3B0-9B04B6A4BA32}"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mn-lt"/>
              </a:defRPr>
            </a:lvl1pPr>
          </a:lstStyle>
          <a:p>
            <a:pPr>
              <a:defRPr/>
            </a:pPr>
            <a:fld id="{7D441364-9D45-4374-B8FB-83DA7548E54E}" type="datetime1">
              <a:rPr lang="en-US"/>
              <a:pPr>
                <a:defRPr/>
              </a:pPr>
              <a:t>4/5/2016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Sec 9-</a:t>
            </a:r>
          </a:p>
        </p:txBody>
      </p:sp>
      <p:sp>
        <p:nvSpPr>
          <p:cNvPr id="6" name="Slide Number Placeholder 5"/>
          <p:cNvSpPr>
            <a:spLocks noGrp="1"/>
          </p:cNvSpPr>
          <p:nvPr>
            <p:ph type="sldNum" sz="quarter" idx="12"/>
          </p:nvPr>
        </p:nvSpPr>
        <p:spPr/>
        <p:txBody>
          <a:bodyPr/>
          <a:lstStyle>
            <a:lvl1pPr>
              <a:defRPr/>
            </a:lvl1pPr>
          </a:lstStyle>
          <a:p>
            <a:pPr>
              <a:defRPr/>
            </a:pPr>
            <a:fld id="{7B4E0CAA-6D45-4F49-AA26-C8A32608430B}"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descr="Wiley_Logo_0112_k.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97347" y="763960"/>
            <a:ext cx="4550712" cy="959748"/>
          </a:xfrm>
          <a:prstGeom prst="rect">
            <a:avLst/>
          </a:prstGeom>
        </p:spPr>
      </p:pic>
      <p:sp>
        <p:nvSpPr>
          <p:cNvPr id="4" name="Title 3"/>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9194525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3889216D-828A-474B-BEA2-C60901FE24F2}" type="datetime1">
              <a:rPr lang="en-US"/>
              <a:pPr>
                <a:defRPr/>
              </a:pPr>
              <a:t>4/5/2016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Sec 9-</a:t>
            </a:r>
          </a:p>
        </p:txBody>
      </p:sp>
      <p:sp>
        <p:nvSpPr>
          <p:cNvPr id="6" name="Slide Number Placeholder 5"/>
          <p:cNvSpPr>
            <a:spLocks noGrp="1"/>
          </p:cNvSpPr>
          <p:nvPr>
            <p:ph type="sldNum" sz="quarter" idx="12"/>
          </p:nvPr>
        </p:nvSpPr>
        <p:spPr/>
        <p:txBody>
          <a:bodyPr/>
          <a:lstStyle>
            <a:lvl1pPr>
              <a:defRPr>
                <a:latin typeface="+mn-lt"/>
              </a:defRPr>
            </a:lvl1pPr>
          </a:lstStyle>
          <a:p>
            <a:pPr>
              <a:defRPr/>
            </a:pPr>
            <a:fld id="{25D4210E-5E38-4FC3-97F8-444066EE8B19}"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75609FF7-17AE-44F4-95D5-ED4CF5F73B61}" type="datetime1">
              <a:rPr lang="en-US"/>
              <a:pPr>
                <a:defRPr/>
              </a:pPr>
              <a:t>4/5/2016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Sec 9-</a:t>
            </a:r>
          </a:p>
        </p:txBody>
      </p:sp>
      <p:sp>
        <p:nvSpPr>
          <p:cNvPr id="6" name="Slide Number Placeholder 5"/>
          <p:cNvSpPr>
            <a:spLocks noGrp="1"/>
          </p:cNvSpPr>
          <p:nvPr>
            <p:ph type="sldNum" sz="quarter" idx="12"/>
          </p:nvPr>
        </p:nvSpPr>
        <p:spPr/>
        <p:txBody>
          <a:bodyPr/>
          <a:lstStyle>
            <a:lvl1pPr>
              <a:defRPr/>
            </a:lvl1pPr>
          </a:lstStyle>
          <a:p>
            <a:pPr>
              <a:defRPr/>
            </a:pPr>
            <a:fld id="{007E2C0A-CF4D-40F3-9C61-2E94E2E31F9D}"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C8DC5AB-2415-4024-9044-B78F096CA726}" type="datetime1">
              <a:rPr lang="en-US"/>
              <a:pPr>
                <a:defRPr/>
              </a:pPr>
              <a:t>4/5/2016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Sec 9-</a:t>
            </a:r>
          </a:p>
        </p:txBody>
      </p:sp>
      <p:sp>
        <p:nvSpPr>
          <p:cNvPr id="6" name="Slide Number Placeholder 5"/>
          <p:cNvSpPr>
            <a:spLocks noGrp="1"/>
          </p:cNvSpPr>
          <p:nvPr>
            <p:ph type="sldNum" sz="quarter" idx="12"/>
          </p:nvPr>
        </p:nvSpPr>
        <p:spPr/>
        <p:txBody>
          <a:bodyPr/>
          <a:lstStyle>
            <a:lvl1pPr>
              <a:defRPr/>
            </a:lvl1pPr>
          </a:lstStyle>
          <a:p>
            <a:pPr>
              <a:defRPr/>
            </a:pPr>
            <a:fld id="{EC6DD93F-8E0A-4EEC-A9EA-AF698A3C9C73}"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90589625-1BA7-4CFF-AB97-2EEDCD41E753}" type="datetime1">
              <a:rPr lang="en-US"/>
              <a:pPr>
                <a:defRPr/>
              </a:pPr>
              <a:t>4/5/2016</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Sec 9-</a:t>
            </a:r>
          </a:p>
        </p:txBody>
      </p:sp>
      <p:sp>
        <p:nvSpPr>
          <p:cNvPr id="7" name="Slide Number Placeholder 5"/>
          <p:cNvSpPr>
            <a:spLocks noGrp="1"/>
          </p:cNvSpPr>
          <p:nvPr>
            <p:ph type="sldNum" sz="quarter" idx="12"/>
          </p:nvPr>
        </p:nvSpPr>
        <p:spPr/>
        <p:txBody>
          <a:bodyPr/>
          <a:lstStyle>
            <a:lvl1pPr>
              <a:defRPr/>
            </a:lvl1pPr>
          </a:lstStyle>
          <a:p>
            <a:pPr>
              <a:defRPr/>
            </a:pPr>
            <a:fld id="{41663483-6EC5-4BC7-8277-DAE25F165916}"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16A09EFB-CCB6-4A8C-A785-10F5D0BDEB50}" type="datetime1">
              <a:rPr lang="en-US"/>
              <a:pPr>
                <a:defRPr/>
              </a:pPr>
              <a:t>4/5/2016</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Sec 9-</a:t>
            </a:r>
          </a:p>
        </p:txBody>
      </p:sp>
      <p:sp>
        <p:nvSpPr>
          <p:cNvPr id="9" name="Slide Number Placeholder 5"/>
          <p:cNvSpPr>
            <a:spLocks noGrp="1"/>
          </p:cNvSpPr>
          <p:nvPr>
            <p:ph type="sldNum" sz="quarter" idx="12"/>
          </p:nvPr>
        </p:nvSpPr>
        <p:spPr/>
        <p:txBody>
          <a:bodyPr/>
          <a:lstStyle>
            <a:lvl1pPr>
              <a:defRPr>
                <a:latin typeface="+mn-lt"/>
              </a:defRPr>
            </a:lvl1pPr>
          </a:lstStyle>
          <a:p>
            <a:pPr>
              <a:defRPr/>
            </a:pPr>
            <a:fld id="{CFD9E0FF-CCE0-4CB7-B1F3-32728DBDA849}"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85F36A06-F864-4B12-B001-B9BB1DD02A70}" type="datetime1">
              <a:rPr lang="en-US"/>
              <a:pPr>
                <a:defRPr/>
              </a:pPr>
              <a:t>4/5/2016</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Sec 9-</a:t>
            </a:r>
          </a:p>
        </p:txBody>
      </p:sp>
      <p:sp>
        <p:nvSpPr>
          <p:cNvPr id="5" name="Slide Number Placeholder 5"/>
          <p:cNvSpPr>
            <a:spLocks noGrp="1"/>
          </p:cNvSpPr>
          <p:nvPr>
            <p:ph type="sldNum" sz="quarter" idx="12"/>
          </p:nvPr>
        </p:nvSpPr>
        <p:spPr/>
        <p:txBody>
          <a:bodyPr/>
          <a:lstStyle>
            <a:lvl1pPr>
              <a:defRPr/>
            </a:lvl1pPr>
          </a:lstStyle>
          <a:p>
            <a:pPr>
              <a:defRPr/>
            </a:pPr>
            <a:fld id="{E974BD1B-582C-43DE-AA6F-1A65B4C6DF33}"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AAC2CF5-CDE9-452F-AA9F-C916602E0144}" type="datetime1">
              <a:rPr lang="en-US"/>
              <a:pPr>
                <a:defRPr/>
              </a:pPr>
              <a:t>4/5/2016</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Sec 9-</a:t>
            </a:r>
          </a:p>
        </p:txBody>
      </p:sp>
      <p:sp>
        <p:nvSpPr>
          <p:cNvPr id="4" name="Slide Number Placeholder 5"/>
          <p:cNvSpPr>
            <a:spLocks noGrp="1"/>
          </p:cNvSpPr>
          <p:nvPr>
            <p:ph type="sldNum" sz="quarter" idx="12"/>
          </p:nvPr>
        </p:nvSpPr>
        <p:spPr/>
        <p:txBody>
          <a:bodyPr/>
          <a:lstStyle>
            <a:lvl1pPr>
              <a:defRPr>
                <a:latin typeface="+mn-lt"/>
              </a:defRPr>
            </a:lvl1pPr>
          </a:lstStyle>
          <a:p>
            <a:pPr>
              <a:defRPr/>
            </a:pPr>
            <a:fld id="{3A2C43A2-810C-479A-ADF4-0B4C36E85C2B}"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457200" y="762000"/>
            <a:ext cx="8229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0"/>
            <a:ext cx="8229600" cy="868362"/>
          </a:xfrm>
        </p:spPr>
        <p:txBody>
          <a:bodyPr>
            <a:normAutofit/>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66800"/>
            <a:ext cx="8229600" cy="4953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a:xfrm>
            <a:off x="6477000" y="6248400"/>
            <a:ext cx="990600" cy="365125"/>
          </a:xfrm>
        </p:spPr>
        <p:txBody>
          <a:bodyPr/>
          <a:lstStyle>
            <a:lvl1pPr>
              <a:defRPr>
                <a:latin typeface="+mn-lt"/>
              </a:defRPr>
            </a:lvl1pPr>
          </a:lstStyle>
          <a:p>
            <a:pPr>
              <a:defRPr/>
            </a:pPr>
            <a:fld id="{8093316C-1E1F-487B-99BE-9059A0C3D317}" type="datetime1">
              <a:rPr lang="en-US"/>
              <a:pPr>
                <a:defRPr/>
              </a:pPr>
              <a:t>4/5/2016</a:t>
            </a:fld>
            <a:endParaRPr lang="en-US" dirty="0"/>
          </a:p>
        </p:txBody>
      </p:sp>
      <p:sp>
        <p:nvSpPr>
          <p:cNvPr id="6" name="Footer Placeholder 4"/>
          <p:cNvSpPr>
            <a:spLocks noGrp="1"/>
          </p:cNvSpPr>
          <p:nvPr>
            <p:ph type="ftr" sz="quarter" idx="11"/>
          </p:nvPr>
        </p:nvSpPr>
        <p:spPr>
          <a:xfrm>
            <a:off x="457200" y="6248400"/>
            <a:ext cx="4953000" cy="365125"/>
          </a:xfrm>
        </p:spPr>
        <p:txBody>
          <a:bodyPr/>
          <a:lstStyle>
            <a:lvl1pPr>
              <a:defRPr/>
            </a:lvl1pPr>
          </a:lstStyle>
          <a:p>
            <a:pPr>
              <a:defRPr/>
            </a:pPr>
            <a:r>
              <a:rPr lang="en-US"/>
              <a:t>Sec 9-</a:t>
            </a:r>
          </a:p>
        </p:txBody>
      </p:sp>
      <p:sp>
        <p:nvSpPr>
          <p:cNvPr id="7" name="Slide Number Placeholder 5"/>
          <p:cNvSpPr>
            <a:spLocks noGrp="1"/>
          </p:cNvSpPr>
          <p:nvPr>
            <p:ph type="sldNum" sz="quarter" idx="12"/>
          </p:nvPr>
        </p:nvSpPr>
        <p:spPr>
          <a:xfrm>
            <a:off x="7620000" y="6248400"/>
            <a:ext cx="1066800" cy="365125"/>
          </a:xfrm>
        </p:spPr>
        <p:txBody>
          <a:bodyPr/>
          <a:lstStyle>
            <a:lvl1pPr>
              <a:defRPr/>
            </a:lvl1pPr>
          </a:lstStyle>
          <a:p>
            <a:pPr>
              <a:defRPr/>
            </a:pPr>
            <a:fld id="{1DF3908F-9FAD-46FD-A529-139DF6D57E6E}"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A83DC57-9564-4089-A9A9-23209999FE1C}" type="datetime1">
              <a:rPr lang="en-US"/>
              <a:pPr>
                <a:defRPr/>
              </a:pPr>
              <a:t>4/5/2016</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Sec 9-</a:t>
            </a:r>
          </a:p>
        </p:txBody>
      </p:sp>
      <p:sp>
        <p:nvSpPr>
          <p:cNvPr id="7" name="Slide Number Placeholder 5"/>
          <p:cNvSpPr>
            <a:spLocks noGrp="1"/>
          </p:cNvSpPr>
          <p:nvPr>
            <p:ph type="sldNum" sz="quarter" idx="12"/>
          </p:nvPr>
        </p:nvSpPr>
        <p:spPr/>
        <p:txBody>
          <a:bodyPr/>
          <a:lstStyle>
            <a:lvl1pPr>
              <a:defRPr>
                <a:latin typeface="+mn-lt"/>
              </a:defRPr>
            </a:lvl1pPr>
          </a:lstStyle>
          <a:p>
            <a:pPr>
              <a:defRPr/>
            </a:pPr>
            <a:fld id="{09FB3406-C430-4A69-B25A-F507A5039BA0}"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B2B68F9-8494-4175-B3E9-ABFC28273908}" type="datetime1">
              <a:rPr lang="en-US"/>
              <a:pPr>
                <a:defRPr/>
              </a:pPr>
              <a:t>4/5/2016</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Sec 9-</a:t>
            </a:r>
          </a:p>
        </p:txBody>
      </p:sp>
      <p:sp>
        <p:nvSpPr>
          <p:cNvPr id="7" name="Slide Number Placeholder 5"/>
          <p:cNvSpPr>
            <a:spLocks noGrp="1"/>
          </p:cNvSpPr>
          <p:nvPr>
            <p:ph type="sldNum" sz="quarter" idx="12"/>
          </p:nvPr>
        </p:nvSpPr>
        <p:spPr/>
        <p:txBody>
          <a:bodyPr/>
          <a:lstStyle>
            <a:lvl1pPr>
              <a:defRPr>
                <a:latin typeface="+mn-lt"/>
              </a:defRPr>
            </a:lvl1pPr>
          </a:lstStyle>
          <a:p>
            <a:pPr>
              <a:defRPr/>
            </a:pPr>
            <a:fld id="{E3283B45-DDF5-46A4-ABCD-92D7A86FD7D5}"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ADEA2AC-D887-42EF-994B-BE7E13EE473E}" type="datetime1">
              <a:rPr lang="en-US"/>
              <a:pPr>
                <a:defRPr/>
              </a:pPr>
              <a:t>4/5/2016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Sec 9-</a:t>
            </a:r>
          </a:p>
        </p:txBody>
      </p:sp>
      <p:sp>
        <p:nvSpPr>
          <p:cNvPr id="6" name="Slide Number Placeholder 5"/>
          <p:cNvSpPr>
            <a:spLocks noGrp="1"/>
          </p:cNvSpPr>
          <p:nvPr>
            <p:ph type="sldNum" sz="quarter" idx="12"/>
          </p:nvPr>
        </p:nvSpPr>
        <p:spPr/>
        <p:txBody>
          <a:bodyPr/>
          <a:lstStyle>
            <a:lvl1pPr>
              <a:defRPr>
                <a:latin typeface="+mn-lt"/>
              </a:defRPr>
            </a:lvl1pPr>
          </a:lstStyle>
          <a:p>
            <a:pPr>
              <a:defRPr/>
            </a:pPr>
            <a:fld id="{62D6C701-45E6-4AC6-B2A8-409D967A9122}"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61BC5CB-9524-412C-8B06-A30D23E06984}" type="datetime1">
              <a:rPr lang="en-US"/>
              <a:pPr>
                <a:defRPr/>
              </a:pPr>
              <a:t>4/5/2016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Sec 9-</a:t>
            </a:r>
          </a:p>
        </p:txBody>
      </p:sp>
      <p:sp>
        <p:nvSpPr>
          <p:cNvPr id="6" name="Slide Number Placeholder 5"/>
          <p:cNvSpPr>
            <a:spLocks noGrp="1"/>
          </p:cNvSpPr>
          <p:nvPr>
            <p:ph type="sldNum" sz="quarter" idx="12"/>
          </p:nvPr>
        </p:nvSpPr>
        <p:spPr/>
        <p:txBody>
          <a:bodyPr/>
          <a:lstStyle>
            <a:lvl1pPr>
              <a:defRPr/>
            </a:lvl1pPr>
          </a:lstStyle>
          <a:p>
            <a:pPr>
              <a:defRPr/>
            </a:pPr>
            <a:fld id="{B659AA39-F2FD-4EE2-A7F8-355828D909D4}"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8AD42D23-4072-45F7-BB74-3EEB1A0B37D1}" type="datetime1">
              <a:rPr lang="en-US"/>
              <a:pPr>
                <a:defRPr/>
              </a:pPr>
              <a:t>4/5/2016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Sec 9-</a:t>
            </a:r>
          </a:p>
        </p:txBody>
      </p:sp>
      <p:sp>
        <p:nvSpPr>
          <p:cNvPr id="6" name="Slide Number Placeholder 5"/>
          <p:cNvSpPr>
            <a:spLocks noGrp="1"/>
          </p:cNvSpPr>
          <p:nvPr>
            <p:ph type="sldNum" sz="quarter" idx="12"/>
          </p:nvPr>
        </p:nvSpPr>
        <p:spPr/>
        <p:txBody>
          <a:bodyPr/>
          <a:lstStyle>
            <a:lvl1pPr>
              <a:defRPr/>
            </a:lvl1pPr>
          </a:lstStyle>
          <a:p>
            <a:pPr>
              <a:defRPr/>
            </a:pPr>
            <a:fld id="{601CC726-D785-464F-BD45-B8E58FEA7C71}"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E36B999-D41F-47F8-9CA8-C53899E750E9}" type="datetime1">
              <a:rPr lang="en-US"/>
              <a:pPr>
                <a:defRPr/>
              </a:pPr>
              <a:t>4/5/2016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Sec 9-</a:t>
            </a:r>
          </a:p>
        </p:txBody>
      </p:sp>
      <p:sp>
        <p:nvSpPr>
          <p:cNvPr id="6" name="Slide Number Placeholder 5"/>
          <p:cNvSpPr>
            <a:spLocks noGrp="1"/>
          </p:cNvSpPr>
          <p:nvPr>
            <p:ph type="sldNum" sz="quarter" idx="12"/>
          </p:nvPr>
        </p:nvSpPr>
        <p:spPr/>
        <p:txBody>
          <a:bodyPr/>
          <a:lstStyle>
            <a:lvl1pPr>
              <a:defRPr/>
            </a:lvl1pPr>
          </a:lstStyle>
          <a:p>
            <a:pPr>
              <a:defRPr/>
            </a:pPr>
            <a:fld id="{2674E496-6AE8-467D-9BFC-66BB0090B733}"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1AB5851-AD66-4E90-9BE0-4BB1E829782D}" type="datetime1">
              <a:rPr lang="en-US"/>
              <a:pPr>
                <a:defRPr/>
              </a:pPr>
              <a:t>4/5/2016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Sec 9-</a:t>
            </a:r>
          </a:p>
        </p:txBody>
      </p:sp>
      <p:sp>
        <p:nvSpPr>
          <p:cNvPr id="6" name="Slide Number Placeholder 5"/>
          <p:cNvSpPr>
            <a:spLocks noGrp="1"/>
          </p:cNvSpPr>
          <p:nvPr>
            <p:ph type="sldNum" sz="quarter" idx="12"/>
          </p:nvPr>
        </p:nvSpPr>
        <p:spPr/>
        <p:txBody>
          <a:bodyPr/>
          <a:lstStyle>
            <a:lvl1pPr>
              <a:defRPr>
                <a:latin typeface="+mn-lt"/>
              </a:defRPr>
            </a:lvl1pPr>
          </a:lstStyle>
          <a:p>
            <a:pPr>
              <a:defRPr/>
            </a:pPr>
            <a:fld id="{745BF916-C6C3-4896-A4D8-9C31246A3FC8}"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886148CF-8499-404E-9B7C-B0DE6D4E1482}" type="datetime1">
              <a:rPr lang="en-US"/>
              <a:pPr>
                <a:defRPr/>
              </a:pPr>
              <a:t>4/5/2016</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Sec 9-</a:t>
            </a:r>
          </a:p>
        </p:txBody>
      </p:sp>
      <p:sp>
        <p:nvSpPr>
          <p:cNvPr id="7" name="Slide Number Placeholder 5"/>
          <p:cNvSpPr>
            <a:spLocks noGrp="1"/>
          </p:cNvSpPr>
          <p:nvPr>
            <p:ph type="sldNum" sz="quarter" idx="12"/>
          </p:nvPr>
        </p:nvSpPr>
        <p:spPr/>
        <p:txBody>
          <a:bodyPr/>
          <a:lstStyle>
            <a:lvl1pPr>
              <a:defRPr>
                <a:latin typeface="+mn-lt"/>
              </a:defRPr>
            </a:lvl1pPr>
          </a:lstStyle>
          <a:p>
            <a:pPr>
              <a:defRPr/>
            </a:pPr>
            <a:fld id="{24B0EE83-1318-4068-90D4-AD89B70582C9}"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42CCB121-4E13-4B08-AE47-6147EF11564C}" type="datetime1">
              <a:rPr lang="en-US"/>
              <a:pPr>
                <a:defRPr/>
              </a:pPr>
              <a:t>4/5/2016</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Sec 9-</a:t>
            </a:r>
          </a:p>
        </p:txBody>
      </p:sp>
      <p:sp>
        <p:nvSpPr>
          <p:cNvPr id="9" name="Slide Number Placeholder 5"/>
          <p:cNvSpPr>
            <a:spLocks noGrp="1"/>
          </p:cNvSpPr>
          <p:nvPr>
            <p:ph type="sldNum" sz="quarter" idx="12"/>
          </p:nvPr>
        </p:nvSpPr>
        <p:spPr/>
        <p:txBody>
          <a:bodyPr/>
          <a:lstStyle>
            <a:lvl1pPr>
              <a:defRPr>
                <a:latin typeface="+mn-lt"/>
              </a:defRPr>
            </a:lvl1pPr>
          </a:lstStyle>
          <a:p>
            <a:pPr>
              <a:defRPr/>
            </a:pPr>
            <a:fld id="{0039C67A-48BE-43B2-9D82-AA8194E7517D}"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F247B70B-313A-4A7C-A9DC-F879A182143D}" type="datetime1">
              <a:rPr lang="en-US"/>
              <a:pPr>
                <a:defRPr/>
              </a:pPr>
              <a:t>4/5/2016</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Sec 9-</a:t>
            </a:r>
          </a:p>
        </p:txBody>
      </p:sp>
      <p:sp>
        <p:nvSpPr>
          <p:cNvPr id="5" name="Slide Number Placeholder 5"/>
          <p:cNvSpPr>
            <a:spLocks noGrp="1"/>
          </p:cNvSpPr>
          <p:nvPr>
            <p:ph type="sldNum" sz="quarter" idx="12"/>
          </p:nvPr>
        </p:nvSpPr>
        <p:spPr/>
        <p:txBody>
          <a:bodyPr/>
          <a:lstStyle>
            <a:lvl1pPr>
              <a:defRPr/>
            </a:lvl1pPr>
          </a:lstStyle>
          <a:p>
            <a:pPr>
              <a:defRPr/>
            </a:pPr>
            <a:fld id="{D684463C-7B5B-4DC8-ADBE-0A695AFEC8A9}"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atin typeface="+mn-lt"/>
              </a:defRPr>
            </a:lvl1pPr>
          </a:lstStyle>
          <a:p>
            <a:pPr>
              <a:defRPr/>
            </a:pPr>
            <a:fld id="{C0CB75A8-7CD0-4BB7-B4DB-5713048C94D2}" type="datetime1">
              <a:rPr lang="en-US"/>
              <a:pPr>
                <a:defRPr/>
              </a:pPr>
              <a:t>4/5/2016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Sec 9-</a:t>
            </a:r>
          </a:p>
        </p:txBody>
      </p:sp>
      <p:sp>
        <p:nvSpPr>
          <p:cNvPr id="6" name="Slide Number Placeholder 5"/>
          <p:cNvSpPr>
            <a:spLocks noGrp="1"/>
          </p:cNvSpPr>
          <p:nvPr>
            <p:ph type="sldNum" sz="quarter" idx="12"/>
          </p:nvPr>
        </p:nvSpPr>
        <p:spPr/>
        <p:txBody>
          <a:bodyPr/>
          <a:lstStyle>
            <a:lvl1pPr>
              <a:defRPr/>
            </a:lvl1pPr>
          </a:lstStyle>
          <a:p>
            <a:pPr>
              <a:defRPr/>
            </a:pPr>
            <a:fld id="{49ADA2E5-496F-4C81-B721-B4F44F9410C5}"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A772C90-E892-4D01-A976-D627569A639B}" type="datetime1">
              <a:rPr lang="en-US"/>
              <a:pPr>
                <a:defRPr/>
              </a:pPr>
              <a:t>4/5/2016</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Sec 9-</a:t>
            </a:r>
          </a:p>
        </p:txBody>
      </p:sp>
      <p:sp>
        <p:nvSpPr>
          <p:cNvPr id="4" name="Slide Number Placeholder 5"/>
          <p:cNvSpPr>
            <a:spLocks noGrp="1"/>
          </p:cNvSpPr>
          <p:nvPr>
            <p:ph type="sldNum" sz="quarter" idx="12"/>
          </p:nvPr>
        </p:nvSpPr>
        <p:spPr/>
        <p:txBody>
          <a:bodyPr/>
          <a:lstStyle>
            <a:lvl1pPr>
              <a:defRPr>
                <a:latin typeface="+mn-lt"/>
              </a:defRPr>
            </a:lvl1pPr>
          </a:lstStyle>
          <a:p>
            <a:pPr>
              <a:defRPr/>
            </a:pPr>
            <a:fld id="{FAE1B725-3253-437B-8426-F8E7502B8F1D}"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FE6D3DE-8F47-4E82-BF95-F4233622AB94}" type="datetime1">
              <a:rPr lang="en-US"/>
              <a:pPr>
                <a:defRPr/>
              </a:pPr>
              <a:t>4/5/2016</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Sec 9-</a:t>
            </a:r>
          </a:p>
        </p:txBody>
      </p:sp>
      <p:sp>
        <p:nvSpPr>
          <p:cNvPr id="7" name="Slide Number Placeholder 5"/>
          <p:cNvSpPr>
            <a:spLocks noGrp="1"/>
          </p:cNvSpPr>
          <p:nvPr>
            <p:ph type="sldNum" sz="quarter" idx="12"/>
          </p:nvPr>
        </p:nvSpPr>
        <p:spPr/>
        <p:txBody>
          <a:bodyPr/>
          <a:lstStyle>
            <a:lvl1pPr>
              <a:defRPr>
                <a:latin typeface="+mn-lt"/>
              </a:defRPr>
            </a:lvl1pPr>
          </a:lstStyle>
          <a:p>
            <a:pPr>
              <a:defRPr/>
            </a:pPr>
            <a:fld id="{7D93F239-60B9-4C0C-9F05-232A8F3C4E0C}"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C5241E5-720E-4797-983A-687403E695E6}" type="datetime1">
              <a:rPr lang="en-US"/>
              <a:pPr>
                <a:defRPr/>
              </a:pPr>
              <a:t>4/5/2016</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Sec 9-</a:t>
            </a:r>
          </a:p>
        </p:txBody>
      </p:sp>
      <p:sp>
        <p:nvSpPr>
          <p:cNvPr id="7" name="Slide Number Placeholder 5"/>
          <p:cNvSpPr>
            <a:spLocks noGrp="1"/>
          </p:cNvSpPr>
          <p:nvPr>
            <p:ph type="sldNum" sz="quarter" idx="12"/>
          </p:nvPr>
        </p:nvSpPr>
        <p:spPr/>
        <p:txBody>
          <a:bodyPr/>
          <a:lstStyle>
            <a:lvl1pPr>
              <a:defRPr>
                <a:latin typeface="+mn-lt"/>
              </a:defRPr>
            </a:lvl1pPr>
          </a:lstStyle>
          <a:p>
            <a:pPr>
              <a:defRPr/>
            </a:pPr>
            <a:fld id="{B5A12F25-FEF4-4937-A683-700A014CC90D}"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E46D4106-F65E-4407-BADD-06279FC0FFE2}" type="datetime1">
              <a:rPr lang="en-US"/>
              <a:pPr>
                <a:defRPr/>
              </a:pPr>
              <a:t>4/5/2016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Sec 9-</a:t>
            </a:r>
          </a:p>
        </p:txBody>
      </p:sp>
      <p:sp>
        <p:nvSpPr>
          <p:cNvPr id="6" name="Slide Number Placeholder 5"/>
          <p:cNvSpPr>
            <a:spLocks noGrp="1"/>
          </p:cNvSpPr>
          <p:nvPr>
            <p:ph type="sldNum" sz="quarter" idx="12"/>
          </p:nvPr>
        </p:nvSpPr>
        <p:spPr/>
        <p:txBody>
          <a:bodyPr/>
          <a:lstStyle>
            <a:lvl1pPr>
              <a:defRPr>
                <a:latin typeface="+mn-lt"/>
              </a:defRPr>
            </a:lvl1pPr>
          </a:lstStyle>
          <a:p>
            <a:pPr>
              <a:defRPr/>
            </a:pPr>
            <a:fld id="{3292C5AD-F1A8-47FF-A234-08EBD1BE117D}"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748A851D-A4FA-4901-B6AC-94BF8A72840D}" type="datetime1">
              <a:rPr lang="en-US"/>
              <a:pPr>
                <a:defRPr/>
              </a:pPr>
              <a:t>4/5/2016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Sec 9-</a:t>
            </a:r>
          </a:p>
        </p:txBody>
      </p:sp>
      <p:sp>
        <p:nvSpPr>
          <p:cNvPr id="6" name="Slide Number Placeholder 5"/>
          <p:cNvSpPr>
            <a:spLocks noGrp="1"/>
          </p:cNvSpPr>
          <p:nvPr>
            <p:ph type="sldNum" sz="quarter" idx="12"/>
          </p:nvPr>
        </p:nvSpPr>
        <p:spPr/>
        <p:txBody>
          <a:bodyPr/>
          <a:lstStyle>
            <a:lvl1pPr>
              <a:defRPr>
                <a:latin typeface="+mn-lt"/>
              </a:defRPr>
            </a:lvl1pPr>
          </a:lstStyle>
          <a:p>
            <a:pPr>
              <a:defRPr/>
            </a:pPr>
            <a:fld id="{0EBCE13A-265D-4C04-9C1D-A0173E813745}"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atin typeface="+mn-lt"/>
              </a:defRPr>
            </a:lvl1pPr>
          </a:lstStyle>
          <a:p>
            <a:pPr>
              <a:defRPr/>
            </a:pPr>
            <a:fld id="{E2CCCC79-1FB7-495D-ABCF-EB43BBC65E8D}" type="datetime1">
              <a:rPr lang="en-US"/>
              <a:pPr>
                <a:defRPr/>
              </a:pPr>
              <a:t>4/5/2016</a:t>
            </a:fld>
            <a:endParaRPr lang="en-US" dirty="0"/>
          </a:p>
        </p:txBody>
      </p:sp>
      <p:sp>
        <p:nvSpPr>
          <p:cNvPr id="6" name="Footer Placeholder 5"/>
          <p:cNvSpPr>
            <a:spLocks noGrp="1"/>
          </p:cNvSpPr>
          <p:nvPr>
            <p:ph type="ftr" sz="quarter" idx="11"/>
          </p:nvPr>
        </p:nvSpPr>
        <p:spPr/>
        <p:txBody>
          <a:bodyPr/>
          <a:lstStyle>
            <a:lvl1pPr>
              <a:defRPr/>
            </a:lvl1pPr>
          </a:lstStyle>
          <a:p>
            <a:pPr>
              <a:defRPr/>
            </a:pPr>
            <a:r>
              <a:rPr lang="en-US"/>
              <a:t>Sec 9-</a:t>
            </a:r>
          </a:p>
        </p:txBody>
      </p:sp>
      <p:sp>
        <p:nvSpPr>
          <p:cNvPr id="7" name="Slide Number Placeholder 6"/>
          <p:cNvSpPr>
            <a:spLocks noGrp="1"/>
          </p:cNvSpPr>
          <p:nvPr>
            <p:ph type="sldNum" sz="quarter" idx="12"/>
          </p:nvPr>
        </p:nvSpPr>
        <p:spPr/>
        <p:txBody>
          <a:bodyPr/>
          <a:lstStyle>
            <a:lvl1pPr>
              <a:defRPr/>
            </a:lvl1pPr>
          </a:lstStyle>
          <a:p>
            <a:pPr>
              <a:defRPr/>
            </a:pPr>
            <a:fld id="{11925388-51D5-4034-BC86-481C07DFEB92}"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a:defRPr>
                <a:latin typeface="+mn-lt"/>
              </a:defRPr>
            </a:lvl1pPr>
          </a:lstStyle>
          <a:p>
            <a:pPr>
              <a:defRPr/>
            </a:pPr>
            <a:fld id="{BC6C3AEB-49D3-430A-908D-A397E610EECB}" type="datetime1">
              <a:rPr lang="en-US"/>
              <a:pPr>
                <a:defRPr/>
              </a:pPr>
              <a:t>4/5/2016</a:t>
            </a:fld>
            <a:endParaRPr lang="en-US" dirty="0"/>
          </a:p>
        </p:txBody>
      </p:sp>
      <p:sp>
        <p:nvSpPr>
          <p:cNvPr id="8" name="Footer Placeholder 7"/>
          <p:cNvSpPr>
            <a:spLocks noGrp="1"/>
          </p:cNvSpPr>
          <p:nvPr>
            <p:ph type="ftr" sz="quarter" idx="11"/>
          </p:nvPr>
        </p:nvSpPr>
        <p:spPr/>
        <p:txBody>
          <a:bodyPr/>
          <a:lstStyle>
            <a:lvl1pPr>
              <a:defRPr/>
            </a:lvl1pPr>
          </a:lstStyle>
          <a:p>
            <a:pPr>
              <a:defRPr/>
            </a:pPr>
            <a:r>
              <a:rPr lang="en-US"/>
              <a:t>Sec 9-</a:t>
            </a:r>
          </a:p>
        </p:txBody>
      </p:sp>
      <p:sp>
        <p:nvSpPr>
          <p:cNvPr id="9" name="Slide Number Placeholder 8"/>
          <p:cNvSpPr>
            <a:spLocks noGrp="1"/>
          </p:cNvSpPr>
          <p:nvPr>
            <p:ph type="sldNum" sz="quarter" idx="12"/>
          </p:nvPr>
        </p:nvSpPr>
        <p:spPr/>
        <p:txBody>
          <a:bodyPr/>
          <a:lstStyle>
            <a:lvl1pPr>
              <a:defRPr/>
            </a:lvl1pPr>
          </a:lstStyle>
          <a:p>
            <a:pPr>
              <a:defRPr/>
            </a:pPr>
            <a:fld id="{BE327B7F-AB74-462F-B81D-3212B19B454E}"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mn-lt"/>
              </a:defRPr>
            </a:lvl1pPr>
          </a:lstStyle>
          <a:p>
            <a:pPr>
              <a:defRPr/>
            </a:pPr>
            <a:fld id="{CDCF7137-11B9-405F-A7A9-E570659B59F6}" type="datetime1">
              <a:rPr lang="en-US"/>
              <a:pPr>
                <a:defRPr/>
              </a:pPr>
              <a:t>4/5/2016</a:t>
            </a:fld>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a:t>Sec 9-</a:t>
            </a:r>
          </a:p>
        </p:txBody>
      </p:sp>
      <p:sp>
        <p:nvSpPr>
          <p:cNvPr id="5" name="Slide Number Placeholder 4"/>
          <p:cNvSpPr>
            <a:spLocks noGrp="1"/>
          </p:cNvSpPr>
          <p:nvPr>
            <p:ph type="sldNum" sz="quarter" idx="12"/>
          </p:nvPr>
        </p:nvSpPr>
        <p:spPr/>
        <p:txBody>
          <a:bodyPr/>
          <a:lstStyle>
            <a:lvl1pPr>
              <a:defRPr>
                <a:latin typeface="+mn-lt"/>
              </a:defRPr>
            </a:lvl1pPr>
          </a:lstStyle>
          <a:p>
            <a:pPr>
              <a:defRPr/>
            </a:pPr>
            <a:fld id="{5806F6A3-943D-4702-9F33-BE0FFFA9B98A}"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mn-lt"/>
              </a:defRPr>
            </a:lvl1pPr>
          </a:lstStyle>
          <a:p>
            <a:pPr>
              <a:defRPr/>
            </a:pPr>
            <a:fld id="{1732BF79-C92B-47A3-83AD-43B9D19A726C}" type="datetime1">
              <a:rPr lang="en-US"/>
              <a:pPr>
                <a:defRPr/>
              </a:pPr>
              <a:t>4/5/2016</a:t>
            </a:fld>
            <a:endParaRPr lang="en-US" dirty="0"/>
          </a:p>
        </p:txBody>
      </p:sp>
      <p:sp>
        <p:nvSpPr>
          <p:cNvPr id="3" name="Footer Placeholder 2"/>
          <p:cNvSpPr>
            <a:spLocks noGrp="1"/>
          </p:cNvSpPr>
          <p:nvPr>
            <p:ph type="ftr" sz="quarter" idx="11"/>
          </p:nvPr>
        </p:nvSpPr>
        <p:spPr/>
        <p:txBody>
          <a:bodyPr/>
          <a:lstStyle>
            <a:lvl1pPr>
              <a:defRPr/>
            </a:lvl1pPr>
          </a:lstStyle>
          <a:p>
            <a:pPr>
              <a:defRPr/>
            </a:pPr>
            <a:r>
              <a:rPr lang="en-US"/>
              <a:t>Sec 9-</a:t>
            </a:r>
          </a:p>
        </p:txBody>
      </p:sp>
      <p:sp>
        <p:nvSpPr>
          <p:cNvPr id="4" name="Slide Number Placeholder 3"/>
          <p:cNvSpPr>
            <a:spLocks noGrp="1"/>
          </p:cNvSpPr>
          <p:nvPr>
            <p:ph type="sldNum" sz="quarter" idx="12"/>
          </p:nvPr>
        </p:nvSpPr>
        <p:spPr/>
        <p:txBody>
          <a:bodyPr/>
          <a:lstStyle>
            <a:lvl1pPr>
              <a:defRPr/>
            </a:lvl1pPr>
          </a:lstStyle>
          <a:p>
            <a:pPr>
              <a:defRPr/>
            </a:pPr>
            <a:fld id="{20B0884B-8EED-40BD-A7BD-839720AF5AC1}" type="slidenum">
              <a:rPr lang="en-US"/>
              <a:pPr>
                <a:defRPr/>
              </a:pPr>
              <a:t>‹#›</a:t>
            </a:fld>
            <a:endParaRPr lang="en-US" dirty="0"/>
          </a:p>
        </p:txBody>
      </p:sp>
      <p:pic>
        <p:nvPicPr>
          <p:cNvPr id="5" name="Picture 4" descr="Wiley_Logo.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01459" y="6553200"/>
            <a:ext cx="1143000" cy="24106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latin typeface="+mn-lt"/>
              </a:defRPr>
            </a:lvl1pPr>
          </a:lstStyle>
          <a:p>
            <a:pPr>
              <a:defRPr/>
            </a:pPr>
            <a:fld id="{00F84B49-3173-4081-AD67-969D9E48EA95}" type="datetime1">
              <a:rPr lang="en-US"/>
              <a:pPr>
                <a:defRPr/>
              </a:pPr>
              <a:t>4/5/2016</a:t>
            </a:fld>
            <a:endParaRPr lang="en-US" dirty="0"/>
          </a:p>
        </p:txBody>
      </p:sp>
      <p:sp>
        <p:nvSpPr>
          <p:cNvPr id="6" name="Footer Placeholder 5"/>
          <p:cNvSpPr>
            <a:spLocks noGrp="1"/>
          </p:cNvSpPr>
          <p:nvPr>
            <p:ph type="ftr" sz="quarter" idx="11"/>
          </p:nvPr>
        </p:nvSpPr>
        <p:spPr/>
        <p:txBody>
          <a:bodyPr/>
          <a:lstStyle>
            <a:lvl1pPr>
              <a:defRPr/>
            </a:lvl1pPr>
          </a:lstStyle>
          <a:p>
            <a:pPr>
              <a:defRPr/>
            </a:pPr>
            <a:r>
              <a:rPr lang="en-US"/>
              <a:t>Sec 9-</a:t>
            </a:r>
          </a:p>
        </p:txBody>
      </p:sp>
      <p:sp>
        <p:nvSpPr>
          <p:cNvPr id="7" name="Slide Number Placeholder 6"/>
          <p:cNvSpPr>
            <a:spLocks noGrp="1"/>
          </p:cNvSpPr>
          <p:nvPr>
            <p:ph type="sldNum" sz="quarter" idx="12"/>
          </p:nvPr>
        </p:nvSpPr>
        <p:spPr/>
        <p:txBody>
          <a:bodyPr/>
          <a:lstStyle>
            <a:lvl1pPr>
              <a:defRPr>
                <a:latin typeface="+mn-lt"/>
              </a:defRPr>
            </a:lvl1pPr>
          </a:lstStyle>
          <a:p>
            <a:pPr>
              <a:defRPr/>
            </a:pPr>
            <a:fld id="{80C2EEFA-4CB2-49D5-8AC7-D3535788C3DA}"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latin typeface="+mn-lt"/>
              </a:defRPr>
            </a:lvl1pPr>
          </a:lstStyle>
          <a:p>
            <a:pPr>
              <a:defRPr/>
            </a:pPr>
            <a:fld id="{5046671F-87FC-49F6-B67D-6000E02CAF9C}" type="datetime1">
              <a:rPr lang="en-US"/>
              <a:pPr>
                <a:defRPr/>
              </a:pPr>
              <a:t>4/5/2016</a:t>
            </a:fld>
            <a:endParaRPr lang="en-US" dirty="0"/>
          </a:p>
        </p:txBody>
      </p:sp>
      <p:sp>
        <p:nvSpPr>
          <p:cNvPr id="6" name="Footer Placeholder 5"/>
          <p:cNvSpPr>
            <a:spLocks noGrp="1"/>
          </p:cNvSpPr>
          <p:nvPr>
            <p:ph type="ftr" sz="quarter" idx="11"/>
          </p:nvPr>
        </p:nvSpPr>
        <p:spPr/>
        <p:txBody>
          <a:bodyPr/>
          <a:lstStyle>
            <a:lvl1pPr>
              <a:defRPr/>
            </a:lvl1pPr>
          </a:lstStyle>
          <a:p>
            <a:pPr>
              <a:defRPr/>
            </a:pPr>
            <a:r>
              <a:rPr lang="en-US"/>
              <a:t>Sec 9-</a:t>
            </a:r>
          </a:p>
        </p:txBody>
      </p:sp>
      <p:sp>
        <p:nvSpPr>
          <p:cNvPr id="7" name="Slide Number Placeholder 6"/>
          <p:cNvSpPr>
            <a:spLocks noGrp="1"/>
          </p:cNvSpPr>
          <p:nvPr>
            <p:ph type="sldNum" sz="quarter" idx="12"/>
          </p:nvPr>
        </p:nvSpPr>
        <p:spPr/>
        <p:txBody>
          <a:bodyPr/>
          <a:lstStyle>
            <a:lvl1pPr>
              <a:defRPr/>
            </a:lvl1pPr>
          </a:lstStyle>
          <a:p>
            <a:pPr>
              <a:defRPr/>
            </a:pPr>
            <a:fld id="{264AAA51-36B1-4E6D-9AF4-EE47673170CB}"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em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emf"/><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32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32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867400" y="6324600"/>
            <a:ext cx="11430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cs typeface="Arial" pitchFamily="34" charset="0"/>
              </a:defRPr>
            </a:lvl1pPr>
          </a:lstStyle>
          <a:p>
            <a:pPr>
              <a:defRPr/>
            </a:pPr>
            <a:fld id="{B0C0EBA2-34C6-4DBD-AED0-4F69FF031C3B}" type="datetime1">
              <a:rPr lang="en-US"/>
              <a:pPr>
                <a:defRPr/>
              </a:pPr>
              <a:t>4/5/2016</a:t>
            </a:fld>
            <a:endParaRPr lang="en-US" dirty="0"/>
          </a:p>
        </p:txBody>
      </p:sp>
      <p:sp>
        <p:nvSpPr>
          <p:cNvPr id="5" name="Footer Placeholder 4"/>
          <p:cNvSpPr>
            <a:spLocks noGrp="1"/>
          </p:cNvSpPr>
          <p:nvPr>
            <p:ph type="ftr" sz="quarter" idx="3"/>
          </p:nvPr>
        </p:nvSpPr>
        <p:spPr>
          <a:xfrm>
            <a:off x="457200" y="6324600"/>
            <a:ext cx="5029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r>
              <a:rPr lang="en-US"/>
              <a:t>Sec 9-</a:t>
            </a:r>
          </a:p>
        </p:txBody>
      </p:sp>
      <p:sp>
        <p:nvSpPr>
          <p:cNvPr id="6" name="Slide Number Placeholder 5"/>
          <p:cNvSpPr>
            <a:spLocks noGrp="1"/>
          </p:cNvSpPr>
          <p:nvPr>
            <p:ph type="sldNum" sz="quarter" idx="4"/>
          </p:nvPr>
        </p:nvSpPr>
        <p:spPr>
          <a:xfrm>
            <a:off x="7315200" y="6356350"/>
            <a:ext cx="1371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cs typeface="Arial" pitchFamily="34" charset="0"/>
              </a:defRPr>
            </a:lvl1pPr>
          </a:lstStyle>
          <a:p>
            <a:pPr>
              <a:defRPr/>
            </a:pPr>
            <a:fld id="{FC16AEA9-E2A2-4DFD-B08F-B4832F03B667}" type="slidenum">
              <a:rPr lang="en-US"/>
              <a:pPr>
                <a:defRPr/>
              </a:pPr>
              <a:t>‹#›</a:t>
            </a:fld>
            <a:endParaRPr lang="en-US" dirty="0"/>
          </a:p>
        </p:txBody>
      </p:sp>
      <p:sp>
        <p:nvSpPr>
          <p:cNvPr id="7" name="Rectangle 6"/>
          <p:cNvSpPr/>
          <p:nvPr userDrawn="1"/>
        </p:nvSpPr>
        <p:spPr>
          <a:xfrm>
            <a:off x="1524000" y="6553200"/>
            <a:ext cx="6477000" cy="276225"/>
          </a:xfrm>
          <a:prstGeom prst="rect">
            <a:avLst/>
          </a:prstGeom>
        </p:spPr>
        <p:txBody>
          <a:bodyPr>
            <a:spAutoFit/>
          </a:bodyPr>
          <a:lstStyle/>
          <a:p>
            <a:pPr algn="ctr" fontAlgn="auto">
              <a:spcBef>
                <a:spcPts val="0"/>
              </a:spcBef>
              <a:spcAft>
                <a:spcPts val="0"/>
              </a:spcAft>
              <a:defRPr/>
            </a:pPr>
            <a:r>
              <a:rPr lang="en-US" sz="1200" b="1" kern="0" dirty="0">
                <a:solidFill>
                  <a:srgbClr val="000000"/>
                </a:solidFill>
                <a:latin typeface="Helvetica" pitchFamily="34" charset="0"/>
                <a:cs typeface="Times New Roman" pitchFamily="18" charset="0"/>
              </a:rPr>
              <a:t>Copyright © 2014 John Wiley &amp; Sons, Inc. All rights reserved.</a:t>
            </a:r>
          </a:p>
        </p:txBody>
      </p:sp>
      <p:pic>
        <p:nvPicPr>
          <p:cNvPr id="8" name="Picture 7" descr="Wiley_Logo.eps"/>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801459" y="6553200"/>
            <a:ext cx="1143000" cy="241060"/>
          </a:xfrm>
          <a:prstGeom prst="rect">
            <a:avLst/>
          </a:prstGeom>
        </p:spPr>
      </p:pic>
    </p:spTree>
  </p:cSld>
  <p:clrMap bg1="lt1" tx1="dk1" bg2="lt2" tx2="dk2" accent1="accent1" accent2="accent2" accent3="accent3" accent4="accent4" accent5="accent5" accent6="accent6" hlink="hlink" folHlink="folHlink"/>
  <p:sldLayoutIdLst>
    <p:sldLayoutId id="2147484246" r:id="rId1"/>
    <p:sldLayoutId id="2147484247" r:id="rId2"/>
    <p:sldLayoutId id="2147484248" r:id="rId3"/>
    <p:sldLayoutId id="2147484249" r:id="rId4"/>
    <p:sldLayoutId id="2147484250" r:id="rId5"/>
    <p:sldLayoutId id="2147484251" r:id="rId6"/>
    <p:sldLayoutId id="2147484252" r:id="rId7"/>
    <p:sldLayoutId id="2147484253" r:id="rId8"/>
    <p:sldLayoutId id="2147484254" r:id="rId9"/>
    <p:sldLayoutId id="2147484255" r:id="rId10"/>
    <p:sldLayoutId id="2147484256" r:id="rId11"/>
    <p:sldLayoutId id="2147484271" r:id="rId12"/>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Helvetica" pitchFamily="50" charset="0"/>
        </a:defRPr>
      </a:lvl2pPr>
      <a:lvl3pPr algn="ctr" rtl="0" eaLnBrk="0" fontAlgn="base" hangingPunct="0">
        <a:spcBef>
          <a:spcPct val="0"/>
        </a:spcBef>
        <a:spcAft>
          <a:spcPct val="0"/>
        </a:spcAft>
        <a:defRPr sz="4400">
          <a:solidFill>
            <a:schemeClr val="tx1"/>
          </a:solidFill>
          <a:latin typeface="Helvetica" pitchFamily="50" charset="0"/>
        </a:defRPr>
      </a:lvl3pPr>
      <a:lvl4pPr algn="ctr" rtl="0" eaLnBrk="0" fontAlgn="base" hangingPunct="0">
        <a:spcBef>
          <a:spcPct val="0"/>
        </a:spcBef>
        <a:spcAft>
          <a:spcPct val="0"/>
        </a:spcAft>
        <a:defRPr sz="4400">
          <a:solidFill>
            <a:schemeClr val="tx1"/>
          </a:solidFill>
          <a:latin typeface="Helvetica" pitchFamily="50" charset="0"/>
        </a:defRPr>
      </a:lvl4pPr>
      <a:lvl5pPr algn="ctr" rtl="0" eaLnBrk="0" fontAlgn="base" hangingPunct="0">
        <a:spcBef>
          <a:spcPct val="0"/>
        </a:spcBef>
        <a:spcAft>
          <a:spcPct val="0"/>
        </a:spcAft>
        <a:defRPr sz="4400">
          <a:solidFill>
            <a:schemeClr val="tx1"/>
          </a:solidFill>
          <a:latin typeface="Helvetica" pitchFamily="50"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42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42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mn-lt"/>
                <a:cs typeface="Arial" pitchFamily="34" charset="0"/>
              </a:defRPr>
            </a:lvl1pPr>
          </a:lstStyle>
          <a:p>
            <a:pPr>
              <a:defRPr/>
            </a:pPr>
            <a:fld id="{BD162E18-9CAD-48BE-B928-F66AD4A72500}" type="datetime1">
              <a:rPr lang="en-US"/>
              <a:pPr>
                <a:defRPr/>
              </a:pPr>
              <a:t>4/5/2016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t>Sec 9-</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cs typeface="Arial" pitchFamily="34" charset="0"/>
              </a:defRPr>
            </a:lvl1pPr>
          </a:lstStyle>
          <a:p>
            <a:pPr>
              <a:defRPr/>
            </a:pPr>
            <a:fld id="{52687243-437D-4641-AECD-689C43DB85A1}" type="slidenum">
              <a:rPr lang="en-US"/>
              <a:pPr>
                <a:defRPr/>
              </a:pPr>
              <a:t>‹#›</a:t>
            </a:fld>
            <a:endParaRPr lang="en-US" dirty="0"/>
          </a:p>
        </p:txBody>
      </p:sp>
      <p:sp>
        <p:nvSpPr>
          <p:cNvPr id="7" name="Rectangle 6"/>
          <p:cNvSpPr/>
          <p:nvPr userDrawn="1"/>
        </p:nvSpPr>
        <p:spPr>
          <a:xfrm>
            <a:off x="1524000" y="6553200"/>
            <a:ext cx="6477000" cy="276225"/>
          </a:xfrm>
          <a:prstGeom prst="rect">
            <a:avLst/>
          </a:prstGeom>
        </p:spPr>
        <p:txBody>
          <a:bodyPr>
            <a:spAutoFit/>
          </a:bodyPr>
          <a:lstStyle/>
          <a:p>
            <a:pPr algn="ctr" fontAlgn="auto">
              <a:spcBef>
                <a:spcPts val="0"/>
              </a:spcBef>
              <a:spcAft>
                <a:spcPts val="0"/>
              </a:spcAft>
              <a:defRPr/>
            </a:pPr>
            <a:r>
              <a:rPr lang="en-US" sz="1200" b="1" kern="0" dirty="0">
                <a:solidFill>
                  <a:srgbClr val="000000"/>
                </a:solidFill>
                <a:latin typeface="Helvetica" pitchFamily="34" charset="0"/>
                <a:cs typeface="Times New Roman" pitchFamily="18" charset="0"/>
              </a:rPr>
              <a:t>Copyright © 2014 John Wiley &amp; Sons, Inc. All rights reserved.</a:t>
            </a:r>
          </a:p>
        </p:txBody>
      </p:sp>
      <p:pic>
        <p:nvPicPr>
          <p:cNvPr id="8" name="Picture 7" descr="Wiley_Logo.eps"/>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801459" y="6553200"/>
            <a:ext cx="1143000" cy="241060"/>
          </a:xfrm>
          <a:prstGeom prst="rect">
            <a:avLst/>
          </a:prstGeom>
        </p:spPr>
      </p:pic>
    </p:spTree>
  </p:cSld>
  <p:clrMap bg1="lt1" tx1="dk1" bg2="lt2" tx2="dk2" accent1="accent1" accent2="accent2" accent3="accent3" accent4="accent4" accent5="accent5" accent6="accent6" hlink="hlink" folHlink="folHlink"/>
  <p:sldLayoutIdLst>
    <p:sldLayoutId id="2147484257" r:id="rId1"/>
    <p:sldLayoutId id="2147484238" r:id="rId2"/>
    <p:sldLayoutId id="2147484239" r:id="rId3"/>
    <p:sldLayoutId id="2147484240" r:id="rId4"/>
    <p:sldLayoutId id="2147484258" r:id="rId5"/>
    <p:sldLayoutId id="2147484241" r:id="rId6"/>
    <p:sldLayoutId id="2147484259" r:id="rId7"/>
    <p:sldLayoutId id="2147484260" r:id="rId8"/>
    <p:sldLayoutId id="2147484261" r:id="rId9"/>
    <p:sldLayoutId id="2147484262" r:id="rId10"/>
    <p:sldLayoutId id="2147484242"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Helvetica" pitchFamily="50" charset="0"/>
        </a:defRPr>
      </a:lvl2pPr>
      <a:lvl3pPr algn="ctr" rtl="0" eaLnBrk="0" fontAlgn="base" hangingPunct="0">
        <a:spcBef>
          <a:spcPct val="0"/>
        </a:spcBef>
        <a:spcAft>
          <a:spcPct val="0"/>
        </a:spcAft>
        <a:defRPr sz="4400">
          <a:solidFill>
            <a:schemeClr val="tx1"/>
          </a:solidFill>
          <a:latin typeface="Helvetica" pitchFamily="50" charset="0"/>
        </a:defRPr>
      </a:lvl3pPr>
      <a:lvl4pPr algn="ctr" rtl="0" eaLnBrk="0" fontAlgn="base" hangingPunct="0">
        <a:spcBef>
          <a:spcPct val="0"/>
        </a:spcBef>
        <a:spcAft>
          <a:spcPct val="0"/>
        </a:spcAft>
        <a:defRPr sz="4400">
          <a:solidFill>
            <a:schemeClr val="tx1"/>
          </a:solidFill>
          <a:latin typeface="Helvetica" pitchFamily="50" charset="0"/>
        </a:defRPr>
      </a:lvl4pPr>
      <a:lvl5pPr algn="ctr" rtl="0" eaLnBrk="0" fontAlgn="base" hangingPunct="0">
        <a:spcBef>
          <a:spcPct val="0"/>
        </a:spcBef>
        <a:spcAft>
          <a:spcPct val="0"/>
        </a:spcAft>
        <a:defRPr sz="4400">
          <a:solidFill>
            <a:schemeClr val="tx1"/>
          </a:solidFill>
          <a:latin typeface="Helvetica" pitchFamily="50"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52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52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3581400" y="632460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mn-lt"/>
                <a:cs typeface="Arial" pitchFamily="34" charset="0"/>
              </a:defRPr>
            </a:lvl1pPr>
          </a:lstStyle>
          <a:p>
            <a:pPr>
              <a:defRPr/>
            </a:pPr>
            <a:fld id="{745CC903-AC96-43CA-BDB1-C30FCA388ED4}" type="datetime1">
              <a:rPr lang="en-US"/>
              <a:pPr>
                <a:defRPr/>
              </a:pPr>
              <a:t>4/5/2016</a:t>
            </a:fld>
            <a:endParaRPr lang="en-US" dirty="0"/>
          </a:p>
        </p:txBody>
      </p:sp>
      <p:sp>
        <p:nvSpPr>
          <p:cNvPr id="5" name="Footer Placeholder 4"/>
          <p:cNvSpPr>
            <a:spLocks noGrp="1"/>
          </p:cNvSpPr>
          <p:nvPr>
            <p:ph type="ftr" sz="quarter" idx="3"/>
          </p:nvPr>
        </p:nvSpPr>
        <p:spPr>
          <a:xfrm>
            <a:off x="457200" y="632460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t>Sec 9-</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cs typeface="Arial" pitchFamily="34" charset="0"/>
              </a:defRPr>
            </a:lvl1pPr>
          </a:lstStyle>
          <a:p>
            <a:pPr>
              <a:defRPr/>
            </a:pPr>
            <a:fld id="{20E4F6C8-A8F8-4B98-966E-59E3EB35CAD2}" type="slidenum">
              <a:rPr lang="en-US"/>
              <a:pPr>
                <a:defRPr/>
              </a:pPr>
              <a:t>‹#›</a:t>
            </a:fld>
            <a:endParaRPr lang="en-US" dirty="0"/>
          </a:p>
        </p:txBody>
      </p:sp>
      <p:sp>
        <p:nvSpPr>
          <p:cNvPr id="7" name="Rectangle 6"/>
          <p:cNvSpPr/>
          <p:nvPr userDrawn="1"/>
        </p:nvSpPr>
        <p:spPr>
          <a:xfrm>
            <a:off x="1524000" y="6553200"/>
            <a:ext cx="6477000" cy="276225"/>
          </a:xfrm>
          <a:prstGeom prst="rect">
            <a:avLst/>
          </a:prstGeom>
        </p:spPr>
        <p:txBody>
          <a:bodyPr>
            <a:spAutoFit/>
          </a:bodyPr>
          <a:lstStyle/>
          <a:p>
            <a:pPr algn="ctr" fontAlgn="auto">
              <a:spcBef>
                <a:spcPts val="0"/>
              </a:spcBef>
              <a:spcAft>
                <a:spcPts val="0"/>
              </a:spcAft>
              <a:defRPr/>
            </a:pPr>
            <a:r>
              <a:rPr lang="en-US" sz="1200" b="1" kern="0" dirty="0">
                <a:solidFill>
                  <a:srgbClr val="000000"/>
                </a:solidFill>
                <a:latin typeface="Helvetica" pitchFamily="34" charset="0"/>
                <a:cs typeface="Times New Roman" pitchFamily="18" charset="0"/>
              </a:rPr>
              <a:t>Copyright © 2014 John Wiley &amp; Sons, Inc. All rights reserved.</a:t>
            </a:r>
          </a:p>
        </p:txBody>
      </p:sp>
      <p:pic>
        <p:nvPicPr>
          <p:cNvPr id="8" name="Picture 7" descr="Wiley_Logo.eps"/>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801459" y="6553200"/>
            <a:ext cx="1143000" cy="241060"/>
          </a:xfrm>
          <a:prstGeom prst="rect">
            <a:avLst/>
          </a:prstGeom>
        </p:spPr>
      </p:pic>
    </p:spTree>
  </p:cSld>
  <p:clrMap bg1="lt1" tx1="dk1" bg2="lt2" tx2="dk2" accent1="accent1" accent2="accent2" accent3="accent3" accent4="accent4" accent5="accent5" accent6="accent6" hlink="hlink" folHlink="folHlink"/>
  <p:sldLayoutIdLst>
    <p:sldLayoutId id="2147484243" r:id="rId1"/>
    <p:sldLayoutId id="2147484244" r:id="rId2"/>
    <p:sldLayoutId id="2147484263" r:id="rId3"/>
    <p:sldLayoutId id="2147484264" r:id="rId4"/>
    <p:sldLayoutId id="2147484265" r:id="rId5"/>
    <p:sldLayoutId id="2147484245" r:id="rId6"/>
    <p:sldLayoutId id="2147484266" r:id="rId7"/>
    <p:sldLayoutId id="2147484267" r:id="rId8"/>
    <p:sldLayoutId id="2147484268" r:id="rId9"/>
    <p:sldLayoutId id="2147484269" r:id="rId10"/>
    <p:sldLayoutId id="2147484270"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Helvetica" pitchFamily="50" charset="0"/>
        </a:defRPr>
      </a:lvl2pPr>
      <a:lvl3pPr algn="ctr" rtl="0" eaLnBrk="0" fontAlgn="base" hangingPunct="0">
        <a:spcBef>
          <a:spcPct val="0"/>
        </a:spcBef>
        <a:spcAft>
          <a:spcPct val="0"/>
        </a:spcAft>
        <a:defRPr sz="4400">
          <a:solidFill>
            <a:schemeClr val="tx1"/>
          </a:solidFill>
          <a:latin typeface="Helvetica" pitchFamily="50" charset="0"/>
        </a:defRPr>
      </a:lvl3pPr>
      <a:lvl4pPr algn="ctr" rtl="0" eaLnBrk="0" fontAlgn="base" hangingPunct="0">
        <a:spcBef>
          <a:spcPct val="0"/>
        </a:spcBef>
        <a:spcAft>
          <a:spcPct val="0"/>
        </a:spcAft>
        <a:defRPr sz="4400">
          <a:solidFill>
            <a:schemeClr val="tx1"/>
          </a:solidFill>
          <a:latin typeface="Helvetica" pitchFamily="50" charset="0"/>
        </a:defRPr>
      </a:lvl4pPr>
      <a:lvl5pPr algn="ctr" rtl="0" eaLnBrk="0" fontAlgn="base" hangingPunct="0">
        <a:spcBef>
          <a:spcPct val="0"/>
        </a:spcBef>
        <a:spcAft>
          <a:spcPct val="0"/>
        </a:spcAft>
        <a:defRPr sz="4400">
          <a:solidFill>
            <a:schemeClr val="tx1"/>
          </a:solidFill>
          <a:latin typeface="Helvetica" pitchFamily="50"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notesSlide" Target="../notesSlides/notesSlide13.xml"/><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9.wmf"/><Relationship Id="rId10" Type="http://schemas.openxmlformats.org/officeDocument/2006/relationships/image" Target="../media/image11.png"/><Relationship Id="rId4" Type="http://schemas.openxmlformats.org/officeDocument/2006/relationships/oleObject" Target="../embeddings/oleObject5.bin"/><Relationship Id="rId9" Type="http://schemas.openxmlformats.org/officeDocument/2006/relationships/oleObject" Target="../embeddings/oleObject8.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2.wmf"/><Relationship Id="rId4" Type="http://schemas.openxmlformats.org/officeDocument/2006/relationships/oleObject" Target="../embeddings/oleObject9.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3.wmf"/><Relationship Id="rId4" Type="http://schemas.openxmlformats.org/officeDocument/2006/relationships/oleObject" Target="../embeddings/oleObject10.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notesSlide" Target="../notesSlides/notesSlide19.xml"/><Relationship Id="rId7"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2.bin"/><Relationship Id="rId5" Type="http://schemas.openxmlformats.org/officeDocument/2006/relationships/image" Target="../media/image14.wmf"/><Relationship Id="rId4" Type="http://schemas.openxmlformats.org/officeDocument/2006/relationships/oleObject" Target="../embeddings/oleObject11.bin"/><Relationship Id="rId9" Type="http://schemas.openxmlformats.org/officeDocument/2006/relationships/image" Target="../media/image16.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notesSlide" Target="../notesSlides/notesSlide20.xml"/><Relationship Id="rId7"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5.bin"/><Relationship Id="rId5" Type="http://schemas.openxmlformats.org/officeDocument/2006/relationships/image" Target="../media/image17.wmf"/><Relationship Id="rId4" Type="http://schemas.openxmlformats.org/officeDocument/2006/relationships/oleObject" Target="../embeddings/oleObject14.bin"/><Relationship Id="rId9" Type="http://schemas.openxmlformats.org/officeDocument/2006/relationships/image" Target="../media/image19.w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8.bin"/><Relationship Id="rId5" Type="http://schemas.openxmlformats.org/officeDocument/2006/relationships/image" Target="../media/image20.wmf"/><Relationship Id="rId4" Type="http://schemas.openxmlformats.org/officeDocument/2006/relationships/oleObject" Target="../embeddings/oleObject17.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22.wmf"/><Relationship Id="rId4" Type="http://schemas.openxmlformats.org/officeDocument/2006/relationships/oleObject" Target="../embeddings/oleObject19.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24.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21.bin"/><Relationship Id="rId5" Type="http://schemas.openxmlformats.org/officeDocument/2006/relationships/image" Target="../media/image23.wmf"/><Relationship Id="rId4" Type="http://schemas.openxmlformats.org/officeDocument/2006/relationships/oleObject" Target="../embeddings/oleObject20.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25.wmf"/><Relationship Id="rId4" Type="http://schemas.openxmlformats.org/officeDocument/2006/relationships/oleObject" Target="../embeddings/oleObject22.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26.wmf"/><Relationship Id="rId4" Type="http://schemas.openxmlformats.org/officeDocument/2006/relationships/oleObject" Target="../embeddings/oleObject23.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notesSlide" Target="../notesSlides/notesSlide27.xml"/><Relationship Id="rId7" Type="http://schemas.openxmlformats.org/officeDocument/2006/relationships/image" Target="../media/image28.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25.bin"/><Relationship Id="rId5" Type="http://schemas.openxmlformats.org/officeDocument/2006/relationships/image" Target="../media/image27.wmf"/><Relationship Id="rId4" Type="http://schemas.openxmlformats.org/officeDocument/2006/relationships/oleObject" Target="../embeddings/oleObject24.bin"/><Relationship Id="rId9" Type="http://schemas.openxmlformats.org/officeDocument/2006/relationships/image" Target="../media/image29.wmf"/></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notesSlide" Target="../notesSlides/notesSlide28.xml"/><Relationship Id="rId7" Type="http://schemas.openxmlformats.org/officeDocument/2006/relationships/image" Target="../media/image31.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28.bin"/><Relationship Id="rId5" Type="http://schemas.openxmlformats.org/officeDocument/2006/relationships/image" Target="../media/image30.wmf"/><Relationship Id="rId10" Type="http://schemas.openxmlformats.org/officeDocument/2006/relationships/oleObject" Target="../embeddings/oleObject30.bin"/><Relationship Id="rId4" Type="http://schemas.openxmlformats.org/officeDocument/2006/relationships/oleObject" Target="../embeddings/oleObject27.bin"/><Relationship Id="rId9" Type="http://schemas.openxmlformats.org/officeDocument/2006/relationships/image" Target="../media/image32.w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34.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32.bin"/><Relationship Id="rId5" Type="http://schemas.openxmlformats.org/officeDocument/2006/relationships/image" Target="../media/image33.wmf"/><Relationship Id="rId4" Type="http://schemas.openxmlformats.org/officeDocument/2006/relationships/oleObject" Target="../embeddings/oleObject31.bin"/></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35.bin"/><Relationship Id="rId13" Type="http://schemas.openxmlformats.org/officeDocument/2006/relationships/image" Target="../media/image38.wmf"/><Relationship Id="rId3" Type="http://schemas.openxmlformats.org/officeDocument/2006/relationships/notesSlide" Target="../notesSlides/notesSlide31.xml"/><Relationship Id="rId7" Type="http://schemas.openxmlformats.org/officeDocument/2006/relationships/image" Target="../media/image36.wmf"/><Relationship Id="rId12" Type="http://schemas.openxmlformats.org/officeDocument/2006/relationships/oleObject" Target="../embeddings/oleObject38.bin"/><Relationship Id="rId17" Type="http://schemas.openxmlformats.org/officeDocument/2006/relationships/image" Target="../media/image40.wmf"/><Relationship Id="rId2" Type="http://schemas.openxmlformats.org/officeDocument/2006/relationships/slideLayout" Target="../slideLayouts/slideLayout2.xml"/><Relationship Id="rId16" Type="http://schemas.openxmlformats.org/officeDocument/2006/relationships/oleObject" Target="../embeddings/oleObject40.bin"/><Relationship Id="rId1" Type="http://schemas.openxmlformats.org/officeDocument/2006/relationships/vmlDrawing" Target="../drawings/vmlDrawing16.vml"/><Relationship Id="rId6" Type="http://schemas.openxmlformats.org/officeDocument/2006/relationships/oleObject" Target="../embeddings/oleObject34.bin"/><Relationship Id="rId11" Type="http://schemas.openxmlformats.org/officeDocument/2006/relationships/oleObject" Target="../embeddings/oleObject37.bin"/><Relationship Id="rId5" Type="http://schemas.openxmlformats.org/officeDocument/2006/relationships/image" Target="../media/image35.wmf"/><Relationship Id="rId15" Type="http://schemas.openxmlformats.org/officeDocument/2006/relationships/image" Target="../media/image39.wmf"/><Relationship Id="rId10" Type="http://schemas.openxmlformats.org/officeDocument/2006/relationships/image" Target="../media/image37.wmf"/><Relationship Id="rId4" Type="http://schemas.openxmlformats.org/officeDocument/2006/relationships/oleObject" Target="../embeddings/oleObject33.bin"/><Relationship Id="rId9" Type="http://schemas.openxmlformats.org/officeDocument/2006/relationships/oleObject" Target="../embeddings/oleObject36.bin"/><Relationship Id="rId14" Type="http://schemas.openxmlformats.org/officeDocument/2006/relationships/oleObject" Target="../embeddings/oleObject39.bin"/></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43.bin"/><Relationship Id="rId3" Type="http://schemas.openxmlformats.org/officeDocument/2006/relationships/notesSlide" Target="../notesSlides/notesSlide32.xml"/><Relationship Id="rId7" Type="http://schemas.openxmlformats.org/officeDocument/2006/relationships/image" Target="../media/image42.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42.bin"/><Relationship Id="rId11" Type="http://schemas.openxmlformats.org/officeDocument/2006/relationships/image" Target="../media/image44.wmf"/><Relationship Id="rId5" Type="http://schemas.openxmlformats.org/officeDocument/2006/relationships/image" Target="../media/image41.wmf"/><Relationship Id="rId10" Type="http://schemas.openxmlformats.org/officeDocument/2006/relationships/oleObject" Target="../embeddings/oleObject44.bin"/><Relationship Id="rId4" Type="http://schemas.openxmlformats.org/officeDocument/2006/relationships/oleObject" Target="../embeddings/oleObject41.bin"/><Relationship Id="rId9" Type="http://schemas.openxmlformats.org/officeDocument/2006/relationships/image" Target="../media/image43.wmf"/></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47.bin"/><Relationship Id="rId3" Type="http://schemas.openxmlformats.org/officeDocument/2006/relationships/notesSlide" Target="../notesSlides/notesSlide35.xml"/><Relationship Id="rId7" Type="http://schemas.openxmlformats.org/officeDocument/2006/relationships/image" Target="../media/image47.w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46.bin"/><Relationship Id="rId11" Type="http://schemas.openxmlformats.org/officeDocument/2006/relationships/image" Target="../media/image49.wmf"/><Relationship Id="rId5" Type="http://schemas.openxmlformats.org/officeDocument/2006/relationships/image" Target="../media/image46.wmf"/><Relationship Id="rId10" Type="http://schemas.openxmlformats.org/officeDocument/2006/relationships/oleObject" Target="../embeddings/oleObject48.bin"/><Relationship Id="rId4" Type="http://schemas.openxmlformats.org/officeDocument/2006/relationships/oleObject" Target="../embeddings/oleObject45.bin"/><Relationship Id="rId9" Type="http://schemas.openxmlformats.org/officeDocument/2006/relationships/image" Target="../media/image48.wmf"/></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50.wmf"/><Relationship Id="rId4" Type="http://schemas.openxmlformats.org/officeDocument/2006/relationships/oleObject" Target="../embeddings/oleObject49.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image" Target="../media/image52.wmf"/><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oleObject" Target="../embeddings/oleObject51.bin"/><Relationship Id="rId5" Type="http://schemas.openxmlformats.org/officeDocument/2006/relationships/image" Target="../media/image51.wmf"/><Relationship Id="rId4" Type="http://schemas.openxmlformats.org/officeDocument/2006/relationships/oleObject" Target="../embeddings/oleObject50.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7" Type="http://schemas.openxmlformats.org/officeDocument/2006/relationships/image" Target="../media/image54.wmf"/><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oleObject" Target="../embeddings/oleObject53.bin"/><Relationship Id="rId5" Type="http://schemas.openxmlformats.org/officeDocument/2006/relationships/image" Target="../media/image53.wmf"/><Relationship Id="rId4" Type="http://schemas.openxmlformats.org/officeDocument/2006/relationships/oleObject" Target="../embeddings/oleObject52.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7" Type="http://schemas.openxmlformats.org/officeDocument/2006/relationships/image" Target="../media/image56.wmf"/><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oleObject" Target="../embeddings/oleObject55.bin"/><Relationship Id="rId5" Type="http://schemas.openxmlformats.org/officeDocument/2006/relationships/image" Target="../media/image55.wmf"/><Relationship Id="rId4" Type="http://schemas.openxmlformats.org/officeDocument/2006/relationships/oleObject" Target="../embeddings/oleObject54.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7" Type="http://schemas.openxmlformats.org/officeDocument/2006/relationships/image" Target="../media/image58.wmf"/><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oleObject" Target="../embeddings/oleObject57.bin"/><Relationship Id="rId5" Type="http://schemas.openxmlformats.org/officeDocument/2006/relationships/image" Target="../media/image57.wmf"/><Relationship Id="rId4" Type="http://schemas.openxmlformats.org/officeDocument/2006/relationships/oleObject" Target="../embeddings/oleObject56.bin"/></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60.bin"/><Relationship Id="rId3" Type="http://schemas.openxmlformats.org/officeDocument/2006/relationships/notesSlide" Target="../notesSlides/notesSlide42.xml"/><Relationship Id="rId7" Type="http://schemas.openxmlformats.org/officeDocument/2006/relationships/image" Target="../media/image60.wmf"/><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oleObject" Target="../embeddings/oleObject59.bin"/><Relationship Id="rId5" Type="http://schemas.openxmlformats.org/officeDocument/2006/relationships/image" Target="../media/image59.wmf"/><Relationship Id="rId4" Type="http://schemas.openxmlformats.org/officeDocument/2006/relationships/oleObject" Target="../embeddings/oleObject58.bin"/><Relationship Id="rId9" Type="http://schemas.openxmlformats.org/officeDocument/2006/relationships/image" Target="../media/image61.wmf"/></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7" Type="http://schemas.openxmlformats.org/officeDocument/2006/relationships/image" Target="../media/image63.wmf"/><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oleObject" Target="../embeddings/oleObject62.bin"/><Relationship Id="rId5" Type="http://schemas.openxmlformats.org/officeDocument/2006/relationships/image" Target="../media/image62.wmf"/><Relationship Id="rId4" Type="http://schemas.openxmlformats.org/officeDocument/2006/relationships/oleObject" Target="../embeddings/oleObject61.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vmlDrawing" Target="../drawings/vmlDrawing26.vml"/><Relationship Id="rId5" Type="http://schemas.openxmlformats.org/officeDocument/2006/relationships/image" Target="../media/image64.wmf"/><Relationship Id="rId4" Type="http://schemas.openxmlformats.org/officeDocument/2006/relationships/oleObject" Target="../embeddings/oleObject63.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vmlDrawing" Target="../drawings/vmlDrawing27.vml"/><Relationship Id="rId5" Type="http://schemas.openxmlformats.org/officeDocument/2006/relationships/image" Target="../media/image65.wmf"/><Relationship Id="rId4" Type="http://schemas.openxmlformats.org/officeDocument/2006/relationships/oleObject" Target="../embeddings/oleObject64.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vmlDrawing" Target="../drawings/vmlDrawing28.vml"/><Relationship Id="rId5" Type="http://schemas.openxmlformats.org/officeDocument/2006/relationships/image" Target="../media/image66.wmf"/><Relationship Id="rId4" Type="http://schemas.openxmlformats.org/officeDocument/2006/relationships/oleObject" Target="../embeddings/oleObject65.bin"/></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vmlDrawing" Target="../drawings/vmlDrawing29.vml"/><Relationship Id="rId5" Type="http://schemas.openxmlformats.org/officeDocument/2006/relationships/image" Target="../media/image67.wmf"/><Relationship Id="rId4" Type="http://schemas.openxmlformats.org/officeDocument/2006/relationships/oleObject" Target="../embeddings/oleObject66.bin"/></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vmlDrawing" Target="../drawings/vmlDrawing30.vml"/><Relationship Id="rId5" Type="http://schemas.openxmlformats.org/officeDocument/2006/relationships/image" Target="../media/image68.wmf"/><Relationship Id="rId4" Type="http://schemas.openxmlformats.org/officeDocument/2006/relationships/oleObject" Target="../embeddings/oleObject67.bin"/></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70.bin"/><Relationship Id="rId3" Type="http://schemas.openxmlformats.org/officeDocument/2006/relationships/notesSlide" Target="../notesSlides/notesSlide52.xml"/><Relationship Id="rId7" Type="http://schemas.openxmlformats.org/officeDocument/2006/relationships/image" Target="../media/image70.wmf"/><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oleObject" Target="../embeddings/oleObject69.bin"/><Relationship Id="rId11" Type="http://schemas.openxmlformats.org/officeDocument/2006/relationships/image" Target="../media/image72.wmf"/><Relationship Id="rId5" Type="http://schemas.openxmlformats.org/officeDocument/2006/relationships/image" Target="../media/image69.wmf"/><Relationship Id="rId10" Type="http://schemas.openxmlformats.org/officeDocument/2006/relationships/oleObject" Target="../embeddings/oleObject71.bin"/><Relationship Id="rId4" Type="http://schemas.openxmlformats.org/officeDocument/2006/relationships/oleObject" Target="../embeddings/oleObject68.bin"/><Relationship Id="rId9" Type="http://schemas.openxmlformats.org/officeDocument/2006/relationships/image" Target="../media/image71.wmf"/></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74.bin"/><Relationship Id="rId13" Type="http://schemas.openxmlformats.org/officeDocument/2006/relationships/image" Target="../media/image77.wmf"/><Relationship Id="rId3" Type="http://schemas.openxmlformats.org/officeDocument/2006/relationships/notesSlide" Target="../notesSlides/notesSlide53.xml"/><Relationship Id="rId7" Type="http://schemas.openxmlformats.org/officeDocument/2006/relationships/image" Target="../media/image74.wmf"/><Relationship Id="rId12" Type="http://schemas.openxmlformats.org/officeDocument/2006/relationships/oleObject" Target="../embeddings/oleObject76.bin"/><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oleObject" Target="../embeddings/oleObject73.bin"/><Relationship Id="rId11" Type="http://schemas.openxmlformats.org/officeDocument/2006/relationships/image" Target="../media/image76.wmf"/><Relationship Id="rId5" Type="http://schemas.openxmlformats.org/officeDocument/2006/relationships/image" Target="../media/image73.wmf"/><Relationship Id="rId10" Type="http://schemas.openxmlformats.org/officeDocument/2006/relationships/oleObject" Target="../embeddings/oleObject75.bin"/><Relationship Id="rId4" Type="http://schemas.openxmlformats.org/officeDocument/2006/relationships/oleObject" Target="../embeddings/oleObject72.bin"/><Relationship Id="rId9" Type="http://schemas.openxmlformats.org/officeDocument/2006/relationships/image" Target="../media/image75.wmf"/></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vmlDrawing" Target="../drawings/vmlDrawing33.vml"/><Relationship Id="rId5" Type="http://schemas.openxmlformats.org/officeDocument/2006/relationships/image" Target="../media/image78.wmf"/><Relationship Id="rId4" Type="http://schemas.openxmlformats.org/officeDocument/2006/relationships/oleObject" Target="../embeddings/oleObject77.bin"/></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80.bin"/><Relationship Id="rId13" Type="http://schemas.openxmlformats.org/officeDocument/2006/relationships/oleObject" Target="../embeddings/oleObject83.bin"/><Relationship Id="rId3" Type="http://schemas.openxmlformats.org/officeDocument/2006/relationships/notesSlide" Target="../notesSlides/notesSlide55.xml"/><Relationship Id="rId7" Type="http://schemas.openxmlformats.org/officeDocument/2006/relationships/image" Target="../media/image80.wmf"/><Relationship Id="rId12" Type="http://schemas.openxmlformats.org/officeDocument/2006/relationships/image" Target="../media/image82.wmf"/><Relationship Id="rId17" Type="http://schemas.openxmlformats.org/officeDocument/2006/relationships/image" Target="../media/image84.wmf"/><Relationship Id="rId2" Type="http://schemas.openxmlformats.org/officeDocument/2006/relationships/slideLayout" Target="../slideLayouts/slideLayout2.xml"/><Relationship Id="rId16" Type="http://schemas.openxmlformats.org/officeDocument/2006/relationships/oleObject" Target="../embeddings/oleObject85.bin"/><Relationship Id="rId1" Type="http://schemas.openxmlformats.org/officeDocument/2006/relationships/vmlDrawing" Target="../drawings/vmlDrawing34.vml"/><Relationship Id="rId6" Type="http://schemas.openxmlformats.org/officeDocument/2006/relationships/oleObject" Target="../embeddings/oleObject79.bin"/><Relationship Id="rId11" Type="http://schemas.openxmlformats.org/officeDocument/2006/relationships/oleObject" Target="../embeddings/oleObject82.bin"/><Relationship Id="rId5" Type="http://schemas.openxmlformats.org/officeDocument/2006/relationships/image" Target="../media/image79.wmf"/><Relationship Id="rId15" Type="http://schemas.openxmlformats.org/officeDocument/2006/relationships/oleObject" Target="../embeddings/oleObject84.bin"/><Relationship Id="rId10" Type="http://schemas.openxmlformats.org/officeDocument/2006/relationships/oleObject" Target="../embeddings/oleObject81.bin"/><Relationship Id="rId4" Type="http://schemas.openxmlformats.org/officeDocument/2006/relationships/oleObject" Target="../embeddings/oleObject78.bin"/><Relationship Id="rId9" Type="http://schemas.openxmlformats.org/officeDocument/2006/relationships/image" Target="../media/image81.wmf"/><Relationship Id="rId14" Type="http://schemas.openxmlformats.org/officeDocument/2006/relationships/image" Target="../media/image83.wmf"/></Relationships>
</file>

<file path=ppt/slides/_rels/slide56.xml.rels><?xml version="1.0" encoding="UTF-8" standalone="yes"?>
<Relationships xmlns="http://schemas.openxmlformats.org/package/2006/relationships"><Relationship Id="rId8" Type="http://schemas.openxmlformats.org/officeDocument/2006/relationships/oleObject" Target="../embeddings/oleObject88.bin"/><Relationship Id="rId13" Type="http://schemas.openxmlformats.org/officeDocument/2006/relationships/image" Target="../media/image89.wmf"/><Relationship Id="rId3" Type="http://schemas.openxmlformats.org/officeDocument/2006/relationships/notesSlide" Target="../notesSlides/notesSlide56.xml"/><Relationship Id="rId7" Type="http://schemas.openxmlformats.org/officeDocument/2006/relationships/image" Target="../media/image86.wmf"/><Relationship Id="rId12" Type="http://schemas.openxmlformats.org/officeDocument/2006/relationships/oleObject" Target="../embeddings/oleObject90.bin"/><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oleObject" Target="../embeddings/oleObject87.bin"/><Relationship Id="rId11" Type="http://schemas.openxmlformats.org/officeDocument/2006/relationships/image" Target="../media/image88.wmf"/><Relationship Id="rId5" Type="http://schemas.openxmlformats.org/officeDocument/2006/relationships/image" Target="../media/image85.wmf"/><Relationship Id="rId10" Type="http://schemas.openxmlformats.org/officeDocument/2006/relationships/oleObject" Target="../embeddings/oleObject89.bin"/><Relationship Id="rId4" Type="http://schemas.openxmlformats.org/officeDocument/2006/relationships/oleObject" Target="../embeddings/oleObject86.bin"/><Relationship Id="rId9" Type="http://schemas.openxmlformats.org/officeDocument/2006/relationships/image" Target="../media/image87.wmf"/></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vmlDrawing" Target="../drawings/vmlDrawing36.vml"/><Relationship Id="rId5" Type="http://schemas.openxmlformats.org/officeDocument/2006/relationships/image" Target="../media/image90.wmf"/><Relationship Id="rId4" Type="http://schemas.openxmlformats.org/officeDocument/2006/relationships/oleObject" Target="../embeddings/oleObject91.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7" Type="http://schemas.openxmlformats.org/officeDocument/2006/relationships/image" Target="../media/image92.wmf"/><Relationship Id="rId2" Type="http://schemas.openxmlformats.org/officeDocument/2006/relationships/slideLayout" Target="../slideLayouts/slideLayout2.xml"/><Relationship Id="rId1" Type="http://schemas.openxmlformats.org/officeDocument/2006/relationships/vmlDrawing" Target="../drawings/vmlDrawing37.vml"/><Relationship Id="rId6" Type="http://schemas.openxmlformats.org/officeDocument/2006/relationships/oleObject" Target="../embeddings/oleObject93.bin"/><Relationship Id="rId5" Type="http://schemas.openxmlformats.org/officeDocument/2006/relationships/image" Target="../media/image91.wmf"/><Relationship Id="rId4" Type="http://schemas.openxmlformats.org/officeDocument/2006/relationships/oleObject" Target="../embeddings/oleObject92.bin"/></Relationships>
</file>

<file path=ppt/slides/_rels/slide59.xml.rels><?xml version="1.0" encoding="UTF-8" standalone="yes"?>
<Relationships xmlns="http://schemas.openxmlformats.org/package/2006/relationships"><Relationship Id="rId8" Type="http://schemas.openxmlformats.org/officeDocument/2006/relationships/oleObject" Target="../embeddings/oleObject96.bin"/><Relationship Id="rId3" Type="http://schemas.openxmlformats.org/officeDocument/2006/relationships/notesSlide" Target="../notesSlides/notesSlide59.xml"/><Relationship Id="rId7" Type="http://schemas.openxmlformats.org/officeDocument/2006/relationships/image" Target="../media/image94.wmf"/><Relationship Id="rId2" Type="http://schemas.openxmlformats.org/officeDocument/2006/relationships/slideLayout" Target="../slideLayouts/slideLayout2.xml"/><Relationship Id="rId1" Type="http://schemas.openxmlformats.org/officeDocument/2006/relationships/vmlDrawing" Target="../drawings/vmlDrawing38.vml"/><Relationship Id="rId6" Type="http://schemas.openxmlformats.org/officeDocument/2006/relationships/oleObject" Target="../embeddings/oleObject95.bin"/><Relationship Id="rId5" Type="http://schemas.openxmlformats.org/officeDocument/2006/relationships/image" Target="../media/image93.wmf"/><Relationship Id="rId4" Type="http://schemas.openxmlformats.org/officeDocument/2006/relationships/oleObject" Target="../embeddings/oleObject94.bin"/><Relationship Id="rId9" Type="http://schemas.openxmlformats.org/officeDocument/2006/relationships/image" Target="../media/image95.wmf"/></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oleObject" Target="../embeddings/oleObject99.bin"/><Relationship Id="rId3" Type="http://schemas.openxmlformats.org/officeDocument/2006/relationships/notesSlide" Target="../notesSlides/notesSlide60.xml"/><Relationship Id="rId7" Type="http://schemas.openxmlformats.org/officeDocument/2006/relationships/image" Target="../media/image97.wmf"/><Relationship Id="rId2" Type="http://schemas.openxmlformats.org/officeDocument/2006/relationships/slideLayout" Target="../slideLayouts/slideLayout2.xml"/><Relationship Id="rId1" Type="http://schemas.openxmlformats.org/officeDocument/2006/relationships/vmlDrawing" Target="../drawings/vmlDrawing39.vml"/><Relationship Id="rId6" Type="http://schemas.openxmlformats.org/officeDocument/2006/relationships/oleObject" Target="../embeddings/oleObject98.bin"/><Relationship Id="rId11" Type="http://schemas.openxmlformats.org/officeDocument/2006/relationships/image" Target="../media/image99.wmf"/><Relationship Id="rId5" Type="http://schemas.openxmlformats.org/officeDocument/2006/relationships/image" Target="../media/image96.wmf"/><Relationship Id="rId10" Type="http://schemas.openxmlformats.org/officeDocument/2006/relationships/oleObject" Target="../embeddings/oleObject100.bin"/><Relationship Id="rId4" Type="http://schemas.openxmlformats.org/officeDocument/2006/relationships/oleObject" Target="../embeddings/oleObject97.bin"/><Relationship Id="rId9" Type="http://schemas.openxmlformats.org/officeDocument/2006/relationships/image" Target="../media/image98.wmf"/></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oleObject" Target="../embeddings/oleObject103.bin"/><Relationship Id="rId3" Type="http://schemas.openxmlformats.org/officeDocument/2006/relationships/notesSlide" Target="../notesSlides/notesSlide62.xml"/><Relationship Id="rId7" Type="http://schemas.openxmlformats.org/officeDocument/2006/relationships/image" Target="../media/image101.wmf"/><Relationship Id="rId2" Type="http://schemas.openxmlformats.org/officeDocument/2006/relationships/slideLayout" Target="../slideLayouts/slideLayout2.xml"/><Relationship Id="rId1" Type="http://schemas.openxmlformats.org/officeDocument/2006/relationships/vmlDrawing" Target="../drawings/vmlDrawing40.vml"/><Relationship Id="rId6" Type="http://schemas.openxmlformats.org/officeDocument/2006/relationships/oleObject" Target="../embeddings/oleObject102.bin"/><Relationship Id="rId5" Type="http://schemas.openxmlformats.org/officeDocument/2006/relationships/image" Target="../media/image100.wmf"/><Relationship Id="rId4" Type="http://schemas.openxmlformats.org/officeDocument/2006/relationships/oleObject" Target="../embeddings/oleObject101.bin"/><Relationship Id="rId9" Type="http://schemas.openxmlformats.org/officeDocument/2006/relationships/image" Target="../media/image102.wmf"/></Relationships>
</file>

<file path=ppt/slides/_rels/slide63.xml.rels><?xml version="1.0" encoding="UTF-8" standalone="yes"?>
<Relationships xmlns="http://schemas.openxmlformats.org/package/2006/relationships"><Relationship Id="rId8" Type="http://schemas.openxmlformats.org/officeDocument/2006/relationships/oleObject" Target="../embeddings/oleObject106.bin"/><Relationship Id="rId13" Type="http://schemas.openxmlformats.org/officeDocument/2006/relationships/image" Target="../media/image107.wmf"/><Relationship Id="rId3" Type="http://schemas.openxmlformats.org/officeDocument/2006/relationships/notesSlide" Target="../notesSlides/notesSlide63.xml"/><Relationship Id="rId7" Type="http://schemas.openxmlformats.org/officeDocument/2006/relationships/image" Target="../media/image104.wmf"/><Relationship Id="rId12" Type="http://schemas.openxmlformats.org/officeDocument/2006/relationships/oleObject" Target="../embeddings/oleObject108.bin"/><Relationship Id="rId2" Type="http://schemas.openxmlformats.org/officeDocument/2006/relationships/slideLayout" Target="../slideLayouts/slideLayout2.xml"/><Relationship Id="rId1" Type="http://schemas.openxmlformats.org/officeDocument/2006/relationships/vmlDrawing" Target="../drawings/vmlDrawing41.vml"/><Relationship Id="rId6" Type="http://schemas.openxmlformats.org/officeDocument/2006/relationships/oleObject" Target="../embeddings/oleObject105.bin"/><Relationship Id="rId11" Type="http://schemas.openxmlformats.org/officeDocument/2006/relationships/image" Target="../media/image106.wmf"/><Relationship Id="rId5" Type="http://schemas.openxmlformats.org/officeDocument/2006/relationships/image" Target="../media/image103.wmf"/><Relationship Id="rId10" Type="http://schemas.openxmlformats.org/officeDocument/2006/relationships/oleObject" Target="../embeddings/oleObject107.bin"/><Relationship Id="rId4" Type="http://schemas.openxmlformats.org/officeDocument/2006/relationships/oleObject" Target="../embeddings/oleObject104.bin"/><Relationship Id="rId9" Type="http://schemas.openxmlformats.org/officeDocument/2006/relationships/image" Target="../media/image105.wmf"/></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7" Type="http://schemas.openxmlformats.org/officeDocument/2006/relationships/image" Target="../media/image109.wmf"/><Relationship Id="rId2" Type="http://schemas.openxmlformats.org/officeDocument/2006/relationships/slideLayout" Target="../slideLayouts/slideLayout2.xml"/><Relationship Id="rId1" Type="http://schemas.openxmlformats.org/officeDocument/2006/relationships/vmlDrawing" Target="../drawings/vmlDrawing42.vml"/><Relationship Id="rId6" Type="http://schemas.openxmlformats.org/officeDocument/2006/relationships/oleObject" Target="../embeddings/oleObject110.bin"/><Relationship Id="rId5" Type="http://schemas.openxmlformats.org/officeDocument/2006/relationships/image" Target="../media/image108.wmf"/><Relationship Id="rId4" Type="http://schemas.openxmlformats.org/officeDocument/2006/relationships/oleObject" Target="../embeddings/oleObject109.bin"/></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7.w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8"/>
          <p:cNvSpPr>
            <a:spLocks noGrp="1" noChangeArrowheads="1"/>
          </p:cNvSpPr>
          <p:nvPr/>
        </p:nvSpPr>
        <p:spPr bwMode="auto">
          <a:xfrm>
            <a:off x="304800" y="4862024"/>
            <a:ext cx="8686800" cy="1261272"/>
          </a:xfrm>
          <a:prstGeom prst="rect">
            <a:avLst/>
          </a:prstGeom>
          <a:noFill/>
          <a:ln w="9525">
            <a:noFill/>
            <a:miter lim="800000"/>
            <a:headEnd/>
            <a:tailEnd/>
          </a:ln>
        </p:spPr>
        <p:txBody>
          <a:bodyPr/>
          <a:lstStyle/>
          <a:p>
            <a:pPr algn="ctr"/>
            <a:r>
              <a:rPr lang="en-US" sz="3400" b="1" dirty="0">
                <a:latin typeface="Helvetica" pitchFamily="34" charset="0"/>
                <a:cs typeface="Times New Roman" pitchFamily="18" charset="0"/>
              </a:rPr>
              <a:t>Chapter</a:t>
            </a:r>
            <a:r>
              <a:rPr lang="en-US" sz="3400" b="1" dirty="0">
                <a:latin typeface="+mj-lt"/>
                <a:cs typeface="Times New Roman" pitchFamily="18" charset="0"/>
              </a:rPr>
              <a:t> </a:t>
            </a:r>
            <a:r>
              <a:rPr lang="en-US" sz="3400" b="1" dirty="0" smtClean="0">
                <a:latin typeface="+mj-lt"/>
                <a:cs typeface="Times New Roman" pitchFamily="18" charset="0"/>
              </a:rPr>
              <a:t>9</a:t>
            </a:r>
          </a:p>
          <a:p>
            <a:pPr algn="ctr"/>
            <a:r>
              <a:rPr lang="en-US" sz="3400" dirty="0" smtClean="0">
                <a:latin typeface="Helvetica" pitchFamily="34" charset="0"/>
              </a:rPr>
              <a:t>Tests of Hypotheses for a Single Sample</a:t>
            </a:r>
            <a:endParaRPr lang="en-US" sz="3400" dirty="0">
              <a:latin typeface="Helvetica" pitchFamily="34" charset="0"/>
            </a:endParaRPr>
          </a:p>
        </p:txBody>
      </p:sp>
      <p:sp>
        <p:nvSpPr>
          <p:cNvPr id="12" name="Rectangle 34"/>
          <p:cNvSpPr>
            <a:spLocks noGrp="1" noChangeArrowheads="1"/>
          </p:cNvSpPr>
          <p:nvPr/>
        </p:nvSpPr>
        <p:spPr bwMode="auto">
          <a:xfrm>
            <a:off x="2946950" y="2152952"/>
            <a:ext cx="5483018" cy="2590800"/>
          </a:xfrm>
          <a:prstGeom prst="rect">
            <a:avLst/>
          </a:prstGeom>
          <a:noFill/>
          <a:ln w="9525">
            <a:noFill/>
            <a:miter lim="800000"/>
            <a:headEnd/>
            <a:tailEnd/>
          </a:ln>
        </p:spPr>
        <p:txBody>
          <a:bodyPr anchor="ctr"/>
          <a:lstStyle/>
          <a:p>
            <a:pPr algn="ctr"/>
            <a:r>
              <a:rPr lang="en-US" sz="3400" b="1" dirty="0" smtClean="0">
                <a:latin typeface="Helvetica" pitchFamily="34" charset="0"/>
                <a:ea typeface="ＭＳ Ｐゴシック" charset="-128"/>
                <a:cs typeface="Times New Roman" pitchFamily="18" charset="0"/>
              </a:rPr>
              <a:t>Applied Statistics and Probability for Engineers</a:t>
            </a:r>
          </a:p>
          <a:p>
            <a:pPr algn="ctr"/>
            <a:endParaRPr lang="en-US" sz="2800" b="1" dirty="0" smtClean="0">
              <a:latin typeface="Times New Roman" pitchFamily="18" charset="0"/>
              <a:ea typeface="ＭＳ Ｐゴシック" charset="-128"/>
              <a:cs typeface="Times New Roman" pitchFamily="18" charset="0"/>
            </a:endParaRPr>
          </a:p>
          <a:p>
            <a:pPr algn="ctr"/>
            <a:r>
              <a:rPr lang="en-US" sz="3000" b="1" dirty="0" smtClean="0">
                <a:latin typeface="Helvetica" pitchFamily="34" charset="0"/>
                <a:ea typeface="ＭＳ Ｐゴシック" charset="-128"/>
                <a:cs typeface="Times New Roman" pitchFamily="18" charset="0"/>
              </a:rPr>
              <a:t>Sixth Edition</a:t>
            </a:r>
          </a:p>
          <a:p>
            <a:pPr algn="ctr">
              <a:lnSpc>
                <a:spcPct val="200000"/>
              </a:lnSpc>
            </a:pPr>
            <a:r>
              <a:rPr lang="en-US" sz="1800" b="1" dirty="0" smtClean="0">
                <a:latin typeface="Helvetica" pitchFamily="34" charset="0"/>
                <a:ea typeface="ＭＳ Ｐゴシック" charset="-128"/>
                <a:cs typeface="Times New Roman" pitchFamily="18" charset="0"/>
              </a:rPr>
              <a:t>Douglas C. Montgomery    George C. </a:t>
            </a:r>
            <a:r>
              <a:rPr lang="en-US" sz="1800" b="1" dirty="0" err="1" smtClean="0">
                <a:latin typeface="Helvetica" pitchFamily="34" charset="0"/>
                <a:ea typeface="ＭＳ Ｐゴシック" charset="-128"/>
                <a:cs typeface="Times New Roman" pitchFamily="18" charset="0"/>
              </a:rPr>
              <a:t>Runger</a:t>
            </a:r>
            <a:endParaRPr lang="en-US" sz="1800" b="1" dirty="0">
              <a:latin typeface="Helvetica" pitchFamily="34" charset="0"/>
              <a:ea typeface="ＭＳ Ｐゴシック" charset="-128"/>
              <a:cs typeface="Times New Roman" pitchFamily="18" charset="0"/>
            </a:endParaRPr>
          </a:p>
        </p:txBody>
      </p:sp>
      <p:grpSp>
        <p:nvGrpSpPr>
          <p:cNvPr id="2" name="Group 15"/>
          <p:cNvGrpSpPr/>
          <p:nvPr/>
        </p:nvGrpSpPr>
        <p:grpSpPr>
          <a:xfrm>
            <a:off x="546204" y="2107464"/>
            <a:ext cx="8051592" cy="2697542"/>
            <a:chOff x="631825" y="2107464"/>
            <a:chExt cx="7880350" cy="2697542"/>
          </a:xfrm>
        </p:grpSpPr>
        <p:sp>
          <p:nvSpPr>
            <p:cNvPr id="13" name="Line 36"/>
            <p:cNvSpPr>
              <a:spLocks noChangeShapeType="1"/>
            </p:cNvSpPr>
            <p:nvPr/>
          </p:nvSpPr>
          <p:spPr bwMode="auto">
            <a:xfrm>
              <a:off x="631825" y="2107464"/>
              <a:ext cx="7880350" cy="0"/>
            </a:xfrm>
            <a:prstGeom prst="line">
              <a:avLst/>
            </a:prstGeom>
            <a:noFill/>
            <a:ln w="19050">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4" name="Line 37"/>
            <p:cNvSpPr>
              <a:spLocks noChangeShapeType="1"/>
            </p:cNvSpPr>
            <p:nvPr/>
          </p:nvSpPr>
          <p:spPr bwMode="auto">
            <a:xfrm>
              <a:off x="631825" y="4805006"/>
              <a:ext cx="7880350" cy="0"/>
            </a:xfrm>
            <a:prstGeom prst="line">
              <a:avLst/>
            </a:prstGeom>
            <a:noFill/>
            <a:ln w="19050">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sp>
        <p:nvSpPr>
          <p:cNvPr id="3" name="Rectangle 2"/>
          <p:cNvSpPr/>
          <p:nvPr/>
        </p:nvSpPr>
        <p:spPr>
          <a:xfrm>
            <a:off x="7543800" y="6400800"/>
            <a:ext cx="1447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8180" name="Picture 4"/>
          <p:cNvPicPr>
            <a:picLocks noChangeAspect="1" noChangeArrowheads="1"/>
          </p:cNvPicPr>
          <p:nvPr/>
        </p:nvPicPr>
        <p:blipFill>
          <a:blip r:embed="rId3" cstate="print"/>
          <a:srcRect/>
          <a:stretch>
            <a:fillRect/>
          </a:stretch>
        </p:blipFill>
        <p:spPr bwMode="auto">
          <a:xfrm>
            <a:off x="838200" y="2239963"/>
            <a:ext cx="1828800" cy="2408237"/>
          </a:xfrm>
          <a:prstGeom prst="rect">
            <a:avLst/>
          </a:prstGeom>
          <a:noFill/>
          <a:ln w="9525">
            <a:noFill/>
            <a:miter lim="800000"/>
            <a:headEnd/>
            <a:tailEnd/>
          </a:ln>
          <a:effectLst/>
        </p:spPr>
      </p:pic>
    </p:spTree>
    <p:extLst>
      <p:ext uri="{BB962C8B-B14F-4D97-AF65-F5344CB8AC3E}">
        <p14:creationId xmlns:p14="http://schemas.microsoft.com/office/powerpoint/2010/main" val="38422896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381000" y="0"/>
            <a:ext cx="7772400" cy="838200"/>
          </a:xfrm>
        </p:spPr>
        <p:txBody>
          <a:bodyPr/>
          <a:lstStyle/>
          <a:p>
            <a:pPr algn="l" eaLnBrk="1" hangingPunct="1"/>
            <a:r>
              <a:rPr lang="en-US" sz="3600" b="1" dirty="0" smtClean="0"/>
              <a:t>9-1 Hypothesis Testing</a:t>
            </a:r>
          </a:p>
        </p:txBody>
      </p:sp>
      <p:sp>
        <p:nvSpPr>
          <p:cNvPr id="94211" name="Rectangle 3"/>
          <p:cNvSpPr>
            <a:spLocks noGrp="1" noChangeArrowheads="1"/>
          </p:cNvSpPr>
          <p:nvPr>
            <p:ph type="body" idx="1"/>
          </p:nvPr>
        </p:nvSpPr>
        <p:spPr>
          <a:xfrm>
            <a:off x="609600" y="1600200"/>
            <a:ext cx="7772400" cy="4114800"/>
          </a:xfrm>
        </p:spPr>
        <p:txBody>
          <a:bodyPr/>
          <a:lstStyle/>
          <a:p>
            <a:pPr eaLnBrk="1" hangingPunct="1">
              <a:buFontTx/>
              <a:buNone/>
            </a:pPr>
            <a:endParaRPr lang="en-US" b="1" smtClean="0"/>
          </a:p>
          <a:p>
            <a:pPr eaLnBrk="1" hangingPunct="1">
              <a:buFontTx/>
              <a:buNone/>
            </a:pPr>
            <a:endParaRPr lang="en-US" smtClean="0"/>
          </a:p>
        </p:txBody>
      </p:sp>
      <p:sp>
        <p:nvSpPr>
          <p:cNvPr id="94212" name="Line 4"/>
          <p:cNvSpPr>
            <a:spLocks noChangeShapeType="1"/>
          </p:cNvSpPr>
          <p:nvPr/>
        </p:nvSpPr>
        <p:spPr bwMode="auto">
          <a:xfrm>
            <a:off x="762000" y="838200"/>
            <a:ext cx="0" cy="0"/>
          </a:xfrm>
          <a:prstGeom prst="line">
            <a:avLst/>
          </a:prstGeom>
          <a:noFill/>
          <a:ln w="38100">
            <a:solidFill>
              <a:schemeClr val="tx1"/>
            </a:solidFill>
            <a:round/>
            <a:headEnd/>
            <a:tailEnd/>
          </a:ln>
        </p:spPr>
        <p:txBody>
          <a:bodyPr/>
          <a:lstStyle/>
          <a:p>
            <a:endParaRPr lang="en-US"/>
          </a:p>
        </p:txBody>
      </p:sp>
      <p:sp>
        <p:nvSpPr>
          <p:cNvPr id="94213" name="Text Box 7"/>
          <p:cNvSpPr txBox="1">
            <a:spLocks noChangeArrowheads="1"/>
          </p:cNvSpPr>
          <p:nvPr/>
        </p:nvSpPr>
        <p:spPr bwMode="auto">
          <a:xfrm>
            <a:off x="381000" y="499408"/>
            <a:ext cx="8534400" cy="1938992"/>
          </a:xfrm>
          <a:prstGeom prst="rect">
            <a:avLst/>
          </a:prstGeom>
          <a:noFill/>
          <a:ln w="9525">
            <a:noFill/>
            <a:miter lim="800000"/>
            <a:headEnd/>
            <a:tailEnd/>
          </a:ln>
        </p:spPr>
        <p:txBody>
          <a:bodyPr>
            <a:spAutoFit/>
          </a:bodyPr>
          <a:lstStyle/>
          <a:p>
            <a:pPr>
              <a:spcBef>
                <a:spcPct val="50000"/>
              </a:spcBef>
            </a:pPr>
            <a:endParaRPr lang="en-US" sz="2800" b="1" dirty="0">
              <a:solidFill>
                <a:srgbClr val="009900"/>
              </a:solidFill>
              <a:latin typeface="Helvetica" pitchFamily="34" charset="0"/>
            </a:endParaRPr>
          </a:p>
          <a:p>
            <a:pPr>
              <a:spcBef>
                <a:spcPct val="50000"/>
              </a:spcBef>
            </a:pPr>
            <a:r>
              <a:rPr lang="en-US" sz="2800" dirty="0" smtClean="0">
                <a:latin typeface="Helvetica" pitchFamily="34" charset="0"/>
              </a:rPr>
              <a:t>The </a:t>
            </a:r>
            <a:r>
              <a:rPr lang="en-US" sz="2800" b="1" dirty="0" smtClean="0">
                <a:latin typeface="Helvetica" pitchFamily="34" charset="0"/>
              </a:rPr>
              <a:t>power</a:t>
            </a:r>
            <a:r>
              <a:rPr lang="en-US" sz="2800" dirty="0" smtClean="0">
                <a:latin typeface="Helvetica" pitchFamily="34" charset="0"/>
              </a:rPr>
              <a:t> of a statistical test</a:t>
            </a:r>
          </a:p>
          <a:p>
            <a:pPr>
              <a:spcBef>
                <a:spcPct val="50000"/>
              </a:spcBef>
            </a:pPr>
            <a:r>
              <a:rPr lang="en-US" sz="2000" dirty="0" smtClean="0">
                <a:latin typeface="Helvetica" pitchFamily="34" charset="0"/>
              </a:rPr>
              <a:t>The </a:t>
            </a:r>
            <a:r>
              <a:rPr lang="en-US" sz="2000" b="1" dirty="0">
                <a:latin typeface="Helvetica" pitchFamily="34" charset="0"/>
              </a:rPr>
              <a:t>power</a:t>
            </a:r>
            <a:r>
              <a:rPr lang="en-US" sz="2000" dirty="0">
                <a:latin typeface="Helvetica" pitchFamily="34" charset="0"/>
              </a:rPr>
              <a:t> of a statistical test is the probability of rejecting the null hypothesis </a:t>
            </a:r>
            <a:r>
              <a:rPr lang="en-US" sz="2000" i="1" dirty="0">
                <a:latin typeface="Helvetica" pitchFamily="34" charset="0"/>
              </a:rPr>
              <a:t>H</a:t>
            </a:r>
            <a:r>
              <a:rPr lang="en-US" sz="2000" baseline="-25000" dirty="0">
                <a:latin typeface="Helvetica" pitchFamily="34" charset="0"/>
              </a:rPr>
              <a:t>0</a:t>
            </a:r>
            <a:r>
              <a:rPr lang="en-US" sz="2000" dirty="0">
                <a:latin typeface="Helvetica" pitchFamily="34" charset="0"/>
              </a:rPr>
              <a:t> when the alternative hypothesis is true.</a:t>
            </a:r>
          </a:p>
        </p:txBody>
      </p:sp>
      <p:sp>
        <p:nvSpPr>
          <p:cNvPr id="94214" name="Rectangle 9"/>
          <p:cNvSpPr>
            <a:spLocks noChangeArrowheads="1"/>
          </p:cNvSpPr>
          <p:nvPr/>
        </p:nvSpPr>
        <p:spPr bwMode="auto">
          <a:xfrm>
            <a:off x="381000" y="2776478"/>
            <a:ext cx="8686800" cy="2862322"/>
          </a:xfrm>
          <a:prstGeom prst="rect">
            <a:avLst/>
          </a:prstGeom>
          <a:noFill/>
          <a:ln w="9525">
            <a:noFill/>
            <a:miter lim="800000"/>
            <a:headEnd/>
            <a:tailEnd/>
          </a:ln>
        </p:spPr>
        <p:txBody>
          <a:bodyPr>
            <a:spAutoFit/>
          </a:bodyPr>
          <a:lstStyle/>
          <a:p>
            <a:pPr eaLnBrk="0" hangingPunct="0">
              <a:buFontTx/>
              <a:buChar char="•"/>
            </a:pPr>
            <a:r>
              <a:rPr lang="en-US" dirty="0">
                <a:latin typeface="Helvetica" pitchFamily="34" charset="0"/>
              </a:rPr>
              <a:t>  The power is computed as 1 - </a:t>
            </a:r>
            <a:r>
              <a:rPr lang="el-GR" dirty="0" smtClean="0">
                <a:latin typeface="Times New Roman"/>
                <a:cs typeface="Times New Roman"/>
              </a:rPr>
              <a:t>β</a:t>
            </a:r>
            <a:r>
              <a:rPr lang="en-US" dirty="0" smtClean="0">
                <a:latin typeface="Helvetica" pitchFamily="34" charset="0"/>
              </a:rPr>
              <a:t>, </a:t>
            </a:r>
            <a:r>
              <a:rPr lang="en-US" dirty="0">
                <a:latin typeface="Helvetica" pitchFamily="34" charset="0"/>
              </a:rPr>
              <a:t>and power can be interpreted as </a:t>
            </a:r>
            <a:r>
              <a:rPr lang="en-US" i="1" dirty="0">
                <a:latin typeface="Helvetica" pitchFamily="34" charset="0"/>
              </a:rPr>
              <a:t>the probability </a:t>
            </a:r>
            <a:r>
              <a:rPr lang="en-US" i="1" dirty="0" smtClean="0">
                <a:latin typeface="Helvetica" pitchFamily="34" charset="0"/>
              </a:rPr>
              <a:t> </a:t>
            </a:r>
          </a:p>
          <a:p>
            <a:pPr eaLnBrk="0" hangingPunct="0"/>
            <a:r>
              <a:rPr lang="en-US" i="1" dirty="0" smtClean="0">
                <a:latin typeface="Helvetica" pitchFamily="34" charset="0"/>
              </a:rPr>
              <a:t>    of </a:t>
            </a:r>
            <a:r>
              <a:rPr lang="en-US" i="1" dirty="0">
                <a:latin typeface="Helvetica" pitchFamily="34" charset="0"/>
              </a:rPr>
              <a:t>correctly rejecting a false null hypothesis. </a:t>
            </a:r>
            <a:endParaRPr lang="en-US" dirty="0">
              <a:latin typeface="Helvetica" pitchFamily="34" charset="0"/>
            </a:endParaRPr>
          </a:p>
          <a:p>
            <a:pPr eaLnBrk="0" hangingPunct="0"/>
            <a:endParaRPr lang="en-US" dirty="0">
              <a:latin typeface="Helvetica" pitchFamily="34" charset="0"/>
            </a:endParaRPr>
          </a:p>
          <a:p>
            <a:pPr eaLnBrk="0" hangingPunct="0">
              <a:buFontTx/>
              <a:buChar char="•"/>
            </a:pPr>
            <a:r>
              <a:rPr lang="en-US" dirty="0">
                <a:latin typeface="Helvetica" pitchFamily="34" charset="0"/>
              </a:rPr>
              <a:t>  For example, consider the propellant burning rate problem </a:t>
            </a:r>
            <a:r>
              <a:rPr lang="en-US" dirty="0" smtClean="0">
                <a:latin typeface="Helvetica" pitchFamily="34" charset="0"/>
              </a:rPr>
              <a:t>when we </a:t>
            </a:r>
            <a:r>
              <a:rPr lang="en-US" dirty="0">
                <a:latin typeface="Helvetica" pitchFamily="34" charset="0"/>
              </a:rPr>
              <a:t>are testing </a:t>
            </a:r>
            <a:endParaRPr lang="en-US" dirty="0" smtClean="0">
              <a:latin typeface="Helvetica" pitchFamily="34" charset="0"/>
            </a:endParaRPr>
          </a:p>
          <a:p>
            <a:pPr eaLnBrk="0" hangingPunct="0"/>
            <a:r>
              <a:rPr lang="en-US" i="1" dirty="0" smtClean="0">
                <a:latin typeface="Helvetica" pitchFamily="34" charset="0"/>
              </a:rPr>
              <a:t>   H</a:t>
            </a:r>
            <a:r>
              <a:rPr lang="en-US" i="1" baseline="-25000" dirty="0" smtClean="0">
                <a:latin typeface="Helvetica" pitchFamily="34" charset="0"/>
              </a:rPr>
              <a:t> </a:t>
            </a:r>
            <a:r>
              <a:rPr lang="en-US" baseline="-25000" dirty="0">
                <a:latin typeface="Helvetica" pitchFamily="34" charset="0"/>
              </a:rPr>
              <a:t>0</a:t>
            </a:r>
            <a:r>
              <a:rPr lang="en-US" dirty="0">
                <a:latin typeface="Helvetica" pitchFamily="34" charset="0"/>
              </a:rPr>
              <a:t> : </a:t>
            </a:r>
            <a:r>
              <a:rPr lang="el-GR" dirty="0" smtClean="0">
                <a:latin typeface="Helvetica" pitchFamily="34" charset="0"/>
              </a:rPr>
              <a:t>μ</a:t>
            </a:r>
            <a:r>
              <a:rPr lang="en-US" dirty="0" smtClean="0">
                <a:latin typeface="Helvetica" pitchFamily="34" charset="0"/>
              </a:rPr>
              <a:t> = </a:t>
            </a:r>
            <a:r>
              <a:rPr lang="en-US" dirty="0">
                <a:latin typeface="Helvetica" pitchFamily="34" charset="0"/>
              </a:rPr>
              <a:t>50 centimeters per second against </a:t>
            </a:r>
            <a:r>
              <a:rPr lang="en-US" i="1" dirty="0">
                <a:latin typeface="Helvetica" pitchFamily="34" charset="0"/>
              </a:rPr>
              <a:t>H</a:t>
            </a:r>
            <a:r>
              <a:rPr lang="en-US" i="1" baseline="-25000" dirty="0">
                <a:latin typeface="Helvetica" pitchFamily="34" charset="0"/>
              </a:rPr>
              <a:t> </a:t>
            </a:r>
            <a:r>
              <a:rPr lang="en-US" baseline="-25000" dirty="0">
                <a:latin typeface="Helvetica" pitchFamily="34" charset="0"/>
              </a:rPr>
              <a:t>1</a:t>
            </a:r>
            <a:r>
              <a:rPr lang="en-US" dirty="0">
                <a:latin typeface="Helvetica" pitchFamily="34" charset="0"/>
              </a:rPr>
              <a:t> : </a:t>
            </a:r>
            <a:r>
              <a:rPr lang="el-GR" dirty="0" smtClean="0">
                <a:latin typeface="Helvetica" pitchFamily="34" charset="0"/>
              </a:rPr>
              <a:t>μ </a:t>
            </a:r>
            <a:r>
              <a:rPr lang="en-US" dirty="0" smtClean="0">
                <a:latin typeface="Helvetica" pitchFamily="34" charset="0"/>
              </a:rPr>
              <a:t>not </a:t>
            </a:r>
            <a:r>
              <a:rPr lang="en-US" dirty="0">
                <a:latin typeface="Helvetica" pitchFamily="34" charset="0"/>
              </a:rPr>
              <a:t>equal 50 centimeters per </a:t>
            </a:r>
            <a:endParaRPr lang="en-US" dirty="0" smtClean="0">
              <a:latin typeface="Helvetica" pitchFamily="34" charset="0"/>
            </a:endParaRPr>
          </a:p>
          <a:p>
            <a:pPr eaLnBrk="0" hangingPunct="0"/>
            <a:r>
              <a:rPr lang="en-US" dirty="0" smtClean="0">
                <a:latin typeface="Helvetica" pitchFamily="34" charset="0"/>
              </a:rPr>
              <a:t>   second </a:t>
            </a:r>
            <a:r>
              <a:rPr lang="en-US" dirty="0">
                <a:latin typeface="Helvetica" pitchFamily="34" charset="0"/>
              </a:rPr>
              <a:t>. Suppose that the true value of the mean is </a:t>
            </a:r>
            <a:r>
              <a:rPr lang="el-GR" dirty="0" smtClean="0">
                <a:latin typeface="Helvetica" pitchFamily="34" charset="0"/>
              </a:rPr>
              <a:t>μ </a:t>
            </a:r>
            <a:r>
              <a:rPr lang="en-US" dirty="0" smtClean="0">
                <a:latin typeface="Helvetica" pitchFamily="34" charset="0"/>
              </a:rPr>
              <a:t>= </a:t>
            </a:r>
            <a:r>
              <a:rPr lang="en-US" dirty="0">
                <a:latin typeface="Helvetica" pitchFamily="34" charset="0"/>
              </a:rPr>
              <a:t>52. </a:t>
            </a:r>
            <a:endParaRPr lang="en-US" dirty="0" smtClean="0">
              <a:latin typeface="Helvetica" pitchFamily="34" charset="0"/>
            </a:endParaRPr>
          </a:p>
          <a:p>
            <a:pPr eaLnBrk="0" hangingPunct="0"/>
            <a:endParaRPr lang="en-US" dirty="0" smtClean="0">
              <a:latin typeface="Helvetica" pitchFamily="34" charset="0"/>
            </a:endParaRPr>
          </a:p>
          <a:p>
            <a:pPr eaLnBrk="0" hangingPunct="0"/>
            <a:r>
              <a:rPr lang="en-US" dirty="0" smtClean="0">
                <a:latin typeface="Helvetica" pitchFamily="34" charset="0"/>
              </a:rPr>
              <a:t>   When </a:t>
            </a:r>
            <a:r>
              <a:rPr lang="en-US" i="1" dirty="0">
                <a:latin typeface="Helvetica" pitchFamily="34" charset="0"/>
              </a:rPr>
              <a:t>n =</a:t>
            </a:r>
            <a:r>
              <a:rPr lang="en-US" dirty="0">
                <a:latin typeface="Helvetica" pitchFamily="34" charset="0"/>
              </a:rPr>
              <a:t> 10, we found that </a:t>
            </a:r>
            <a:r>
              <a:rPr lang="el-GR" dirty="0" smtClean="0">
                <a:latin typeface="Times New Roman"/>
                <a:cs typeface="Times New Roman"/>
              </a:rPr>
              <a:t>β </a:t>
            </a:r>
            <a:r>
              <a:rPr lang="en-US" dirty="0" smtClean="0">
                <a:latin typeface="Helvetica" pitchFamily="34" charset="0"/>
              </a:rPr>
              <a:t>= </a:t>
            </a:r>
            <a:r>
              <a:rPr lang="en-US" dirty="0">
                <a:latin typeface="Helvetica" pitchFamily="34" charset="0"/>
              </a:rPr>
              <a:t>0.2643, so the power of this test is </a:t>
            </a:r>
            <a:endParaRPr lang="en-US" dirty="0" smtClean="0">
              <a:latin typeface="Helvetica" pitchFamily="34" charset="0"/>
            </a:endParaRPr>
          </a:p>
          <a:p>
            <a:pPr eaLnBrk="0" hangingPunct="0"/>
            <a:r>
              <a:rPr lang="en-US" dirty="0" smtClean="0">
                <a:latin typeface="Helvetica" pitchFamily="34" charset="0"/>
              </a:rPr>
              <a:t>		1 – </a:t>
            </a:r>
            <a:r>
              <a:rPr lang="el-GR" dirty="0" smtClean="0">
                <a:latin typeface="Times New Roman"/>
                <a:cs typeface="Times New Roman"/>
              </a:rPr>
              <a:t>β </a:t>
            </a:r>
            <a:r>
              <a:rPr lang="en-US" dirty="0" smtClean="0">
                <a:latin typeface="Helvetica" pitchFamily="34" charset="0"/>
              </a:rPr>
              <a:t>= </a:t>
            </a:r>
            <a:r>
              <a:rPr lang="en-US" dirty="0">
                <a:latin typeface="Helvetica" pitchFamily="34" charset="0"/>
              </a:rPr>
              <a:t>1 - 0.2643 </a:t>
            </a:r>
            <a:endParaRPr lang="en-US" dirty="0" smtClean="0">
              <a:latin typeface="Helvetica" pitchFamily="34" charset="0"/>
            </a:endParaRPr>
          </a:p>
          <a:p>
            <a:pPr eaLnBrk="0" hangingPunct="0"/>
            <a:r>
              <a:rPr lang="en-US" dirty="0" smtClean="0">
                <a:latin typeface="Helvetica" pitchFamily="34" charset="0"/>
              </a:rPr>
              <a:t>		         = 0.7357</a:t>
            </a:r>
            <a:endParaRPr lang="en-US" dirty="0">
              <a:latin typeface="Helvetica" pitchFamily="34" charset="0"/>
            </a:endParaRPr>
          </a:p>
        </p:txBody>
      </p:sp>
      <p:sp>
        <p:nvSpPr>
          <p:cNvPr id="94215" name="Slide Number Placeholder 7"/>
          <p:cNvSpPr>
            <a:spLocks noGrp="1"/>
          </p:cNvSpPr>
          <p:nvPr>
            <p:ph type="sldNum" sz="quarter" idx="12"/>
          </p:nvPr>
        </p:nvSpPr>
        <p:spPr bwMode="auto">
          <a:noFill/>
          <a:ln>
            <a:miter lim="800000"/>
            <a:headEnd/>
            <a:tailEnd/>
          </a:ln>
        </p:spPr>
        <p:txBody>
          <a:bodyPr/>
          <a:lstStyle/>
          <a:p>
            <a:fld id="{E467EBF2-A2B1-4CA1-B892-B16BBBE8327F}" type="slidenum">
              <a:rPr lang="en-US" smtClean="0">
                <a:cs typeface="Arial" charset="0"/>
              </a:rPr>
              <a:pPr/>
              <a:t>10</a:t>
            </a:fld>
            <a:endParaRPr lang="en-US" smtClean="0">
              <a:cs typeface="Arial" charset="0"/>
            </a:endParaRPr>
          </a:p>
        </p:txBody>
      </p:sp>
      <p:sp>
        <p:nvSpPr>
          <p:cNvPr id="9" name="Footer Placeholder 8"/>
          <p:cNvSpPr>
            <a:spLocks noGrp="1"/>
          </p:cNvSpPr>
          <p:nvPr>
            <p:ph type="ftr" sz="quarter" idx="11"/>
          </p:nvPr>
        </p:nvSpPr>
        <p:spPr/>
        <p:txBody>
          <a:bodyPr/>
          <a:lstStyle/>
          <a:p>
            <a:pPr>
              <a:defRPr/>
            </a:pPr>
            <a:r>
              <a:rPr lang="en-US" dirty="0"/>
              <a:t>Sec 9-1 Hypothesis Testing</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685800" y="0"/>
            <a:ext cx="7772400" cy="838200"/>
          </a:xfrm>
        </p:spPr>
        <p:txBody>
          <a:bodyPr/>
          <a:lstStyle/>
          <a:p>
            <a:pPr eaLnBrk="1" hangingPunct="1"/>
            <a:r>
              <a:rPr lang="en-US" sz="3600" b="1" smtClean="0"/>
              <a:t>9-1 Hypothesis Testing</a:t>
            </a:r>
          </a:p>
        </p:txBody>
      </p:sp>
      <p:sp>
        <p:nvSpPr>
          <p:cNvPr id="95235" name="Rectangle 3"/>
          <p:cNvSpPr>
            <a:spLocks noGrp="1" noChangeArrowheads="1"/>
          </p:cNvSpPr>
          <p:nvPr>
            <p:ph type="body" idx="1"/>
          </p:nvPr>
        </p:nvSpPr>
        <p:spPr>
          <a:xfrm>
            <a:off x="609600" y="1600200"/>
            <a:ext cx="7772400" cy="4114800"/>
          </a:xfrm>
        </p:spPr>
        <p:txBody>
          <a:bodyPr/>
          <a:lstStyle/>
          <a:p>
            <a:pPr eaLnBrk="1" hangingPunct="1">
              <a:buFontTx/>
              <a:buNone/>
            </a:pPr>
            <a:endParaRPr lang="en-US" b="1" dirty="0" smtClean="0"/>
          </a:p>
          <a:p>
            <a:pPr eaLnBrk="1" hangingPunct="1">
              <a:buFontTx/>
              <a:buNone/>
            </a:pPr>
            <a:endParaRPr lang="en-US" dirty="0" smtClean="0"/>
          </a:p>
        </p:txBody>
      </p:sp>
      <p:sp>
        <p:nvSpPr>
          <p:cNvPr id="95236" name="Text Box 6"/>
          <p:cNvSpPr txBox="1">
            <a:spLocks noChangeArrowheads="1"/>
          </p:cNvSpPr>
          <p:nvPr/>
        </p:nvSpPr>
        <p:spPr bwMode="auto">
          <a:xfrm>
            <a:off x="381000" y="762000"/>
            <a:ext cx="8001000" cy="519113"/>
          </a:xfrm>
          <a:prstGeom prst="rect">
            <a:avLst/>
          </a:prstGeom>
          <a:noFill/>
          <a:ln w="9525">
            <a:noFill/>
            <a:miter lim="800000"/>
            <a:headEnd/>
            <a:tailEnd/>
          </a:ln>
        </p:spPr>
        <p:txBody>
          <a:bodyPr>
            <a:spAutoFit/>
          </a:bodyPr>
          <a:lstStyle/>
          <a:p>
            <a:pPr>
              <a:spcBef>
                <a:spcPct val="50000"/>
              </a:spcBef>
            </a:pPr>
            <a:r>
              <a:rPr lang="en-US" sz="2800" b="1" dirty="0">
                <a:latin typeface="Helvetica" pitchFamily="34" charset="0"/>
              </a:rPr>
              <a:t>9-1.3 One-Sided and Two-Sided Hypotheses</a:t>
            </a:r>
          </a:p>
        </p:txBody>
      </p:sp>
      <p:sp>
        <p:nvSpPr>
          <p:cNvPr id="95237" name="Rectangle 7"/>
          <p:cNvSpPr>
            <a:spLocks noChangeArrowheads="1"/>
          </p:cNvSpPr>
          <p:nvPr/>
        </p:nvSpPr>
        <p:spPr bwMode="auto">
          <a:xfrm>
            <a:off x="228600" y="1447800"/>
            <a:ext cx="2667000" cy="369888"/>
          </a:xfrm>
          <a:prstGeom prst="rect">
            <a:avLst/>
          </a:prstGeom>
          <a:noFill/>
          <a:ln w="9525">
            <a:noFill/>
            <a:miter lim="800000"/>
            <a:headEnd/>
            <a:tailEnd/>
          </a:ln>
        </p:spPr>
        <p:txBody>
          <a:bodyPr>
            <a:spAutoFit/>
          </a:bodyPr>
          <a:lstStyle/>
          <a:p>
            <a:pPr eaLnBrk="0" hangingPunct="0"/>
            <a:r>
              <a:rPr lang="en-US" dirty="0">
                <a:latin typeface="Helvetica" pitchFamily="34" charset="0"/>
              </a:rPr>
              <a:t>  </a:t>
            </a:r>
            <a:r>
              <a:rPr lang="en-US" b="1" u="sng" dirty="0">
                <a:latin typeface="Helvetica" pitchFamily="34" charset="0"/>
              </a:rPr>
              <a:t>Two-Sided Test</a:t>
            </a:r>
            <a:r>
              <a:rPr lang="en-US" dirty="0">
                <a:latin typeface="Helvetica" pitchFamily="34" charset="0"/>
              </a:rPr>
              <a:t>:</a:t>
            </a:r>
          </a:p>
        </p:txBody>
      </p:sp>
      <p:sp>
        <p:nvSpPr>
          <p:cNvPr id="95238" name="Rectangle 9"/>
          <p:cNvSpPr>
            <a:spLocks noChangeArrowheads="1"/>
          </p:cNvSpPr>
          <p:nvPr/>
        </p:nvSpPr>
        <p:spPr bwMode="auto">
          <a:xfrm>
            <a:off x="228600" y="2743200"/>
            <a:ext cx="2667000" cy="369888"/>
          </a:xfrm>
          <a:prstGeom prst="rect">
            <a:avLst/>
          </a:prstGeom>
          <a:noFill/>
          <a:ln w="9525">
            <a:noFill/>
            <a:miter lim="800000"/>
            <a:headEnd/>
            <a:tailEnd/>
          </a:ln>
        </p:spPr>
        <p:txBody>
          <a:bodyPr>
            <a:spAutoFit/>
          </a:bodyPr>
          <a:lstStyle/>
          <a:p>
            <a:pPr eaLnBrk="0" hangingPunct="0"/>
            <a:r>
              <a:rPr lang="en-US">
                <a:latin typeface="Helvetica" pitchFamily="34" charset="0"/>
              </a:rPr>
              <a:t>  </a:t>
            </a:r>
            <a:r>
              <a:rPr lang="en-US" b="1" u="sng">
                <a:latin typeface="Helvetica" pitchFamily="34" charset="0"/>
              </a:rPr>
              <a:t>One-Sided Tests</a:t>
            </a:r>
            <a:r>
              <a:rPr lang="en-US">
                <a:latin typeface="Helvetica" pitchFamily="34" charset="0"/>
              </a:rPr>
              <a:t>:</a:t>
            </a:r>
          </a:p>
        </p:txBody>
      </p:sp>
      <p:sp>
        <p:nvSpPr>
          <p:cNvPr id="95239" name="Slide Number Placeholder 8"/>
          <p:cNvSpPr>
            <a:spLocks noGrp="1"/>
          </p:cNvSpPr>
          <p:nvPr>
            <p:ph type="sldNum" sz="quarter" idx="12"/>
          </p:nvPr>
        </p:nvSpPr>
        <p:spPr bwMode="auto">
          <a:noFill/>
          <a:ln>
            <a:miter lim="800000"/>
            <a:headEnd/>
            <a:tailEnd/>
          </a:ln>
        </p:spPr>
        <p:txBody>
          <a:bodyPr/>
          <a:lstStyle/>
          <a:p>
            <a:fld id="{6A75C31C-C3CB-4814-BBCF-2D10328653DE}" type="slidenum">
              <a:rPr lang="en-US" smtClean="0">
                <a:cs typeface="Arial" charset="0"/>
              </a:rPr>
              <a:pPr/>
              <a:t>11</a:t>
            </a:fld>
            <a:endParaRPr lang="en-US" smtClean="0">
              <a:cs typeface="Arial" charset="0"/>
            </a:endParaRPr>
          </a:p>
        </p:txBody>
      </p:sp>
      <p:sp>
        <p:nvSpPr>
          <p:cNvPr id="10" name="Footer Placeholder 9"/>
          <p:cNvSpPr>
            <a:spLocks noGrp="1"/>
          </p:cNvSpPr>
          <p:nvPr>
            <p:ph type="ftr" sz="quarter" idx="11"/>
          </p:nvPr>
        </p:nvSpPr>
        <p:spPr/>
        <p:txBody>
          <a:bodyPr/>
          <a:lstStyle/>
          <a:p>
            <a:pPr>
              <a:defRPr/>
            </a:pPr>
            <a:r>
              <a:rPr lang="en-US" dirty="0"/>
              <a:t>Sec 9-1 Hypothesis Testing</a:t>
            </a:r>
          </a:p>
        </p:txBody>
      </p:sp>
      <p:sp>
        <p:nvSpPr>
          <p:cNvPr id="95241" name="TextBox 10"/>
          <p:cNvSpPr txBox="1">
            <a:spLocks noChangeArrowheads="1"/>
          </p:cNvSpPr>
          <p:nvPr/>
        </p:nvSpPr>
        <p:spPr bwMode="auto">
          <a:xfrm>
            <a:off x="2286000" y="1752600"/>
            <a:ext cx="3048000" cy="830997"/>
          </a:xfrm>
          <a:prstGeom prst="rect">
            <a:avLst/>
          </a:prstGeom>
          <a:noFill/>
          <a:ln w="9525">
            <a:noFill/>
            <a:miter lim="800000"/>
            <a:headEnd/>
            <a:tailEnd/>
          </a:ln>
        </p:spPr>
        <p:txBody>
          <a:bodyPr>
            <a:spAutoFit/>
          </a:bodyPr>
          <a:lstStyle/>
          <a:p>
            <a:r>
              <a:rPr lang="en-US" sz="2400" i="1" dirty="0">
                <a:latin typeface="Helvetica" pitchFamily="34" charset="0"/>
              </a:rPr>
              <a:t>H</a:t>
            </a:r>
            <a:r>
              <a:rPr lang="en-US" sz="2400" baseline="-25000" dirty="0">
                <a:latin typeface="Helvetica" pitchFamily="34" charset="0"/>
              </a:rPr>
              <a:t>0</a:t>
            </a:r>
            <a:r>
              <a:rPr lang="en-US" sz="2400" dirty="0">
                <a:latin typeface="Helvetica" pitchFamily="34" charset="0"/>
              </a:rPr>
              <a:t>: </a:t>
            </a:r>
            <a:r>
              <a:rPr lang="en-US" sz="2400" dirty="0">
                <a:latin typeface="Helvetica" pitchFamily="34" charset="0"/>
                <a:sym typeface="Symbol" pitchFamily="18" charset="2"/>
              </a:rPr>
              <a:t></a:t>
            </a:r>
            <a:r>
              <a:rPr lang="en-US" sz="2400" dirty="0">
                <a:latin typeface="Helvetica" pitchFamily="34" charset="0"/>
              </a:rPr>
              <a:t> </a:t>
            </a:r>
            <a:r>
              <a:rPr lang="en-US" sz="2400" dirty="0">
                <a:latin typeface="Helvetica" pitchFamily="34" charset="0"/>
                <a:sym typeface="Symbol" pitchFamily="18" charset="2"/>
              </a:rPr>
              <a:t></a:t>
            </a:r>
            <a:r>
              <a:rPr lang="en-US" sz="2400" dirty="0">
                <a:latin typeface="Helvetica" pitchFamily="34" charset="0"/>
              </a:rPr>
              <a:t> </a:t>
            </a:r>
            <a:r>
              <a:rPr lang="en-US" sz="2400" dirty="0">
                <a:latin typeface="Helvetica" pitchFamily="34" charset="0"/>
                <a:sym typeface="Symbol" pitchFamily="18" charset="2"/>
              </a:rPr>
              <a:t></a:t>
            </a:r>
            <a:r>
              <a:rPr lang="en-US" sz="2400" baseline="-25000" dirty="0">
                <a:latin typeface="Helvetica" pitchFamily="34" charset="0"/>
              </a:rPr>
              <a:t>0</a:t>
            </a:r>
            <a:endParaRPr lang="en-US" sz="2400" dirty="0">
              <a:latin typeface="Helvetica" pitchFamily="34" charset="0"/>
            </a:endParaRPr>
          </a:p>
          <a:p>
            <a:r>
              <a:rPr lang="en-US" sz="2400" i="1" dirty="0">
                <a:latin typeface="Helvetica" pitchFamily="34" charset="0"/>
              </a:rPr>
              <a:t>H</a:t>
            </a:r>
            <a:r>
              <a:rPr lang="en-US" sz="2400" baseline="-25000" dirty="0">
                <a:latin typeface="Helvetica" pitchFamily="34" charset="0"/>
              </a:rPr>
              <a:t>1</a:t>
            </a:r>
            <a:r>
              <a:rPr lang="en-US" sz="2400" dirty="0">
                <a:latin typeface="Helvetica" pitchFamily="34" charset="0"/>
              </a:rPr>
              <a:t>: </a:t>
            </a:r>
            <a:r>
              <a:rPr lang="en-US" sz="2400" dirty="0">
                <a:latin typeface="Helvetica" pitchFamily="34" charset="0"/>
                <a:sym typeface="Symbol" pitchFamily="18" charset="2"/>
              </a:rPr>
              <a:t></a:t>
            </a:r>
            <a:r>
              <a:rPr lang="en-US" sz="2400" dirty="0">
                <a:latin typeface="Helvetica" pitchFamily="34" charset="0"/>
              </a:rPr>
              <a:t> ≠ </a:t>
            </a:r>
            <a:r>
              <a:rPr lang="en-US" sz="2400" dirty="0">
                <a:latin typeface="Helvetica" pitchFamily="34" charset="0"/>
                <a:sym typeface="Symbol" pitchFamily="18" charset="2"/>
              </a:rPr>
              <a:t></a:t>
            </a:r>
            <a:r>
              <a:rPr lang="en-US" sz="2400" baseline="-25000" dirty="0">
                <a:latin typeface="Helvetica" pitchFamily="34" charset="0"/>
              </a:rPr>
              <a:t>0</a:t>
            </a:r>
            <a:endParaRPr lang="en-US" sz="2400" dirty="0">
              <a:latin typeface="Helvetica" pitchFamily="34" charset="0"/>
            </a:endParaRPr>
          </a:p>
        </p:txBody>
      </p:sp>
      <p:sp>
        <p:nvSpPr>
          <p:cNvPr id="95242" name="TextBox 12"/>
          <p:cNvSpPr txBox="1">
            <a:spLocks noChangeArrowheads="1"/>
          </p:cNvSpPr>
          <p:nvPr/>
        </p:nvSpPr>
        <p:spPr bwMode="auto">
          <a:xfrm>
            <a:off x="1295400" y="3200400"/>
            <a:ext cx="3048000" cy="830997"/>
          </a:xfrm>
          <a:prstGeom prst="rect">
            <a:avLst/>
          </a:prstGeom>
          <a:noFill/>
          <a:ln w="9525">
            <a:noFill/>
            <a:miter lim="800000"/>
            <a:headEnd/>
            <a:tailEnd/>
          </a:ln>
        </p:spPr>
        <p:txBody>
          <a:bodyPr>
            <a:spAutoFit/>
          </a:bodyPr>
          <a:lstStyle/>
          <a:p>
            <a:r>
              <a:rPr lang="en-US" sz="2400" i="1" dirty="0">
                <a:latin typeface="Helvetica" pitchFamily="34" charset="0"/>
              </a:rPr>
              <a:t>H</a:t>
            </a:r>
            <a:r>
              <a:rPr lang="en-US" sz="2400" baseline="-25000" dirty="0">
                <a:latin typeface="Helvetica" pitchFamily="34" charset="0"/>
              </a:rPr>
              <a:t>0</a:t>
            </a:r>
            <a:r>
              <a:rPr lang="en-US" sz="2400" dirty="0">
                <a:latin typeface="Helvetica" pitchFamily="34" charset="0"/>
              </a:rPr>
              <a:t>: </a:t>
            </a:r>
            <a:r>
              <a:rPr lang="en-US" sz="2400" dirty="0">
                <a:latin typeface="Helvetica" pitchFamily="34" charset="0"/>
                <a:sym typeface="Symbol" pitchFamily="18" charset="2"/>
              </a:rPr>
              <a:t></a:t>
            </a:r>
            <a:r>
              <a:rPr lang="en-US" sz="2400" dirty="0">
                <a:latin typeface="Helvetica" pitchFamily="34" charset="0"/>
              </a:rPr>
              <a:t> </a:t>
            </a:r>
            <a:r>
              <a:rPr lang="en-US" sz="2400" dirty="0">
                <a:latin typeface="Helvetica" pitchFamily="34" charset="0"/>
                <a:sym typeface="Symbol" pitchFamily="18" charset="2"/>
              </a:rPr>
              <a:t></a:t>
            </a:r>
            <a:r>
              <a:rPr lang="en-US" sz="2400" dirty="0">
                <a:latin typeface="Helvetica" pitchFamily="34" charset="0"/>
              </a:rPr>
              <a:t> </a:t>
            </a:r>
            <a:r>
              <a:rPr lang="en-US" sz="2400" dirty="0">
                <a:latin typeface="Helvetica" pitchFamily="34" charset="0"/>
                <a:sym typeface="Symbol" pitchFamily="18" charset="2"/>
              </a:rPr>
              <a:t></a:t>
            </a:r>
            <a:r>
              <a:rPr lang="en-US" sz="2400" baseline="-25000" dirty="0">
                <a:latin typeface="Helvetica" pitchFamily="34" charset="0"/>
              </a:rPr>
              <a:t>0</a:t>
            </a:r>
            <a:endParaRPr lang="en-US" sz="2400" dirty="0">
              <a:latin typeface="Helvetica" pitchFamily="34" charset="0"/>
            </a:endParaRPr>
          </a:p>
          <a:p>
            <a:r>
              <a:rPr lang="en-US" sz="2400" i="1" dirty="0">
                <a:latin typeface="Helvetica" pitchFamily="34" charset="0"/>
              </a:rPr>
              <a:t>H</a:t>
            </a:r>
            <a:r>
              <a:rPr lang="en-US" sz="2400" baseline="-25000" dirty="0">
                <a:latin typeface="Helvetica" pitchFamily="34" charset="0"/>
              </a:rPr>
              <a:t>1</a:t>
            </a:r>
            <a:r>
              <a:rPr lang="en-US" sz="2400" dirty="0">
                <a:latin typeface="Helvetica" pitchFamily="34" charset="0"/>
              </a:rPr>
              <a:t>: </a:t>
            </a:r>
            <a:r>
              <a:rPr lang="en-US" sz="2400" dirty="0">
                <a:latin typeface="Helvetica" pitchFamily="34" charset="0"/>
                <a:sym typeface="Symbol" pitchFamily="18" charset="2"/>
              </a:rPr>
              <a:t></a:t>
            </a:r>
            <a:r>
              <a:rPr lang="en-US" sz="2400" dirty="0">
                <a:latin typeface="Helvetica" pitchFamily="34" charset="0"/>
              </a:rPr>
              <a:t> &gt; </a:t>
            </a:r>
            <a:r>
              <a:rPr lang="en-US" sz="2400" dirty="0">
                <a:latin typeface="Helvetica" pitchFamily="34" charset="0"/>
                <a:sym typeface="Symbol" pitchFamily="18" charset="2"/>
              </a:rPr>
              <a:t></a:t>
            </a:r>
            <a:r>
              <a:rPr lang="en-US" sz="2400" baseline="-25000" dirty="0">
                <a:latin typeface="Helvetica" pitchFamily="34" charset="0"/>
              </a:rPr>
              <a:t>0</a:t>
            </a:r>
            <a:endParaRPr lang="en-US" sz="2400" dirty="0">
              <a:latin typeface="Helvetica" pitchFamily="34" charset="0"/>
            </a:endParaRPr>
          </a:p>
        </p:txBody>
      </p:sp>
      <p:sp>
        <p:nvSpPr>
          <p:cNvPr id="95243" name="TextBox 13"/>
          <p:cNvSpPr txBox="1">
            <a:spLocks noChangeArrowheads="1"/>
          </p:cNvSpPr>
          <p:nvPr/>
        </p:nvSpPr>
        <p:spPr bwMode="auto">
          <a:xfrm>
            <a:off x="4800600" y="3124200"/>
            <a:ext cx="3048000" cy="830997"/>
          </a:xfrm>
          <a:prstGeom prst="rect">
            <a:avLst/>
          </a:prstGeom>
          <a:noFill/>
          <a:ln w="9525">
            <a:noFill/>
            <a:miter lim="800000"/>
            <a:headEnd/>
            <a:tailEnd/>
          </a:ln>
        </p:spPr>
        <p:txBody>
          <a:bodyPr>
            <a:spAutoFit/>
          </a:bodyPr>
          <a:lstStyle/>
          <a:p>
            <a:r>
              <a:rPr lang="en-US" sz="2400" i="1" dirty="0">
                <a:latin typeface="Helvetica" pitchFamily="34" charset="0"/>
              </a:rPr>
              <a:t>H</a:t>
            </a:r>
            <a:r>
              <a:rPr lang="en-US" sz="2400" baseline="-25000" dirty="0">
                <a:latin typeface="Helvetica" pitchFamily="34" charset="0"/>
              </a:rPr>
              <a:t>0</a:t>
            </a:r>
            <a:r>
              <a:rPr lang="en-US" sz="2400" dirty="0">
                <a:latin typeface="Helvetica" pitchFamily="34" charset="0"/>
              </a:rPr>
              <a:t>: </a:t>
            </a:r>
            <a:r>
              <a:rPr lang="en-US" sz="2400" dirty="0">
                <a:latin typeface="Helvetica" pitchFamily="34" charset="0"/>
                <a:sym typeface="Symbol" pitchFamily="18" charset="2"/>
              </a:rPr>
              <a:t></a:t>
            </a:r>
            <a:r>
              <a:rPr lang="en-US" sz="2400" dirty="0">
                <a:latin typeface="Helvetica" pitchFamily="34" charset="0"/>
              </a:rPr>
              <a:t> </a:t>
            </a:r>
            <a:r>
              <a:rPr lang="en-US" sz="2400" dirty="0">
                <a:latin typeface="Helvetica" pitchFamily="34" charset="0"/>
                <a:sym typeface="Symbol" pitchFamily="18" charset="2"/>
              </a:rPr>
              <a:t></a:t>
            </a:r>
            <a:r>
              <a:rPr lang="en-US" sz="2400" dirty="0">
                <a:latin typeface="Helvetica" pitchFamily="34" charset="0"/>
              </a:rPr>
              <a:t> </a:t>
            </a:r>
            <a:r>
              <a:rPr lang="en-US" sz="2400" dirty="0">
                <a:latin typeface="Helvetica" pitchFamily="34" charset="0"/>
                <a:sym typeface="Symbol" pitchFamily="18" charset="2"/>
              </a:rPr>
              <a:t></a:t>
            </a:r>
            <a:r>
              <a:rPr lang="en-US" sz="2400" baseline="-25000" dirty="0">
                <a:latin typeface="Helvetica" pitchFamily="34" charset="0"/>
              </a:rPr>
              <a:t>0</a:t>
            </a:r>
            <a:endParaRPr lang="en-US" sz="2400" dirty="0">
              <a:latin typeface="Helvetica" pitchFamily="34" charset="0"/>
            </a:endParaRPr>
          </a:p>
          <a:p>
            <a:r>
              <a:rPr lang="en-US" sz="2400" i="1" dirty="0">
                <a:latin typeface="Helvetica" pitchFamily="34" charset="0"/>
              </a:rPr>
              <a:t>H</a:t>
            </a:r>
            <a:r>
              <a:rPr lang="en-US" sz="2400" baseline="-25000" dirty="0">
                <a:latin typeface="Helvetica" pitchFamily="34" charset="0"/>
              </a:rPr>
              <a:t>1</a:t>
            </a:r>
            <a:r>
              <a:rPr lang="en-US" sz="2400" dirty="0">
                <a:latin typeface="Helvetica" pitchFamily="34" charset="0"/>
              </a:rPr>
              <a:t>: </a:t>
            </a:r>
            <a:r>
              <a:rPr lang="en-US" sz="2400" dirty="0">
                <a:latin typeface="Helvetica" pitchFamily="34" charset="0"/>
                <a:sym typeface="Symbol" pitchFamily="18" charset="2"/>
              </a:rPr>
              <a:t></a:t>
            </a:r>
            <a:r>
              <a:rPr lang="en-US" sz="2400" dirty="0">
                <a:latin typeface="Helvetica" pitchFamily="34" charset="0"/>
              </a:rPr>
              <a:t> &lt; </a:t>
            </a:r>
            <a:r>
              <a:rPr lang="en-US" sz="2400" dirty="0">
                <a:latin typeface="Helvetica" pitchFamily="34" charset="0"/>
                <a:sym typeface="Symbol" pitchFamily="18" charset="2"/>
              </a:rPr>
              <a:t></a:t>
            </a:r>
            <a:r>
              <a:rPr lang="en-US" sz="2400" baseline="-25000" dirty="0">
                <a:latin typeface="Helvetica" pitchFamily="34" charset="0"/>
              </a:rPr>
              <a:t>0</a:t>
            </a:r>
            <a:endParaRPr lang="en-US" sz="2400" dirty="0">
              <a:latin typeface="Helvetica" pitchFamily="34" charset="0"/>
            </a:endParaRPr>
          </a:p>
        </p:txBody>
      </p:sp>
      <p:sp>
        <p:nvSpPr>
          <p:cNvPr id="95244" name="TextBox 14"/>
          <p:cNvSpPr txBox="1">
            <a:spLocks noChangeArrowheads="1"/>
          </p:cNvSpPr>
          <p:nvPr/>
        </p:nvSpPr>
        <p:spPr bwMode="auto">
          <a:xfrm>
            <a:off x="3429000" y="3408362"/>
            <a:ext cx="838200" cy="477838"/>
          </a:xfrm>
          <a:prstGeom prst="rect">
            <a:avLst/>
          </a:prstGeom>
          <a:noFill/>
          <a:ln w="9525">
            <a:noFill/>
            <a:miter lim="800000"/>
            <a:headEnd/>
            <a:tailEnd/>
          </a:ln>
        </p:spPr>
        <p:txBody>
          <a:bodyPr>
            <a:spAutoFit/>
          </a:bodyPr>
          <a:lstStyle/>
          <a:p>
            <a:r>
              <a:rPr lang="en-US" sz="2500" dirty="0">
                <a:latin typeface="Helvetica" pitchFamily="34" charset="0"/>
              </a:rPr>
              <a:t>or</a:t>
            </a:r>
          </a:p>
        </p:txBody>
      </p:sp>
      <p:sp>
        <p:nvSpPr>
          <p:cNvPr id="13" name="Rectangle 12"/>
          <p:cNvSpPr/>
          <p:nvPr/>
        </p:nvSpPr>
        <p:spPr>
          <a:xfrm>
            <a:off x="304800" y="4312384"/>
            <a:ext cx="8229600" cy="1323439"/>
          </a:xfrm>
          <a:prstGeom prst="rect">
            <a:avLst/>
          </a:prstGeom>
        </p:spPr>
        <p:txBody>
          <a:bodyPr wrap="square">
            <a:spAutoFit/>
          </a:bodyPr>
          <a:lstStyle/>
          <a:p>
            <a:r>
              <a:rPr lang="en-US" sz="2000" dirty="0" smtClean="0"/>
              <a:t>In formulating one-sided alternative hypotheses, one should remember that rejecting </a:t>
            </a:r>
            <a:r>
              <a:rPr lang="en-US" sz="2000" i="1" dirty="0" smtClean="0">
                <a:latin typeface="Helvetica" pitchFamily="34" charset="0"/>
              </a:rPr>
              <a:t>H</a:t>
            </a:r>
            <a:r>
              <a:rPr lang="en-US" sz="2000" baseline="-25000" dirty="0" smtClean="0">
                <a:latin typeface="Helvetica" pitchFamily="34" charset="0"/>
              </a:rPr>
              <a:t>0 </a:t>
            </a:r>
            <a:r>
              <a:rPr lang="en-US" sz="2000" dirty="0" smtClean="0"/>
              <a:t>is always a strong conclusion. Consequently, we should put the statement about which it is important to make a strong conclusion in the alternative hypothesis.</a:t>
            </a:r>
            <a:endParaRPr lang="en-US"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685800" y="0"/>
            <a:ext cx="7772400" cy="838200"/>
          </a:xfrm>
        </p:spPr>
        <p:txBody>
          <a:bodyPr/>
          <a:lstStyle/>
          <a:p>
            <a:pPr eaLnBrk="1" hangingPunct="1"/>
            <a:r>
              <a:rPr lang="en-US" sz="3600" b="1" smtClean="0"/>
              <a:t>9-1 Hypothesis Testing</a:t>
            </a:r>
          </a:p>
        </p:txBody>
      </p:sp>
      <p:sp>
        <p:nvSpPr>
          <p:cNvPr id="97283" name="Rectangle 3"/>
          <p:cNvSpPr>
            <a:spLocks noGrp="1" noChangeArrowheads="1"/>
          </p:cNvSpPr>
          <p:nvPr>
            <p:ph type="body" idx="1"/>
          </p:nvPr>
        </p:nvSpPr>
        <p:spPr>
          <a:xfrm>
            <a:off x="609600" y="1600200"/>
            <a:ext cx="7772400" cy="3429000"/>
          </a:xfrm>
        </p:spPr>
        <p:txBody>
          <a:bodyPr/>
          <a:lstStyle/>
          <a:p>
            <a:pPr eaLnBrk="1" hangingPunct="1">
              <a:buFontTx/>
              <a:buNone/>
            </a:pPr>
            <a:endParaRPr lang="en-US" b="1" dirty="0" smtClean="0"/>
          </a:p>
          <a:p>
            <a:pPr eaLnBrk="1" hangingPunct="1">
              <a:buFontTx/>
              <a:buNone/>
            </a:pPr>
            <a:endParaRPr lang="en-US" dirty="0" smtClean="0"/>
          </a:p>
          <a:p>
            <a:pPr eaLnBrk="1" hangingPunct="1">
              <a:buFontTx/>
              <a:buNone/>
            </a:pPr>
            <a:endParaRPr lang="en-US" dirty="0" smtClean="0"/>
          </a:p>
        </p:txBody>
      </p:sp>
      <p:sp>
        <p:nvSpPr>
          <p:cNvPr id="97284" name="Rectangle 5"/>
          <p:cNvSpPr>
            <a:spLocks noChangeArrowheads="1"/>
          </p:cNvSpPr>
          <p:nvPr/>
        </p:nvSpPr>
        <p:spPr bwMode="auto">
          <a:xfrm>
            <a:off x="609600" y="1076980"/>
            <a:ext cx="8839200" cy="523220"/>
          </a:xfrm>
          <a:prstGeom prst="rect">
            <a:avLst/>
          </a:prstGeom>
          <a:noFill/>
          <a:ln w="9525">
            <a:noFill/>
            <a:miter lim="800000"/>
            <a:headEnd/>
            <a:tailEnd/>
          </a:ln>
        </p:spPr>
        <p:txBody>
          <a:bodyPr>
            <a:spAutoFit/>
          </a:bodyPr>
          <a:lstStyle/>
          <a:p>
            <a:pPr>
              <a:spcBef>
                <a:spcPct val="50000"/>
              </a:spcBef>
            </a:pPr>
            <a:r>
              <a:rPr lang="en-US" sz="2800" b="1" dirty="0">
                <a:latin typeface="Helvetica" pitchFamily="34" charset="0"/>
              </a:rPr>
              <a:t>9-1.4 </a:t>
            </a:r>
            <a:r>
              <a:rPr lang="en-US" sz="2800" b="1" i="1" dirty="0" smtClean="0">
                <a:latin typeface="Helvetica" pitchFamily="34" charset="0"/>
              </a:rPr>
              <a:t>P</a:t>
            </a:r>
            <a:r>
              <a:rPr lang="en-US" sz="2800" b="1" dirty="0" smtClean="0">
                <a:latin typeface="Helvetica" pitchFamily="34" charset="0"/>
              </a:rPr>
              <a:t>-Value</a:t>
            </a:r>
            <a:endParaRPr lang="en-US" sz="2800" b="1" dirty="0">
              <a:latin typeface="Helvetica" pitchFamily="34" charset="0"/>
            </a:endParaRPr>
          </a:p>
        </p:txBody>
      </p:sp>
      <p:sp>
        <p:nvSpPr>
          <p:cNvPr id="97285" name="Slide Number Placeholder 5"/>
          <p:cNvSpPr>
            <a:spLocks noGrp="1"/>
          </p:cNvSpPr>
          <p:nvPr>
            <p:ph type="sldNum" sz="quarter" idx="12"/>
          </p:nvPr>
        </p:nvSpPr>
        <p:spPr bwMode="auto">
          <a:noFill/>
          <a:ln>
            <a:miter lim="800000"/>
            <a:headEnd/>
            <a:tailEnd/>
          </a:ln>
        </p:spPr>
        <p:txBody>
          <a:bodyPr/>
          <a:lstStyle/>
          <a:p>
            <a:fld id="{2706B38E-D66A-4394-8155-03C380BB95C9}" type="slidenum">
              <a:rPr lang="en-US" smtClean="0">
                <a:cs typeface="Arial" charset="0"/>
              </a:rPr>
              <a:pPr/>
              <a:t>12</a:t>
            </a:fld>
            <a:endParaRPr lang="en-US" smtClean="0">
              <a:cs typeface="Arial" charset="0"/>
            </a:endParaRPr>
          </a:p>
        </p:txBody>
      </p:sp>
      <p:sp>
        <p:nvSpPr>
          <p:cNvPr id="7" name="Footer Placeholder 6"/>
          <p:cNvSpPr>
            <a:spLocks noGrp="1"/>
          </p:cNvSpPr>
          <p:nvPr>
            <p:ph type="ftr" sz="quarter" idx="11"/>
          </p:nvPr>
        </p:nvSpPr>
        <p:spPr/>
        <p:txBody>
          <a:bodyPr/>
          <a:lstStyle/>
          <a:p>
            <a:pPr>
              <a:defRPr/>
            </a:pPr>
            <a:r>
              <a:rPr lang="en-US" dirty="0"/>
              <a:t>Sec 9-1 Hypothesis Testing</a:t>
            </a:r>
          </a:p>
        </p:txBody>
      </p:sp>
      <p:sp>
        <p:nvSpPr>
          <p:cNvPr id="97287" name="TextBox 7"/>
          <p:cNvSpPr txBox="1">
            <a:spLocks noChangeArrowheads="1"/>
          </p:cNvSpPr>
          <p:nvPr/>
        </p:nvSpPr>
        <p:spPr bwMode="auto">
          <a:xfrm>
            <a:off x="609600" y="2172831"/>
            <a:ext cx="7315200" cy="2246769"/>
          </a:xfrm>
          <a:prstGeom prst="rect">
            <a:avLst/>
          </a:prstGeom>
          <a:noFill/>
          <a:ln w="9525">
            <a:noFill/>
            <a:miter lim="800000"/>
            <a:headEnd/>
            <a:tailEnd/>
          </a:ln>
        </p:spPr>
        <p:txBody>
          <a:bodyPr>
            <a:spAutoFit/>
          </a:bodyPr>
          <a:lstStyle/>
          <a:p>
            <a:r>
              <a:rPr lang="en-US" sz="2800" dirty="0">
                <a:latin typeface="Helvetica" pitchFamily="34" charset="0"/>
              </a:rPr>
              <a:t>The </a:t>
            </a:r>
            <a:r>
              <a:rPr lang="en-US" sz="2800" b="1" i="1" dirty="0">
                <a:latin typeface="Helvetica" pitchFamily="34" charset="0"/>
              </a:rPr>
              <a:t>P</a:t>
            </a:r>
            <a:r>
              <a:rPr lang="en-US" sz="2800" b="1" dirty="0">
                <a:latin typeface="Helvetica" pitchFamily="34" charset="0"/>
              </a:rPr>
              <a:t>-value</a:t>
            </a:r>
            <a:r>
              <a:rPr lang="en-US" sz="2800" dirty="0">
                <a:latin typeface="Helvetica" pitchFamily="34" charset="0"/>
              </a:rPr>
              <a:t> is the smallest level of significance that would lead to rejection of the null hypothesis </a:t>
            </a:r>
            <a:r>
              <a:rPr lang="en-US" sz="2800" i="1" dirty="0">
                <a:latin typeface="Helvetica" pitchFamily="34" charset="0"/>
              </a:rPr>
              <a:t>H</a:t>
            </a:r>
            <a:r>
              <a:rPr lang="en-US" sz="2800" baseline="-25000" dirty="0">
                <a:latin typeface="Helvetica" pitchFamily="34" charset="0"/>
              </a:rPr>
              <a:t>0</a:t>
            </a:r>
            <a:r>
              <a:rPr lang="en-US" sz="2800" dirty="0">
                <a:latin typeface="Helvetica" pitchFamily="34" charset="0"/>
              </a:rPr>
              <a:t> with the given data</a:t>
            </a:r>
            <a:r>
              <a:rPr lang="en-US" sz="2800" dirty="0" smtClean="0">
                <a:latin typeface="Helvetica" pitchFamily="34" charset="0"/>
              </a:rPr>
              <a:t>.</a:t>
            </a:r>
          </a:p>
          <a:p>
            <a:endParaRPr lang="en-US" sz="2800" dirty="0" smtClean="0">
              <a:latin typeface="Helvetica" pitchFamily="34" charset="0"/>
            </a:endParaRPr>
          </a:p>
          <a:p>
            <a:r>
              <a:rPr lang="en-US" sz="2800" i="1" dirty="0" smtClean="0"/>
              <a:t>P-value </a:t>
            </a:r>
            <a:r>
              <a:rPr lang="en-US" sz="2800" dirty="0" smtClean="0"/>
              <a:t>is the </a:t>
            </a:r>
            <a:r>
              <a:rPr lang="en-US" sz="2800" b="1" dirty="0" smtClean="0"/>
              <a:t>observed significance level.</a:t>
            </a:r>
            <a:endParaRPr lang="en-US" sz="2800" dirty="0">
              <a:latin typeface="Helvetica"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2"/>
          <p:cNvSpPr>
            <a:spLocks noGrp="1" noChangeArrowheads="1"/>
          </p:cNvSpPr>
          <p:nvPr>
            <p:ph type="title"/>
          </p:nvPr>
        </p:nvSpPr>
        <p:spPr>
          <a:xfrm>
            <a:off x="685800" y="0"/>
            <a:ext cx="7772400" cy="838200"/>
          </a:xfrm>
        </p:spPr>
        <p:txBody>
          <a:bodyPr/>
          <a:lstStyle/>
          <a:p>
            <a:pPr eaLnBrk="1" hangingPunct="1"/>
            <a:r>
              <a:rPr lang="en-US" sz="3600" b="1" smtClean="0"/>
              <a:t>9-1 Hypothesis Testing</a:t>
            </a:r>
          </a:p>
        </p:txBody>
      </p:sp>
      <p:sp>
        <p:nvSpPr>
          <p:cNvPr id="8198" name="Rectangle 3"/>
          <p:cNvSpPr>
            <a:spLocks noGrp="1" noChangeArrowheads="1"/>
          </p:cNvSpPr>
          <p:nvPr>
            <p:ph type="body" idx="1"/>
          </p:nvPr>
        </p:nvSpPr>
        <p:spPr>
          <a:xfrm>
            <a:off x="609600" y="1600200"/>
            <a:ext cx="7772400" cy="4114800"/>
          </a:xfrm>
        </p:spPr>
        <p:txBody>
          <a:bodyPr/>
          <a:lstStyle/>
          <a:p>
            <a:pPr eaLnBrk="1" hangingPunct="1">
              <a:buFontTx/>
              <a:buNone/>
            </a:pPr>
            <a:endParaRPr lang="en-US" b="1" dirty="0" smtClean="0"/>
          </a:p>
          <a:p>
            <a:pPr eaLnBrk="1" hangingPunct="1">
              <a:buFontTx/>
              <a:buNone/>
            </a:pPr>
            <a:endParaRPr lang="en-US" dirty="0" smtClean="0"/>
          </a:p>
          <a:p>
            <a:pPr eaLnBrk="1" hangingPunct="1">
              <a:buFontTx/>
              <a:buNone/>
            </a:pPr>
            <a:endParaRPr lang="en-US" dirty="0" smtClean="0"/>
          </a:p>
        </p:txBody>
      </p:sp>
      <p:sp>
        <p:nvSpPr>
          <p:cNvPr id="8199" name="Rectangle 5"/>
          <p:cNvSpPr>
            <a:spLocks noChangeArrowheads="1"/>
          </p:cNvSpPr>
          <p:nvPr/>
        </p:nvSpPr>
        <p:spPr bwMode="auto">
          <a:xfrm>
            <a:off x="304800" y="990600"/>
            <a:ext cx="8839200" cy="519113"/>
          </a:xfrm>
          <a:prstGeom prst="rect">
            <a:avLst/>
          </a:prstGeom>
          <a:noFill/>
          <a:ln w="9525">
            <a:noFill/>
            <a:miter lim="800000"/>
            <a:headEnd/>
            <a:tailEnd/>
          </a:ln>
        </p:spPr>
        <p:txBody>
          <a:bodyPr>
            <a:spAutoFit/>
          </a:bodyPr>
          <a:lstStyle/>
          <a:p>
            <a:pPr>
              <a:spcBef>
                <a:spcPct val="50000"/>
              </a:spcBef>
            </a:pPr>
            <a:r>
              <a:rPr lang="en-US" sz="2800" b="1" dirty="0">
                <a:latin typeface="Helvetica" pitchFamily="34" charset="0"/>
              </a:rPr>
              <a:t>9-1.4 </a:t>
            </a:r>
            <a:r>
              <a:rPr lang="en-US" sz="2800" b="1" i="1" dirty="0">
                <a:latin typeface="Helvetica" pitchFamily="34" charset="0"/>
              </a:rPr>
              <a:t>P</a:t>
            </a:r>
            <a:r>
              <a:rPr lang="en-US" sz="2800" b="1" dirty="0">
                <a:latin typeface="Helvetica" pitchFamily="34" charset="0"/>
              </a:rPr>
              <a:t>-Values in Hypothesis Tests</a:t>
            </a:r>
          </a:p>
        </p:txBody>
      </p:sp>
      <p:sp>
        <p:nvSpPr>
          <p:cNvPr id="8200" name="Slide Number Placeholder 6"/>
          <p:cNvSpPr>
            <a:spLocks noGrp="1"/>
          </p:cNvSpPr>
          <p:nvPr>
            <p:ph type="sldNum" sz="quarter" idx="12"/>
          </p:nvPr>
        </p:nvSpPr>
        <p:spPr bwMode="auto">
          <a:noFill/>
          <a:ln>
            <a:miter lim="800000"/>
            <a:headEnd/>
            <a:tailEnd/>
          </a:ln>
        </p:spPr>
        <p:txBody>
          <a:bodyPr/>
          <a:lstStyle/>
          <a:p>
            <a:fld id="{B36969EA-347E-4166-A02B-5A3977FBAFB4}" type="slidenum">
              <a:rPr lang="en-US" smtClean="0">
                <a:cs typeface="Arial" charset="0"/>
              </a:rPr>
              <a:pPr/>
              <a:t>13</a:t>
            </a:fld>
            <a:endParaRPr lang="en-US" smtClean="0">
              <a:cs typeface="Arial" charset="0"/>
            </a:endParaRPr>
          </a:p>
        </p:txBody>
      </p:sp>
      <p:sp>
        <p:nvSpPr>
          <p:cNvPr id="8" name="Footer Placeholder 7"/>
          <p:cNvSpPr>
            <a:spLocks noGrp="1"/>
          </p:cNvSpPr>
          <p:nvPr>
            <p:ph type="ftr" sz="quarter" idx="11"/>
          </p:nvPr>
        </p:nvSpPr>
        <p:spPr/>
        <p:txBody>
          <a:bodyPr/>
          <a:lstStyle/>
          <a:p>
            <a:pPr>
              <a:defRPr/>
            </a:pPr>
            <a:r>
              <a:rPr lang="en-US" dirty="0"/>
              <a:t>Sec 9-1 Hypothesis Testing</a:t>
            </a:r>
          </a:p>
        </p:txBody>
      </p:sp>
      <p:sp>
        <p:nvSpPr>
          <p:cNvPr id="9" name="TextBox 8"/>
          <p:cNvSpPr txBox="1"/>
          <p:nvPr/>
        </p:nvSpPr>
        <p:spPr>
          <a:xfrm>
            <a:off x="533400" y="1524000"/>
            <a:ext cx="8077200" cy="2308324"/>
          </a:xfrm>
          <a:prstGeom prst="rect">
            <a:avLst/>
          </a:prstGeom>
          <a:noFill/>
        </p:spPr>
        <p:txBody>
          <a:bodyPr>
            <a:spAutoFit/>
          </a:bodyPr>
          <a:lstStyle/>
          <a:p>
            <a:pPr>
              <a:defRPr/>
            </a:pPr>
            <a:r>
              <a:rPr lang="en-US" dirty="0">
                <a:latin typeface="Helvetica" pitchFamily="34" charset="0"/>
              </a:rPr>
              <a:t>Consider the two-sided hypothesis </a:t>
            </a:r>
            <a:r>
              <a:rPr lang="en-US" dirty="0" smtClean="0">
                <a:latin typeface="Helvetica" pitchFamily="34" charset="0"/>
              </a:rPr>
              <a:t>test </a:t>
            </a:r>
            <a:r>
              <a:rPr lang="en-US" i="1" dirty="0" smtClean="0">
                <a:latin typeface="Helvetica" pitchFamily="34" charset="0"/>
              </a:rPr>
              <a:t>H</a:t>
            </a:r>
            <a:r>
              <a:rPr lang="en-US" baseline="-25000" dirty="0" smtClean="0">
                <a:latin typeface="Helvetica" pitchFamily="34" charset="0"/>
              </a:rPr>
              <a:t>0</a:t>
            </a:r>
            <a:r>
              <a:rPr lang="en-US" dirty="0" smtClean="0">
                <a:latin typeface="Helvetica" pitchFamily="34" charset="0"/>
              </a:rPr>
              <a:t>:</a:t>
            </a:r>
            <a:r>
              <a:rPr lang="en-US" dirty="0" smtClean="0">
                <a:latin typeface="Helvetica" pitchFamily="34" charset="0"/>
                <a:sym typeface="Symbol"/>
              </a:rPr>
              <a:t></a:t>
            </a:r>
            <a:r>
              <a:rPr lang="en-US" dirty="0" smtClean="0">
                <a:latin typeface="Helvetica" pitchFamily="34" charset="0"/>
              </a:rPr>
              <a:t> </a:t>
            </a:r>
            <a:r>
              <a:rPr lang="en-US" dirty="0" smtClean="0">
                <a:latin typeface="Helvetica" pitchFamily="34" charset="0"/>
                <a:sym typeface="Symbol"/>
              </a:rPr>
              <a:t></a:t>
            </a:r>
            <a:r>
              <a:rPr lang="en-US" dirty="0" smtClean="0">
                <a:latin typeface="Helvetica" pitchFamily="34" charset="0"/>
              </a:rPr>
              <a:t> 50 against </a:t>
            </a:r>
            <a:r>
              <a:rPr lang="en-US" i="1" dirty="0" smtClean="0">
                <a:latin typeface="Helvetica" pitchFamily="34" charset="0"/>
              </a:rPr>
              <a:t>H</a:t>
            </a:r>
            <a:r>
              <a:rPr lang="en-US" baseline="-25000" dirty="0" smtClean="0">
                <a:latin typeface="Helvetica" pitchFamily="34" charset="0"/>
              </a:rPr>
              <a:t>1</a:t>
            </a:r>
            <a:r>
              <a:rPr lang="en-US" dirty="0" smtClean="0">
                <a:latin typeface="Helvetica" pitchFamily="34" charset="0"/>
              </a:rPr>
              <a:t>:</a:t>
            </a:r>
            <a:r>
              <a:rPr lang="en-US" dirty="0" smtClean="0">
                <a:latin typeface="Helvetica" pitchFamily="34" charset="0"/>
                <a:sym typeface="Symbol"/>
              </a:rPr>
              <a:t></a:t>
            </a:r>
            <a:r>
              <a:rPr lang="en-US" dirty="0" smtClean="0">
                <a:latin typeface="Helvetica" pitchFamily="34" charset="0"/>
              </a:rPr>
              <a:t> </a:t>
            </a:r>
            <a:r>
              <a:rPr lang="en-US" dirty="0" smtClean="0">
                <a:latin typeface="Helvetica" pitchFamily="34" charset="0"/>
                <a:sym typeface="Symbol"/>
              </a:rPr>
              <a:t></a:t>
            </a:r>
            <a:r>
              <a:rPr lang="en-US" dirty="0" smtClean="0">
                <a:latin typeface="Helvetica" pitchFamily="34" charset="0"/>
              </a:rPr>
              <a:t> 50</a:t>
            </a:r>
            <a:r>
              <a:rPr lang="en-US" i="1" cap="small" dirty="0" smtClean="0">
                <a:latin typeface="Helvetica" pitchFamily="34" charset="0"/>
              </a:rPr>
              <a:t> </a:t>
            </a:r>
            <a:endParaRPr lang="en-US" dirty="0" smtClean="0">
              <a:latin typeface="Helvetica" pitchFamily="34" charset="0"/>
            </a:endParaRPr>
          </a:p>
          <a:p>
            <a:pPr>
              <a:defRPr/>
            </a:pPr>
            <a:r>
              <a:rPr lang="en-US" dirty="0" smtClean="0">
                <a:latin typeface="Helvetica" pitchFamily="34" charset="0"/>
              </a:rPr>
              <a:t>with </a:t>
            </a:r>
            <a:r>
              <a:rPr lang="en-US" i="1" dirty="0">
                <a:latin typeface="Helvetica" pitchFamily="34" charset="0"/>
              </a:rPr>
              <a:t>n</a:t>
            </a:r>
            <a:r>
              <a:rPr lang="en-US" dirty="0">
                <a:latin typeface="Helvetica" pitchFamily="34" charset="0"/>
              </a:rPr>
              <a:t> </a:t>
            </a:r>
            <a:r>
              <a:rPr lang="en-US" dirty="0">
                <a:latin typeface="Helvetica" pitchFamily="34" charset="0"/>
                <a:sym typeface="Symbol"/>
              </a:rPr>
              <a:t></a:t>
            </a:r>
            <a:r>
              <a:rPr lang="en-US" dirty="0">
                <a:latin typeface="Helvetica" pitchFamily="34" charset="0"/>
              </a:rPr>
              <a:t> 16 and </a:t>
            </a:r>
            <a:r>
              <a:rPr lang="en-US" dirty="0">
                <a:latin typeface="Helvetica" pitchFamily="34" charset="0"/>
                <a:sym typeface="Symbol"/>
              </a:rPr>
              <a:t></a:t>
            </a:r>
            <a:r>
              <a:rPr lang="en-US" dirty="0">
                <a:latin typeface="Helvetica" pitchFamily="34" charset="0"/>
              </a:rPr>
              <a:t> </a:t>
            </a:r>
            <a:r>
              <a:rPr lang="en-US" dirty="0">
                <a:latin typeface="Helvetica" pitchFamily="34" charset="0"/>
                <a:sym typeface="Symbol"/>
              </a:rPr>
              <a:t></a:t>
            </a:r>
            <a:r>
              <a:rPr lang="en-US" dirty="0">
                <a:latin typeface="Helvetica" pitchFamily="34" charset="0"/>
              </a:rPr>
              <a:t> 2.5. Suppose that the observed sample mean is  centimeters per second. </a:t>
            </a:r>
            <a:r>
              <a:rPr lang="en-US" dirty="0" smtClean="0">
                <a:latin typeface="Helvetica" pitchFamily="34" charset="0"/>
              </a:rPr>
              <a:t>Figure 9-6 shows a critical region for this test with critical </a:t>
            </a:r>
            <a:r>
              <a:rPr lang="en-US" dirty="0">
                <a:latin typeface="Helvetica" pitchFamily="34" charset="0"/>
              </a:rPr>
              <a:t>values </a:t>
            </a:r>
            <a:r>
              <a:rPr lang="en-US" dirty="0" smtClean="0">
                <a:latin typeface="Helvetica" pitchFamily="34" charset="0"/>
              </a:rPr>
              <a:t>at </a:t>
            </a:r>
            <a:r>
              <a:rPr lang="en-US" dirty="0">
                <a:latin typeface="Helvetica" pitchFamily="34" charset="0"/>
              </a:rPr>
              <a:t>51.3 and the symmetric value 48.7. </a:t>
            </a:r>
            <a:endParaRPr lang="en-US" dirty="0" smtClean="0">
              <a:latin typeface="Helvetica" pitchFamily="34" charset="0"/>
            </a:endParaRPr>
          </a:p>
          <a:p>
            <a:pPr>
              <a:defRPr/>
            </a:pPr>
            <a:r>
              <a:rPr lang="en-US" dirty="0" smtClean="0">
                <a:latin typeface="Helvetica" pitchFamily="34" charset="0"/>
              </a:rPr>
              <a:t>The </a:t>
            </a:r>
            <a:r>
              <a:rPr lang="en-US" i="1" dirty="0">
                <a:latin typeface="Helvetica" pitchFamily="34" charset="0"/>
              </a:rPr>
              <a:t>P-</a:t>
            </a:r>
            <a:r>
              <a:rPr lang="en-US" dirty="0">
                <a:latin typeface="Helvetica" pitchFamily="34" charset="0"/>
              </a:rPr>
              <a:t>value of the test is the </a:t>
            </a:r>
            <a:r>
              <a:rPr lang="en-US" dirty="0">
                <a:latin typeface="Helvetica" pitchFamily="34" charset="0"/>
                <a:sym typeface="Symbol"/>
              </a:rPr>
              <a:t></a:t>
            </a:r>
            <a:r>
              <a:rPr lang="en-US" dirty="0">
                <a:latin typeface="Helvetica" pitchFamily="34" charset="0"/>
              </a:rPr>
              <a:t> associated with </a:t>
            </a:r>
            <a:r>
              <a:rPr lang="en-US" dirty="0" smtClean="0">
                <a:latin typeface="Helvetica" pitchFamily="34" charset="0"/>
              </a:rPr>
              <a:t>the </a:t>
            </a:r>
            <a:r>
              <a:rPr lang="en-US" dirty="0">
                <a:latin typeface="Helvetica" pitchFamily="34" charset="0"/>
              </a:rPr>
              <a:t>critical region. Any smaller value for </a:t>
            </a:r>
            <a:r>
              <a:rPr lang="en-US" dirty="0">
                <a:latin typeface="Helvetica" pitchFamily="34" charset="0"/>
                <a:sym typeface="Symbol"/>
              </a:rPr>
              <a:t></a:t>
            </a:r>
            <a:r>
              <a:rPr lang="en-US" dirty="0">
                <a:latin typeface="Helvetica" pitchFamily="34" charset="0"/>
              </a:rPr>
              <a:t> expands the critical region and the test fails to reject the null hypothesis when               . </a:t>
            </a:r>
            <a:endParaRPr lang="en-US" dirty="0" smtClean="0">
              <a:latin typeface="Helvetica" pitchFamily="34" charset="0"/>
            </a:endParaRPr>
          </a:p>
          <a:p>
            <a:pPr>
              <a:defRPr/>
            </a:pPr>
            <a:r>
              <a:rPr lang="en-US" dirty="0" smtClean="0">
                <a:latin typeface="Helvetica" pitchFamily="34" charset="0"/>
              </a:rPr>
              <a:t>The </a:t>
            </a:r>
            <a:r>
              <a:rPr lang="en-US" i="1" dirty="0">
                <a:latin typeface="Helvetica" pitchFamily="34" charset="0"/>
              </a:rPr>
              <a:t>P</a:t>
            </a:r>
            <a:r>
              <a:rPr lang="en-US" dirty="0">
                <a:latin typeface="Helvetica" pitchFamily="34" charset="0"/>
              </a:rPr>
              <a:t>-value is easy to compute after the test statistic is observed. </a:t>
            </a:r>
            <a:endParaRPr lang="en-US" dirty="0"/>
          </a:p>
        </p:txBody>
      </p:sp>
      <p:sp>
        <p:nvSpPr>
          <p:cNvPr id="8203"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8194" name="Object 7"/>
          <p:cNvGraphicFramePr>
            <a:graphicFrameLocks noChangeAspect="1"/>
          </p:cNvGraphicFramePr>
          <p:nvPr/>
        </p:nvGraphicFramePr>
        <p:xfrm>
          <a:off x="2286000" y="3200400"/>
          <a:ext cx="990600" cy="257175"/>
        </p:xfrm>
        <a:graphic>
          <a:graphicData uri="http://schemas.openxmlformats.org/presentationml/2006/ole">
            <mc:AlternateContent xmlns:mc="http://schemas.openxmlformats.org/markup-compatibility/2006">
              <mc:Choice xmlns:v="urn:schemas-microsoft-com:vml" Requires="v">
                <p:oleObj spid="_x0000_s8198" name="Equation" r:id="rId4" imgW="545154" imgH="177492" progId="Equation.DSMT4">
                  <p:embed/>
                </p:oleObj>
              </mc:Choice>
              <mc:Fallback>
                <p:oleObj name="Equation" r:id="rId4" imgW="545154" imgH="177492" progId="Equation.DSMT4">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3200400"/>
                        <a:ext cx="990600" cy="257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5" name="Object 9"/>
          <p:cNvGraphicFramePr>
            <a:graphicFrameLocks noChangeAspect="1"/>
          </p:cNvGraphicFramePr>
          <p:nvPr/>
        </p:nvGraphicFramePr>
        <p:xfrm>
          <a:off x="685800" y="4038600"/>
          <a:ext cx="990600" cy="257175"/>
        </p:xfrm>
        <a:graphic>
          <a:graphicData uri="http://schemas.openxmlformats.org/presentationml/2006/ole">
            <mc:AlternateContent xmlns:mc="http://schemas.openxmlformats.org/markup-compatibility/2006">
              <mc:Choice xmlns:v="urn:schemas-microsoft-com:vml" Requires="v">
                <p:oleObj spid="_x0000_s8199" name="Equation" r:id="rId6" imgW="545154" imgH="177492" progId="Equation.DSMT4">
                  <p:embed/>
                </p:oleObj>
              </mc:Choice>
              <mc:Fallback>
                <p:oleObj name="Equation" r:id="rId6" imgW="545154" imgH="177492" progId="Equation.DSMT4">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4038600"/>
                        <a:ext cx="990600" cy="257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04"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8196" name="Object 10"/>
          <p:cNvGraphicFramePr>
            <a:graphicFrameLocks noChangeAspect="1"/>
          </p:cNvGraphicFramePr>
          <p:nvPr/>
        </p:nvGraphicFramePr>
        <p:xfrm>
          <a:off x="228600" y="4572000"/>
          <a:ext cx="3810000" cy="1600200"/>
        </p:xfrm>
        <a:graphic>
          <a:graphicData uri="http://schemas.openxmlformats.org/presentationml/2006/ole">
            <mc:AlternateContent xmlns:mc="http://schemas.openxmlformats.org/markup-compatibility/2006">
              <mc:Choice xmlns:v="urn:schemas-microsoft-com:vml" Requires="v">
                <p:oleObj spid="_x0000_s8200" name="Equation" r:id="rId7" imgW="2717800" imgH="1168400" progId="Equation.DSMT4">
                  <p:embed/>
                </p:oleObj>
              </mc:Choice>
              <mc:Fallback>
                <p:oleObj name="Equation" r:id="rId7" imgW="2717800" imgH="1168400" progId="Equation.DSMT4">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4572000"/>
                        <a:ext cx="3810000" cy="160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8"/>
          <p:cNvSpPr txBox="1">
            <a:spLocks noChangeArrowheads="1"/>
          </p:cNvSpPr>
          <p:nvPr/>
        </p:nvSpPr>
        <p:spPr bwMode="auto">
          <a:xfrm>
            <a:off x="4191000" y="5867400"/>
            <a:ext cx="4572000" cy="276999"/>
          </a:xfrm>
          <a:prstGeom prst="rect">
            <a:avLst/>
          </a:prstGeom>
          <a:noFill/>
          <a:ln w="9525">
            <a:noFill/>
            <a:miter lim="800000"/>
            <a:headEnd/>
            <a:tailEnd/>
          </a:ln>
        </p:spPr>
        <p:txBody>
          <a:bodyPr wrap="square">
            <a:spAutoFit/>
          </a:bodyPr>
          <a:lstStyle/>
          <a:p>
            <a:r>
              <a:rPr lang="en-US" sz="1200" dirty="0">
                <a:solidFill>
                  <a:srgbClr val="1F497D"/>
                </a:solidFill>
                <a:latin typeface="Helvetica" pitchFamily="34" charset="0"/>
              </a:rPr>
              <a:t>Figure 9-6</a:t>
            </a:r>
            <a:r>
              <a:rPr lang="en-US" sz="1200" dirty="0">
                <a:latin typeface="Helvetica" pitchFamily="34" charset="0"/>
              </a:rPr>
              <a:t> </a:t>
            </a:r>
            <a:r>
              <a:rPr lang="en-US" sz="1200" i="1" dirty="0">
                <a:latin typeface="Helvetica" pitchFamily="34" charset="0"/>
              </a:rPr>
              <a:t>P</a:t>
            </a:r>
            <a:r>
              <a:rPr lang="en-US" sz="1200" dirty="0">
                <a:latin typeface="Helvetica" pitchFamily="34" charset="0"/>
              </a:rPr>
              <a:t>-value is area of shaded region when               .</a:t>
            </a:r>
          </a:p>
        </p:txBody>
      </p:sp>
      <p:graphicFrame>
        <p:nvGraphicFramePr>
          <p:cNvPr id="2" name="Object 6"/>
          <p:cNvGraphicFramePr>
            <a:graphicFrameLocks noChangeAspect="1"/>
          </p:cNvGraphicFramePr>
          <p:nvPr/>
        </p:nvGraphicFramePr>
        <p:xfrm>
          <a:off x="7620000" y="5867400"/>
          <a:ext cx="990600" cy="257175"/>
        </p:xfrm>
        <a:graphic>
          <a:graphicData uri="http://schemas.openxmlformats.org/presentationml/2006/ole">
            <mc:AlternateContent xmlns:mc="http://schemas.openxmlformats.org/markup-compatibility/2006">
              <mc:Choice xmlns:v="urn:schemas-microsoft-com:vml" Requires="v">
                <p:oleObj spid="_x0000_s8201" name="Equation" r:id="rId9" imgW="545154" imgH="177492" progId="Equation.DSMT4">
                  <p:embed/>
                </p:oleObj>
              </mc:Choice>
              <mc:Fallback>
                <p:oleObj name="Equation" r:id="rId9" imgW="545154" imgH="177492" progId="Equation.DSMT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5867400"/>
                        <a:ext cx="990600" cy="257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 name="Picture 6"/>
          <p:cNvPicPr>
            <a:picLocks noChangeAspect="1" noChangeArrowheads="1"/>
          </p:cNvPicPr>
          <p:nvPr/>
        </p:nvPicPr>
        <p:blipFill>
          <a:blip r:embed="rId10"/>
          <a:srcRect/>
          <a:stretch>
            <a:fillRect/>
          </a:stretch>
        </p:blipFill>
        <p:spPr bwMode="auto">
          <a:xfrm>
            <a:off x="5305425" y="3810000"/>
            <a:ext cx="2466975" cy="2057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a:xfrm>
            <a:off x="685800" y="0"/>
            <a:ext cx="7772400" cy="838200"/>
          </a:xfrm>
        </p:spPr>
        <p:txBody>
          <a:bodyPr/>
          <a:lstStyle/>
          <a:p>
            <a:pPr eaLnBrk="1" hangingPunct="1"/>
            <a:r>
              <a:rPr lang="en-US" sz="3600" b="1" smtClean="0"/>
              <a:t>9-1 Hypothesis Testing</a:t>
            </a:r>
          </a:p>
        </p:txBody>
      </p:sp>
      <p:sp>
        <p:nvSpPr>
          <p:cNvPr id="10245" name="Rectangle 3"/>
          <p:cNvSpPr>
            <a:spLocks noGrp="1" noChangeArrowheads="1"/>
          </p:cNvSpPr>
          <p:nvPr>
            <p:ph type="body" idx="1"/>
          </p:nvPr>
        </p:nvSpPr>
        <p:spPr>
          <a:xfrm>
            <a:off x="609600" y="1600200"/>
            <a:ext cx="7772400" cy="4114800"/>
          </a:xfrm>
        </p:spPr>
        <p:txBody>
          <a:bodyPr/>
          <a:lstStyle/>
          <a:p>
            <a:pPr eaLnBrk="1" hangingPunct="1">
              <a:buFontTx/>
              <a:buNone/>
            </a:pPr>
            <a:endParaRPr lang="en-US" b="1" smtClean="0"/>
          </a:p>
          <a:p>
            <a:pPr eaLnBrk="1" hangingPunct="1">
              <a:buFontTx/>
              <a:buNone/>
            </a:pPr>
            <a:endParaRPr lang="en-US" smtClean="0"/>
          </a:p>
        </p:txBody>
      </p:sp>
      <p:sp>
        <p:nvSpPr>
          <p:cNvPr id="10246" name="Rectangle 5"/>
          <p:cNvSpPr>
            <a:spLocks noChangeArrowheads="1"/>
          </p:cNvSpPr>
          <p:nvPr/>
        </p:nvSpPr>
        <p:spPr bwMode="auto">
          <a:xfrm>
            <a:off x="304800" y="990600"/>
            <a:ext cx="8839200" cy="946150"/>
          </a:xfrm>
          <a:prstGeom prst="rect">
            <a:avLst/>
          </a:prstGeom>
          <a:noFill/>
          <a:ln w="9525">
            <a:noFill/>
            <a:miter lim="800000"/>
            <a:headEnd/>
            <a:tailEnd/>
          </a:ln>
        </p:spPr>
        <p:txBody>
          <a:bodyPr>
            <a:spAutoFit/>
          </a:bodyPr>
          <a:lstStyle/>
          <a:p>
            <a:pPr>
              <a:spcBef>
                <a:spcPct val="50000"/>
              </a:spcBef>
            </a:pPr>
            <a:r>
              <a:rPr lang="en-US" sz="2800" b="1">
                <a:latin typeface="Helvetica" pitchFamily="34" charset="0"/>
              </a:rPr>
              <a:t>9-1.5 Connection between Hypothesis Tests and Confidence Intervals</a:t>
            </a:r>
          </a:p>
        </p:txBody>
      </p:sp>
      <p:sp>
        <p:nvSpPr>
          <p:cNvPr id="10247" name="Slide Number Placeholder 5"/>
          <p:cNvSpPr>
            <a:spLocks noGrp="1"/>
          </p:cNvSpPr>
          <p:nvPr>
            <p:ph type="sldNum" sz="quarter" idx="12"/>
          </p:nvPr>
        </p:nvSpPr>
        <p:spPr bwMode="auto">
          <a:noFill/>
          <a:ln>
            <a:miter lim="800000"/>
            <a:headEnd/>
            <a:tailEnd/>
          </a:ln>
        </p:spPr>
        <p:txBody>
          <a:bodyPr/>
          <a:lstStyle/>
          <a:p>
            <a:fld id="{1D56CD41-731A-488E-9E19-E3551FF0CB6B}" type="slidenum">
              <a:rPr lang="en-US" smtClean="0">
                <a:cs typeface="Arial" charset="0"/>
              </a:rPr>
              <a:pPr/>
              <a:t>14</a:t>
            </a:fld>
            <a:endParaRPr lang="en-US" smtClean="0">
              <a:cs typeface="Arial" charset="0"/>
            </a:endParaRPr>
          </a:p>
        </p:txBody>
      </p:sp>
      <p:sp>
        <p:nvSpPr>
          <p:cNvPr id="7" name="Footer Placeholder 6"/>
          <p:cNvSpPr>
            <a:spLocks noGrp="1"/>
          </p:cNvSpPr>
          <p:nvPr>
            <p:ph type="ftr" sz="quarter" idx="11"/>
          </p:nvPr>
        </p:nvSpPr>
        <p:spPr/>
        <p:txBody>
          <a:bodyPr/>
          <a:lstStyle/>
          <a:p>
            <a:pPr>
              <a:defRPr/>
            </a:pPr>
            <a:r>
              <a:rPr lang="en-US" dirty="0"/>
              <a:t>Sec 9-1 Hypothesis Testing</a:t>
            </a:r>
          </a:p>
        </p:txBody>
      </p:sp>
      <p:sp>
        <p:nvSpPr>
          <p:cNvPr id="8" name="TextBox 7"/>
          <p:cNvSpPr txBox="1"/>
          <p:nvPr/>
        </p:nvSpPr>
        <p:spPr>
          <a:xfrm>
            <a:off x="381000" y="1905000"/>
            <a:ext cx="8153400" cy="4062651"/>
          </a:xfrm>
          <a:prstGeom prst="rect">
            <a:avLst/>
          </a:prstGeom>
          <a:noFill/>
        </p:spPr>
        <p:txBody>
          <a:bodyPr>
            <a:spAutoFit/>
          </a:bodyPr>
          <a:lstStyle/>
          <a:p>
            <a:pPr>
              <a:defRPr/>
            </a:pPr>
            <a:endParaRPr lang="en-US" sz="2000" dirty="0" smtClean="0">
              <a:latin typeface="Helvetica" pitchFamily="34" charset="0"/>
            </a:endParaRPr>
          </a:p>
          <a:p>
            <a:pPr>
              <a:defRPr/>
            </a:pPr>
            <a:r>
              <a:rPr lang="en-US" sz="2000" dirty="0" smtClean="0">
                <a:latin typeface="Helvetica" pitchFamily="34" charset="0"/>
              </a:rPr>
              <a:t>A </a:t>
            </a:r>
            <a:r>
              <a:rPr lang="en-US" sz="2000" dirty="0">
                <a:latin typeface="Helvetica" pitchFamily="34" charset="0"/>
              </a:rPr>
              <a:t>close relationship </a:t>
            </a:r>
            <a:r>
              <a:rPr lang="en-US" sz="2000" dirty="0" smtClean="0">
                <a:latin typeface="Helvetica" pitchFamily="34" charset="0"/>
              </a:rPr>
              <a:t>exists between </a:t>
            </a:r>
            <a:r>
              <a:rPr lang="en-US" sz="2000" dirty="0">
                <a:latin typeface="Helvetica" pitchFamily="34" charset="0"/>
              </a:rPr>
              <a:t>the test of a hypothesis </a:t>
            </a:r>
            <a:r>
              <a:rPr lang="en-US" sz="2000" dirty="0" smtClean="0">
                <a:latin typeface="Helvetica" pitchFamily="34" charset="0"/>
              </a:rPr>
              <a:t>for </a:t>
            </a:r>
            <a:r>
              <a:rPr lang="en-US" sz="2000" dirty="0" smtClean="0">
                <a:latin typeface="Helvetica" pitchFamily="34" charset="0"/>
                <a:sym typeface="Symbol"/>
              </a:rPr>
              <a:t></a:t>
            </a:r>
            <a:r>
              <a:rPr lang="en-US" sz="2000" dirty="0">
                <a:latin typeface="Helvetica" pitchFamily="34" charset="0"/>
              </a:rPr>
              <a:t>, and the confidence interval for </a:t>
            </a:r>
            <a:r>
              <a:rPr lang="en-US" sz="2000" dirty="0">
                <a:latin typeface="Helvetica" pitchFamily="34" charset="0"/>
                <a:sym typeface="Symbol"/>
              </a:rPr>
              <a:t></a:t>
            </a:r>
            <a:r>
              <a:rPr lang="en-US" sz="2000" dirty="0">
                <a:latin typeface="Helvetica" pitchFamily="34" charset="0"/>
              </a:rPr>
              <a:t>. </a:t>
            </a:r>
            <a:endParaRPr lang="en-US" sz="2000" dirty="0" smtClean="0">
              <a:latin typeface="Helvetica" pitchFamily="34" charset="0"/>
            </a:endParaRPr>
          </a:p>
          <a:p>
            <a:pPr>
              <a:defRPr/>
            </a:pPr>
            <a:endParaRPr lang="en-US" sz="2000" dirty="0" smtClean="0">
              <a:latin typeface="Helvetica" pitchFamily="34" charset="0"/>
            </a:endParaRPr>
          </a:p>
          <a:p>
            <a:pPr>
              <a:defRPr/>
            </a:pPr>
            <a:r>
              <a:rPr lang="en-US" sz="2000" dirty="0" smtClean="0">
                <a:latin typeface="Helvetica" pitchFamily="34" charset="0"/>
              </a:rPr>
              <a:t>If </a:t>
            </a:r>
            <a:r>
              <a:rPr lang="en-US" sz="2000" dirty="0">
                <a:latin typeface="Helvetica" pitchFamily="34" charset="0"/>
              </a:rPr>
              <a:t>[</a:t>
            </a:r>
            <a:r>
              <a:rPr lang="en-US" sz="2000" i="1" dirty="0">
                <a:latin typeface="Helvetica" pitchFamily="34" charset="0"/>
              </a:rPr>
              <a:t>l</a:t>
            </a:r>
            <a:r>
              <a:rPr lang="en-US" sz="2000" dirty="0">
                <a:latin typeface="Helvetica" pitchFamily="34" charset="0"/>
              </a:rPr>
              <a:t>, </a:t>
            </a:r>
            <a:r>
              <a:rPr lang="en-US" sz="2000" i="1" dirty="0">
                <a:latin typeface="Helvetica" pitchFamily="34" charset="0"/>
              </a:rPr>
              <a:t>u</a:t>
            </a:r>
            <a:r>
              <a:rPr lang="en-US" sz="2000" dirty="0">
                <a:latin typeface="Helvetica" pitchFamily="34" charset="0"/>
              </a:rPr>
              <a:t>] is a 100(1 </a:t>
            </a:r>
            <a:r>
              <a:rPr lang="en-US" sz="2000" dirty="0">
                <a:latin typeface="Helvetica" pitchFamily="34" charset="0"/>
                <a:sym typeface="Symbol"/>
              </a:rPr>
              <a:t></a:t>
            </a:r>
            <a:r>
              <a:rPr lang="en-US" sz="2000" dirty="0">
                <a:latin typeface="Helvetica" pitchFamily="34" charset="0"/>
              </a:rPr>
              <a:t> </a:t>
            </a:r>
            <a:r>
              <a:rPr lang="en-US" sz="2000" dirty="0">
                <a:latin typeface="Helvetica" pitchFamily="34" charset="0"/>
                <a:sym typeface="Symbol"/>
              </a:rPr>
              <a:t></a:t>
            </a:r>
            <a:r>
              <a:rPr lang="en-US" sz="2000" dirty="0">
                <a:latin typeface="Helvetica" pitchFamily="34" charset="0"/>
              </a:rPr>
              <a:t>)</a:t>
            </a:r>
            <a:r>
              <a:rPr lang="en-US" sz="2000" dirty="0">
                <a:latin typeface="Helvetica" pitchFamily="34" charset="0"/>
                <a:sym typeface="Symbol"/>
              </a:rPr>
              <a:t></a:t>
            </a:r>
            <a:r>
              <a:rPr lang="en-US" sz="2000" dirty="0">
                <a:latin typeface="Helvetica" pitchFamily="34" charset="0"/>
              </a:rPr>
              <a:t> confidence interval for the parameter </a:t>
            </a:r>
            <a:r>
              <a:rPr lang="en-US" sz="2000" dirty="0">
                <a:latin typeface="Helvetica" pitchFamily="34" charset="0"/>
                <a:sym typeface="Symbol"/>
              </a:rPr>
              <a:t></a:t>
            </a:r>
            <a:r>
              <a:rPr lang="en-US" sz="2000" dirty="0">
                <a:latin typeface="Helvetica" pitchFamily="34" charset="0"/>
              </a:rPr>
              <a:t>, the test of size </a:t>
            </a:r>
            <a:r>
              <a:rPr lang="en-US" sz="2000" dirty="0">
                <a:latin typeface="Helvetica" pitchFamily="34" charset="0"/>
                <a:sym typeface="Symbol"/>
              </a:rPr>
              <a:t></a:t>
            </a:r>
            <a:r>
              <a:rPr lang="en-US" sz="2000" dirty="0">
                <a:latin typeface="Helvetica" pitchFamily="34" charset="0"/>
              </a:rPr>
              <a:t> of the </a:t>
            </a:r>
            <a:r>
              <a:rPr lang="en-US" sz="2000" dirty="0" smtClean="0">
                <a:latin typeface="Helvetica" pitchFamily="34" charset="0"/>
              </a:rPr>
              <a:t>hypothesis</a:t>
            </a:r>
          </a:p>
          <a:p>
            <a:pPr>
              <a:defRPr/>
            </a:pPr>
            <a:endParaRPr lang="en-US" sz="2000" dirty="0">
              <a:latin typeface="Helvetica" pitchFamily="34" charset="0"/>
            </a:endParaRPr>
          </a:p>
          <a:p>
            <a:pPr>
              <a:defRPr/>
            </a:pPr>
            <a:r>
              <a:rPr lang="en-US" sz="2000" i="1" dirty="0">
                <a:latin typeface="Helvetica" pitchFamily="34" charset="0"/>
              </a:rPr>
              <a:t>                                                H</a:t>
            </a:r>
            <a:r>
              <a:rPr lang="en-US" sz="2000" baseline="-25000" dirty="0">
                <a:latin typeface="Helvetica" pitchFamily="34" charset="0"/>
              </a:rPr>
              <a:t>0</a:t>
            </a:r>
            <a:r>
              <a:rPr lang="en-US" sz="2000" dirty="0">
                <a:latin typeface="Helvetica" pitchFamily="34" charset="0"/>
              </a:rPr>
              <a:t>: </a:t>
            </a:r>
            <a:r>
              <a:rPr lang="en-US" sz="2000" dirty="0">
                <a:latin typeface="Helvetica" pitchFamily="34" charset="0"/>
                <a:sym typeface="Symbol"/>
              </a:rPr>
              <a:t></a:t>
            </a:r>
            <a:r>
              <a:rPr lang="en-US" sz="2000" dirty="0">
                <a:latin typeface="Helvetica" pitchFamily="34" charset="0"/>
              </a:rPr>
              <a:t> </a:t>
            </a:r>
            <a:r>
              <a:rPr lang="en-US" sz="2000" dirty="0">
                <a:latin typeface="Helvetica" pitchFamily="34" charset="0"/>
                <a:sym typeface="Symbol"/>
              </a:rPr>
              <a:t></a:t>
            </a:r>
            <a:r>
              <a:rPr lang="en-US" sz="2000" dirty="0">
                <a:latin typeface="Helvetica" pitchFamily="34" charset="0"/>
              </a:rPr>
              <a:t> </a:t>
            </a:r>
            <a:r>
              <a:rPr lang="en-US" sz="2000" dirty="0">
                <a:latin typeface="Helvetica" pitchFamily="34" charset="0"/>
                <a:sym typeface="Symbol"/>
              </a:rPr>
              <a:t></a:t>
            </a:r>
            <a:r>
              <a:rPr lang="en-US" sz="2000" baseline="-25000" dirty="0">
                <a:latin typeface="Helvetica" pitchFamily="34" charset="0"/>
              </a:rPr>
              <a:t>0</a:t>
            </a:r>
            <a:endParaRPr lang="en-US" sz="2000" dirty="0">
              <a:latin typeface="Helvetica" pitchFamily="34" charset="0"/>
            </a:endParaRPr>
          </a:p>
          <a:p>
            <a:pPr>
              <a:defRPr/>
            </a:pPr>
            <a:r>
              <a:rPr lang="en-US" sz="2000" i="1" dirty="0">
                <a:latin typeface="Helvetica" pitchFamily="34" charset="0"/>
              </a:rPr>
              <a:t>                                                H</a:t>
            </a:r>
            <a:r>
              <a:rPr lang="en-US" sz="2000" baseline="-25000" dirty="0">
                <a:latin typeface="Helvetica" pitchFamily="34" charset="0"/>
              </a:rPr>
              <a:t>1</a:t>
            </a:r>
            <a:r>
              <a:rPr lang="en-US" sz="2000" dirty="0">
                <a:latin typeface="Helvetica" pitchFamily="34" charset="0"/>
              </a:rPr>
              <a:t>: </a:t>
            </a:r>
            <a:r>
              <a:rPr lang="en-US" sz="2000" dirty="0">
                <a:latin typeface="Helvetica" pitchFamily="34" charset="0"/>
                <a:sym typeface="Symbol"/>
              </a:rPr>
              <a:t></a:t>
            </a:r>
            <a:r>
              <a:rPr lang="en-US" sz="2000" dirty="0">
                <a:latin typeface="Helvetica" pitchFamily="34" charset="0"/>
              </a:rPr>
              <a:t> </a:t>
            </a:r>
            <a:r>
              <a:rPr lang="en-US" sz="2000" dirty="0">
                <a:latin typeface="Helvetica" pitchFamily="34" charset="0"/>
                <a:sym typeface="Symbol"/>
              </a:rPr>
              <a:t></a:t>
            </a:r>
            <a:r>
              <a:rPr lang="en-US" sz="2000" dirty="0">
                <a:latin typeface="Helvetica" pitchFamily="34" charset="0"/>
              </a:rPr>
              <a:t> </a:t>
            </a:r>
            <a:r>
              <a:rPr lang="en-US" sz="2000" dirty="0">
                <a:latin typeface="Helvetica" pitchFamily="34" charset="0"/>
                <a:sym typeface="Symbol"/>
              </a:rPr>
              <a:t></a:t>
            </a:r>
            <a:r>
              <a:rPr lang="en-US" sz="2000" baseline="-25000" dirty="0" smtClean="0">
                <a:latin typeface="Helvetica" pitchFamily="34" charset="0"/>
              </a:rPr>
              <a:t>0</a:t>
            </a:r>
          </a:p>
          <a:p>
            <a:pPr>
              <a:defRPr/>
            </a:pPr>
            <a:endParaRPr lang="en-US" sz="2000" dirty="0">
              <a:latin typeface="Helvetica" pitchFamily="34" charset="0"/>
            </a:endParaRPr>
          </a:p>
          <a:p>
            <a:pPr>
              <a:defRPr/>
            </a:pPr>
            <a:r>
              <a:rPr lang="en-US" sz="2000" dirty="0">
                <a:latin typeface="Helvetica" pitchFamily="34" charset="0"/>
              </a:rPr>
              <a:t>will lead to rejection of </a:t>
            </a:r>
            <a:r>
              <a:rPr lang="en-US" sz="2000" i="1" dirty="0">
                <a:latin typeface="Helvetica" pitchFamily="34" charset="0"/>
              </a:rPr>
              <a:t>H</a:t>
            </a:r>
            <a:r>
              <a:rPr lang="en-US" sz="2000" baseline="-25000" dirty="0">
                <a:latin typeface="Helvetica" pitchFamily="34" charset="0"/>
              </a:rPr>
              <a:t>0</a:t>
            </a:r>
            <a:r>
              <a:rPr lang="en-US" sz="2000" dirty="0">
                <a:latin typeface="Helvetica" pitchFamily="34" charset="0"/>
              </a:rPr>
              <a:t> if and only if </a:t>
            </a:r>
            <a:r>
              <a:rPr lang="en-US" sz="2000" dirty="0">
                <a:latin typeface="Helvetica" pitchFamily="34" charset="0"/>
                <a:sym typeface="Symbol"/>
              </a:rPr>
              <a:t></a:t>
            </a:r>
            <a:r>
              <a:rPr lang="en-US" sz="2000" baseline="-25000" dirty="0">
                <a:latin typeface="Helvetica" pitchFamily="34" charset="0"/>
              </a:rPr>
              <a:t>0</a:t>
            </a:r>
            <a:r>
              <a:rPr lang="en-US" sz="2000" dirty="0">
                <a:latin typeface="Helvetica" pitchFamily="34" charset="0"/>
              </a:rPr>
              <a:t> is </a:t>
            </a:r>
            <a:r>
              <a:rPr lang="en-US" sz="2000" b="1" dirty="0">
                <a:latin typeface="Helvetica" pitchFamily="34" charset="0"/>
              </a:rPr>
              <a:t>not </a:t>
            </a:r>
            <a:r>
              <a:rPr lang="en-US" sz="2000" dirty="0">
                <a:latin typeface="Helvetica" pitchFamily="34" charset="0"/>
              </a:rPr>
              <a:t>in the 100(1 </a:t>
            </a:r>
            <a:r>
              <a:rPr lang="en-US" sz="2000" dirty="0">
                <a:latin typeface="Helvetica" pitchFamily="34" charset="0"/>
                <a:sym typeface="Symbol"/>
              </a:rPr>
              <a:t></a:t>
            </a:r>
            <a:r>
              <a:rPr lang="en-US" sz="2000" dirty="0">
                <a:latin typeface="Helvetica" pitchFamily="34" charset="0"/>
              </a:rPr>
              <a:t> </a:t>
            </a:r>
            <a:r>
              <a:rPr lang="en-US" sz="2000" dirty="0">
                <a:latin typeface="Helvetica" pitchFamily="34" charset="0"/>
                <a:sym typeface="Symbol"/>
              </a:rPr>
              <a:t></a:t>
            </a:r>
            <a:r>
              <a:rPr lang="en-US" sz="2000" dirty="0">
                <a:latin typeface="Helvetica" pitchFamily="34" charset="0"/>
              </a:rPr>
              <a:t>)</a:t>
            </a:r>
            <a:r>
              <a:rPr lang="en-US" sz="2000" dirty="0">
                <a:latin typeface="Helvetica" pitchFamily="34" charset="0"/>
                <a:sym typeface="Symbol"/>
              </a:rPr>
              <a:t></a:t>
            </a:r>
            <a:r>
              <a:rPr lang="en-US" sz="2000" dirty="0">
                <a:latin typeface="Helvetica" pitchFamily="34" charset="0"/>
              </a:rPr>
              <a:t> </a:t>
            </a:r>
            <a:endParaRPr lang="en-US" sz="2000" dirty="0" smtClean="0">
              <a:latin typeface="Helvetica" pitchFamily="34" charset="0"/>
            </a:endParaRPr>
          </a:p>
          <a:p>
            <a:pPr>
              <a:defRPr/>
            </a:pPr>
            <a:r>
              <a:rPr lang="en-US" sz="2000" dirty="0" smtClean="0">
                <a:latin typeface="Helvetica" pitchFamily="34" charset="0"/>
              </a:rPr>
              <a:t>CI </a:t>
            </a:r>
            <a:r>
              <a:rPr lang="en-US" sz="2000" dirty="0">
                <a:latin typeface="Helvetica" pitchFamily="34" charset="0"/>
              </a:rPr>
              <a:t>[</a:t>
            </a:r>
            <a:r>
              <a:rPr lang="en-US" sz="2000" i="1" dirty="0">
                <a:latin typeface="Helvetica" pitchFamily="34" charset="0"/>
              </a:rPr>
              <a:t>l</a:t>
            </a:r>
            <a:r>
              <a:rPr lang="en-US" sz="2000" dirty="0">
                <a:latin typeface="Helvetica" pitchFamily="34" charset="0"/>
              </a:rPr>
              <a:t>, </a:t>
            </a:r>
            <a:r>
              <a:rPr lang="en-US" sz="2000" i="1" dirty="0">
                <a:latin typeface="Helvetica" pitchFamily="34" charset="0"/>
              </a:rPr>
              <a:t>u</a:t>
            </a:r>
            <a:r>
              <a:rPr lang="en-US" sz="2000" dirty="0">
                <a:latin typeface="Helvetica" pitchFamily="34" charset="0"/>
              </a:rPr>
              <a:t>]. </a:t>
            </a:r>
          </a:p>
          <a:p>
            <a:pPr>
              <a:defRPr/>
            </a:pPr>
            <a:endParaRPr lang="en-US" dirty="0">
              <a:latin typeface="Helvetica" pitchFamily="34" charset="0"/>
            </a:endParaRPr>
          </a:p>
        </p:txBody>
      </p:sp>
      <p:sp>
        <p:nvSpPr>
          <p:cNvPr id="10250"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0251"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685800" y="0"/>
            <a:ext cx="7772400" cy="838200"/>
          </a:xfrm>
        </p:spPr>
        <p:txBody>
          <a:bodyPr/>
          <a:lstStyle/>
          <a:p>
            <a:pPr eaLnBrk="1" hangingPunct="1"/>
            <a:r>
              <a:rPr lang="en-US" sz="3600" b="1" dirty="0" smtClean="0"/>
              <a:t>9-1 Hypothesis Testing</a:t>
            </a:r>
          </a:p>
        </p:txBody>
      </p:sp>
      <p:sp>
        <p:nvSpPr>
          <p:cNvPr id="98308" name="Rectangle 5"/>
          <p:cNvSpPr>
            <a:spLocks noChangeArrowheads="1"/>
          </p:cNvSpPr>
          <p:nvPr/>
        </p:nvSpPr>
        <p:spPr bwMode="auto">
          <a:xfrm>
            <a:off x="304800" y="990600"/>
            <a:ext cx="8839200" cy="519113"/>
          </a:xfrm>
          <a:prstGeom prst="rect">
            <a:avLst/>
          </a:prstGeom>
          <a:noFill/>
          <a:ln w="9525">
            <a:noFill/>
            <a:miter lim="800000"/>
            <a:headEnd/>
            <a:tailEnd/>
          </a:ln>
        </p:spPr>
        <p:txBody>
          <a:bodyPr>
            <a:spAutoFit/>
          </a:bodyPr>
          <a:lstStyle/>
          <a:p>
            <a:pPr>
              <a:spcBef>
                <a:spcPct val="50000"/>
              </a:spcBef>
            </a:pPr>
            <a:r>
              <a:rPr lang="en-US" sz="2800" b="1" dirty="0">
                <a:latin typeface="Helvetica" pitchFamily="34" charset="0"/>
              </a:rPr>
              <a:t>9-1.6 General Procedure for Hypothesis Tests</a:t>
            </a:r>
          </a:p>
        </p:txBody>
      </p:sp>
      <p:sp>
        <p:nvSpPr>
          <p:cNvPr id="98309" name="Rectangle 6"/>
          <p:cNvSpPr>
            <a:spLocks noChangeArrowheads="1"/>
          </p:cNvSpPr>
          <p:nvPr/>
        </p:nvSpPr>
        <p:spPr bwMode="auto">
          <a:xfrm>
            <a:off x="381000" y="1827580"/>
            <a:ext cx="8686800" cy="3277820"/>
          </a:xfrm>
          <a:prstGeom prst="rect">
            <a:avLst/>
          </a:prstGeom>
          <a:noFill/>
          <a:ln w="9525">
            <a:noFill/>
            <a:miter lim="800000"/>
            <a:headEnd/>
            <a:tailEnd/>
          </a:ln>
        </p:spPr>
        <p:txBody>
          <a:bodyPr wrap="square">
            <a:spAutoFit/>
          </a:bodyPr>
          <a:lstStyle/>
          <a:p>
            <a:pPr marL="457200" indent="-457200">
              <a:spcBef>
                <a:spcPct val="50000"/>
              </a:spcBef>
            </a:pPr>
            <a:r>
              <a:rPr lang="en-US" dirty="0">
                <a:latin typeface="Helvetica" pitchFamily="34" charset="0"/>
              </a:rPr>
              <a:t>1. </a:t>
            </a:r>
            <a:r>
              <a:rPr lang="en-US" dirty="0" smtClean="0">
                <a:latin typeface="Helvetica" pitchFamily="34" charset="0"/>
              </a:rPr>
              <a:t>Identify </a:t>
            </a:r>
            <a:r>
              <a:rPr lang="en-US" dirty="0">
                <a:latin typeface="Helvetica" pitchFamily="34" charset="0"/>
              </a:rPr>
              <a:t>the parameter of interest.</a:t>
            </a:r>
          </a:p>
          <a:p>
            <a:pPr marL="457200" indent="-457200">
              <a:spcBef>
                <a:spcPct val="50000"/>
              </a:spcBef>
            </a:pPr>
            <a:r>
              <a:rPr lang="en-US" dirty="0">
                <a:latin typeface="Helvetica" pitchFamily="34" charset="0"/>
              </a:rPr>
              <a:t>2. </a:t>
            </a:r>
            <a:r>
              <a:rPr lang="en-US" dirty="0" smtClean="0">
                <a:latin typeface="Helvetica" pitchFamily="34" charset="0"/>
              </a:rPr>
              <a:t>Formulate the </a:t>
            </a:r>
            <a:r>
              <a:rPr lang="en-US" dirty="0">
                <a:latin typeface="Helvetica" pitchFamily="34" charset="0"/>
              </a:rPr>
              <a:t>null hypothesis, </a:t>
            </a:r>
            <a:r>
              <a:rPr lang="en-US" i="1" dirty="0">
                <a:latin typeface="Helvetica" pitchFamily="34" charset="0"/>
              </a:rPr>
              <a:t>H</a:t>
            </a:r>
            <a:r>
              <a:rPr lang="en-US" i="1" baseline="-25000" dirty="0">
                <a:latin typeface="Helvetica" pitchFamily="34" charset="0"/>
              </a:rPr>
              <a:t>0</a:t>
            </a:r>
            <a:r>
              <a:rPr lang="en-US" i="1" dirty="0">
                <a:latin typeface="Helvetica" pitchFamily="34" charset="0"/>
              </a:rPr>
              <a:t> </a:t>
            </a:r>
            <a:r>
              <a:rPr lang="en-US" dirty="0">
                <a:latin typeface="Helvetica" pitchFamily="34" charset="0"/>
              </a:rPr>
              <a:t>.</a:t>
            </a:r>
          </a:p>
          <a:p>
            <a:pPr marL="457200" indent="-457200">
              <a:spcBef>
                <a:spcPct val="50000"/>
              </a:spcBef>
            </a:pPr>
            <a:r>
              <a:rPr lang="en-US" dirty="0">
                <a:latin typeface="Helvetica" pitchFamily="34" charset="0"/>
              </a:rPr>
              <a:t>3.</a:t>
            </a:r>
            <a:r>
              <a:rPr lang="en-US" b="1" dirty="0">
                <a:latin typeface="Helvetica" pitchFamily="34" charset="0"/>
              </a:rPr>
              <a:t> </a:t>
            </a:r>
            <a:r>
              <a:rPr lang="en-US" dirty="0">
                <a:latin typeface="Helvetica" pitchFamily="34" charset="0"/>
              </a:rPr>
              <a:t>Specify an appropriate alternative hypothesis, H</a:t>
            </a:r>
            <a:r>
              <a:rPr lang="en-US" baseline="-25000" dirty="0">
                <a:latin typeface="Helvetica" pitchFamily="34" charset="0"/>
              </a:rPr>
              <a:t>1</a:t>
            </a:r>
            <a:r>
              <a:rPr lang="en-US" dirty="0">
                <a:latin typeface="Helvetica" pitchFamily="34" charset="0"/>
              </a:rPr>
              <a:t>.</a:t>
            </a:r>
          </a:p>
          <a:p>
            <a:pPr marL="457200" indent="-457200">
              <a:spcBef>
                <a:spcPct val="50000"/>
              </a:spcBef>
            </a:pPr>
            <a:r>
              <a:rPr lang="en-US" dirty="0">
                <a:latin typeface="Helvetica" pitchFamily="34" charset="0"/>
              </a:rPr>
              <a:t>4.</a:t>
            </a:r>
            <a:r>
              <a:rPr lang="en-US" b="1" dirty="0">
                <a:latin typeface="Helvetica" pitchFamily="34" charset="0"/>
              </a:rPr>
              <a:t> </a:t>
            </a:r>
            <a:r>
              <a:rPr lang="en-US" dirty="0">
                <a:latin typeface="Helvetica" pitchFamily="34" charset="0"/>
              </a:rPr>
              <a:t>Choose a significance level, </a:t>
            </a:r>
            <a:r>
              <a:rPr lang="en-US" dirty="0">
                <a:latin typeface="Helvetica" pitchFamily="34" charset="0"/>
                <a:sym typeface="Symbol" pitchFamily="18" charset="2"/>
              </a:rPr>
              <a:t></a:t>
            </a:r>
            <a:r>
              <a:rPr lang="en-US" dirty="0">
                <a:latin typeface="Helvetica" pitchFamily="34" charset="0"/>
              </a:rPr>
              <a:t>.</a:t>
            </a:r>
          </a:p>
          <a:p>
            <a:pPr marL="457200" indent="-457200">
              <a:spcBef>
                <a:spcPct val="50000"/>
              </a:spcBef>
            </a:pPr>
            <a:r>
              <a:rPr lang="en-US" dirty="0">
                <a:latin typeface="Helvetica" pitchFamily="34" charset="0"/>
              </a:rPr>
              <a:t>5.</a:t>
            </a:r>
            <a:r>
              <a:rPr lang="en-US" b="1" dirty="0">
                <a:latin typeface="Helvetica" pitchFamily="34" charset="0"/>
              </a:rPr>
              <a:t> </a:t>
            </a:r>
            <a:r>
              <a:rPr lang="en-US" dirty="0">
                <a:latin typeface="Helvetica" pitchFamily="34" charset="0"/>
              </a:rPr>
              <a:t>Determine an appropriate test statistic.</a:t>
            </a:r>
          </a:p>
          <a:p>
            <a:pPr marL="457200" indent="-457200">
              <a:spcBef>
                <a:spcPct val="50000"/>
              </a:spcBef>
            </a:pPr>
            <a:r>
              <a:rPr lang="en-US" dirty="0">
                <a:latin typeface="Helvetica" pitchFamily="34" charset="0"/>
              </a:rPr>
              <a:t>6.</a:t>
            </a:r>
            <a:r>
              <a:rPr lang="en-US" b="1" dirty="0">
                <a:latin typeface="Helvetica" pitchFamily="34" charset="0"/>
              </a:rPr>
              <a:t> </a:t>
            </a:r>
            <a:r>
              <a:rPr lang="en-US" dirty="0">
                <a:latin typeface="Helvetica" pitchFamily="34" charset="0"/>
              </a:rPr>
              <a:t>State the rejection </a:t>
            </a:r>
            <a:r>
              <a:rPr lang="en-US" dirty="0" smtClean="0">
                <a:latin typeface="Helvetica" pitchFamily="34" charset="0"/>
              </a:rPr>
              <a:t>criteria </a:t>
            </a:r>
            <a:r>
              <a:rPr lang="en-US" dirty="0">
                <a:latin typeface="Helvetica" pitchFamily="34" charset="0"/>
              </a:rPr>
              <a:t>for the statistic.</a:t>
            </a:r>
          </a:p>
          <a:p>
            <a:pPr marL="457200" indent="-457200">
              <a:spcBef>
                <a:spcPct val="50000"/>
              </a:spcBef>
            </a:pPr>
            <a:r>
              <a:rPr lang="en-US" dirty="0">
                <a:latin typeface="Helvetica" pitchFamily="34" charset="0"/>
              </a:rPr>
              <a:t>7.</a:t>
            </a:r>
            <a:r>
              <a:rPr lang="en-US" b="1" dirty="0">
                <a:latin typeface="Helvetica" pitchFamily="34" charset="0"/>
              </a:rPr>
              <a:t> </a:t>
            </a:r>
            <a:r>
              <a:rPr lang="en-US" dirty="0">
                <a:latin typeface="Helvetica" pitchFamily="34" charset="0"/>
              </a:rPr>
              <a:t>Compute </a:t>
            </a:r>
            <a:r>
              <a:rPr lang="en-US" dirty="0" smtClean="0">
                <a:latin typeface="Helvetica" pitchFamily="34" charset="0"/>
              </a:rPr>
              <a:t>necessary </a:t>
            </a:r>
            <a:r>
              <a:rPr lang="en-US" dirty="0">
                <a:latin typeface="Helvetica" pitchFamily="34" charset="0"/>
              </a:rPr>
              <a:t>sample </a:t>
            </a:r>
            <a:r>
              <a:rPr lang="en-US" dirty="0" smtClean="0">
                <a:latin typeface="Helvetica" pitchFamily="34" charset="0"/>
              </a:rPr>
              <a:t>quantities for calculating the </a:t>
            </a:r>
            <a:r>
              <a:rPr lang="en-US" dirty="0">
                <a:latin typeface="Helvetica" pitchFamily="34" charset="0"/>
              </a:rPr>
              <a:t>test </a:t>
            </a:r>
            <a:r>
              <a:rPr lang="en-US" dirty="0" smtClean="0">
                <a:latin typeface="Helvetica" pitchFamily="34" charset="0"/>
              </a:rPr>
              <a:t>statistic.</a:t>
            </a:r>
            <a:endParaRPr lang="en-US" dirty="0">
              <a:latin typeface="Helvetica" pitchFamily="34" charset="0"/>
            </a:endParaRPr>
          </a:p>
          <a:p>
            <a:pPr marL="457200" indent="-457200">
              <a:spcBef>
                <a:spcPct val="50000"/>
              </a:spcBef>
            </a:pPr>
            <a:r>
              <a:rPr lang="en-US" dirty="0">
                <a:latin typeface="Helvetica" pitchFamily="34" charset="0"/>
              </a:rPr>
              <a:t>8.</a:t>
            </a:r>
            <a:r>
              <a:rPr lang="en-US" b="1" dirty="0">
                <a:latin typeface="Helvetica" pitchFamily="34" charset="0"/>
              </a:rPr>
              <a:t> </a:t>
            </a:r>
            <a:r>
              <a:rPr lang="en-US" dirty="0" smtClean="0">
                <a:latin typeface="Helvetica" pitchFamily="34" charset="0"/>
              </a:rPr>
              <a:t>Draw appropriate conclusions.</a:t>
            </a:r>
            <a:endParaRPr lang="en-US" dirty="0">
              <a:latin typeface="Helvetica" pitchFamily="34" charset="0"/>
            </a:endParaRPr>
          </a:p>
        </p:txBody>
      </p:sp>
      <p:sp>
        <p:nvSpPr>
          <p:cNvPr id="98310" name="Slide Number Placeholder 5"/>
          <p:cNvSpPr>
            <a:spLocks noGrp="1"/>
          </p:cNvSpPr>
          <p:nvPr>
            <p:ph type="sldNum" sz="quarter" idx="12"/>
          </p:nvPr>
        </p:nvSpPr>
        <p:spPr bwMode="auto">
          <a:noFill/>
          <a:ln>
            <a:miter lim="800000"/>
            <a:headEnd/>
            <a:tailEnd/>
          </a:ln>
        </p:spPr>
        <p:txBody>
          <a:bodyPr/>
          <a:lstStyle/>
          <a:p>
            <a:fld id="{9F60A7D2-F602-4234-9658-1F6159EADCE9}" type="slidenum">
              <a:rPr lang="en-US" smtClean="0">
                <a:cs typeface="Arial" charset="0"/>
              </a:rPr>
              <a:pPr/>
              <a:t>15</a:t>
            </a:fld>
            <a:endParaRPr lang="en-US" smtClean="0">
              <a:cs typeface="Arial" charset="0"/>
            </a:endParaRPr>
          </a:p>
        </p:txBody>
      </p:sp>
      <p:sp>
        <p:nvSpPr>
          <p:cNvPr id="7" name="Footer Placeholder 6"/>
          <p:cNvSpPr>
            <a:spLocks noGrp="1"/>
          </p:cNvSpPr>
          <p:nvPr>
            <p:ph type="ftr" sz="quarter" idx="11"/>
          </p:nvPr>
        </p:nvSpPr>
        <p:spPr/>
        <p:txBody>
          <a:bodyPr/>
          <a:lstStyle/>
          <a:p>
            <a:pPr>
              <a:defRPr/>
            </a:pPr>
            <a:r>
              <a:rPr lang="en-US" dirty="0"/>
              <a:t>Sec 9-1 Hypothesis Testing</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85800" y="0"/>
            <a:ext cx="7772400" cy="762000"/>
          </a:xfrm>
        </p:spPr>
        <p:txBody>
          <a:bodyPr>
            <a:normAutofit fontScale="90000"/>
          </a:bodyPr>
          <a:lstStyle/>
          <a:p>
            <a:pPr eaLnBrk="1" hangingPunct="1">
              <a:defRPr/>
            </a:pPr>
            <a:r>
              <a:rPr lang="en-US" sz="2800" b="1" dirty="0" smtClean="0"/>
              <a:t>9-2 Tests on the Mean of a Normal Distribution, Variance Known</a:t>
            </a:r>
            <a:endParaRPr lang="en-US" sz="3200" b="1" dirty="0" smtClean="0"/>
          </a:p>
        </p:txBody>
      </p:sp>
      <p:sp>
        <p:nvSpPr>
          <p:cNvPr id="11268" name="Rectangle 3"/>
          <p:cNvSpPr>
            <a:spLocks noGrp="1" noChangeArrowheads="1"/>
          </p:cNvSpPr>
          <p:nvPr>
            <p:ph type="body" idx="1"/>
          </p:nvPr>
        </p:nvSpPr>
        <p:spPr>
          <a:xfrm>
            <a:off x="609600" y="1600200"/>
            <a:ext cx="7772400" cy="4114800"/>
          </a:xfrm>
        </p:spPr>
        <p:txBody>
          <a:bodyPr/>
          <a:lstStyle/>
          <a:p>
            <a:pPr eaLnBrk="1" hangingPunct="1">
              <a:buFontTx/>
              <a:buNone/>
            </a:pPr>
            <a:endParaRPr lang="en-US" b="1" dirty="0" smtClean="0"/>
          </a:p>
          <a:p>
            <a:pPr eaLnBrk="1" hangingPunct="1">
              <a:buFontTx/>
              <a:buNone/>
            </a:pPr>
            <a:endParaRPr lang="en-US" dirty="0" smtClean="0"/>
          </a:p>
        </p:txBody>
      </p:sp>
      <p:sp>
        <p:nvSpPr>
          <p:cNvPr id="11269" name="Rectangle 5"/>
          <p:cNvSpPr>
            <a:spLocks noChangeArrowheads="1"/>
          </p:cNvSpPr>
          <p:nvPr/>
        </p:nvSpPr>
        <p:spPr bwMode="auto">
          <a:xfrm>
            <a:off x="304800" y="1371600"/>
            <a:ext cx="8839200" cy="519113"/>
          </a:xfrm>
          <a:prstGeom prst="rect">
            <a:avLst/>
          </a:prstGeom>
          <a:noFill/>
          <a:ln w="9525">
            <a:noFill/>
            <a:miter lim="800000"/>
            <a:headEnd/>
            <a:tailEnd/>
          </a:ln>
        </p:spPr>
        <p:txBody>
          <a:bodyPr>
            <a:spAutoFit/>
          </a:bodyPr>
          <a:lstStyle/>
          <a:p>
            <a:pPr>
              <a:spcBef>
                <a:spcPct val="50000"/>
              </a:spcBef>
            </a:pPr>
            <a:r>
              <a:rPr lang="en-US" sz="2800" b="1">
                <a:latin typeface="Helvetica" pitchFamily="34" charset="0"/>
              </a:rPr>
              <a:t>9-2.1 Hypothesis Tests on the Mean</a:t>
            </a:r>
          </a:p>
        </p:txBody>
      </p:sp>
      <p:sp>
        <p:nvSpPr>
          <p:cNvPr id="11270" name="Rectangle 6"/>
          <p:cNvSpPr>
            <a:spLocks noChangeArrowheads="1"/>
          </p:cNvSpPr>
          <p:nvPr/>
        </p:nvSpPr>
        <p:spPr bwMode="auto">
          <a:xfrm>
            <a:off x="609600" y="1981200"/>
            <a:ext cx="7391400" cy="523220"/>
          </a:xfrm>
          <a:prstGeom prst="rect">
            <a:avLst/>
          </a:prstGeom>
          <a:noFill/>
          <a:ln w="9525">
            <a:noFill/>
            <a:miter lim="800000"/>
            <a:headEnd/>
            <a:tailEnd/>
          </a:ln>
        </p:spPr>
        <p:txBody>
          <a:bodyPr>
            <a:spAutoFit/>
          </a:bodyPr>
          <a:lstStyle/>
          <a:p>
            <a:pPr marL="457200" indent="-457200">
              <a:spcBef>
                <a:spcPct val="50000"/>
              </a:spcBef>
            </a:pPr>
            <a:r>
              <a:rPr lang="en-US" sz="2800" dirty="0" smtClean="0"/>
              <a:t>Consider the two-sided hypothesis test</a:t>
            </a:r>
            <a:endParaRPr lang="en-US" dirty="0">
              <a:latin typeface="Helvetica" pitchFamily="34" charset="0"/>
            </a:endParaRPr>
          </a:p>
        </p:txBody>
      </p:sp>
      <p:sp>
        <p:nvSpPr>
          <p:cNvPr id="11271" name="Rectangle 9"/>
          <p:cNvSpPr>
            <a:spLocks noChangeArrowheads="1"/>
          </p:cNvSpPr>
          <p:nvPr/>
        </p:nvSpPr>
        <p:spPr bwMode="auto">
          <a:xfrm>
            <a:off x="609600" y="4114800"/>
            <a:ext cx="7391400" cy="519113"/>
          </a:xfrm>
          <a:prstGeom prst="rect">
            <a:avLst/>
          </a:prstGeom>
          <a:noFill/>
          <a:ln w="9525">
            <a:noFill/>
            <a:miter lim="800000"/>
            <a:headEnd/>
            <a:tailEnd/>
          </a:ln>
        </p:spPr>
        <p:txBody>
          <a:bodyPr>
            <a:spAutoFit/>
          </a:bodyPr>
          <a:lstStyle/>
          <a:p>
            <a:pPr marL="457200" indent="-457200">
              <a:spcBef>
                <a:spcPct val="50000"/>
              </a:spcBef>
            </a:pPr>
            <a:r>
              <a:rPr lang="en-US" sz="2800" dirty="0">
                <a:latin typeface="Helvetica" pitchFamily="34" charset="0"/>
              </a:rPr>
              <a:t>The </a:t>
            </a:r>
            <a:r>
              <a:rPr lang="en-US" sz="2800" b="1" dirty="0">
                <a:solidFill>
                  <a:srgbClr val="1F497D"/>
                </a:solidFill>
                <a:latin typeface="Helvetica" pitchFamily="34" charset="0"/>
              </a:rPr>
              <a:t>test statistic</a:t>
            </a:r>
            <a:r>
              <a:rPr lang="en-US" sz="2800" dirty="0">
                <a:solidFill>
                  <a:srgbClr val="1F497D"/>
                </a:solidFill>
                <a:latin typeface="Helvetica" pitchFamily="34" charset="0"/>
              </a:rPr>
              <a:t> </a:t>
            </a:r>
            <a:r>
              <a:rPr lang="en-US" sz="2800" dirty="0">
                <a:latin typeface="Helvetica" pitchFamily="34" charset="0"/>
              </a:rPr>
              <a:t>is</a:t>
            </a:r>
            <a:r>
              <a:rPr lang="en-US" dirty="0">
                <a:latin typeface="Helvetica" pitchFamily="34" charset="0"/>
              </a:rPr>
              <a:t>:</a:t>
            </a:r>
          </a:p>
        </p:txBody>
      </p:sp>
      <p:sp>
        <p:nvSpPr>
          <p:cNvPr id="11272" name="Slide Number Placeholder 8"/>
          <p:cNvSpPr>
            <a:spLocks noGrp="1"/>
          </p:cNvSpPr>
          <p:nvPr>
            <p:ph type="sldNum" sz="quarter" idx="12"/>
          </p:nvPr>
        </p:nvSpPr>
        <p:spPr bwMode="auto">
          <a:noFill/>
          <a:ln>
            <a:miter lim="800000"/>
            <a:headEnd/>
            <a:tailEnd/>
          </a:ln>
        </p:spPr>
        <p:txBody>
          <a:bodyPr/>
          <a:lstStyle/>
          <a:p>
            <a:fld id="{921FE3D0-A2DB-4A97-B869-03021971D33C}" type="slidenum">
              <a:rPr lang="en-US" smtClean="0">
                <a:cs typeface="Arial" charset="0"/>
              </a:rPr>
              <a:pPr/>
              <a:t>16</a:t>
            </a:fld>
            <a:endParaRPr lang="en-US" smtClean="0">
              <a:cs typeface="Arial" charset="0"/>
            </a:endParaRPr>
          </a:p>
        </p:txBody>
      </p:sp>
      <p:sp>
        <p:nvSpPr>
          <p:cNvPr id="10" name="Footer Placeholder 9"/>
          <p:cNvSpPr>
            <a:spLocks noGrp="1"/>
          </p:cNvSpPr>
          <p:nvPr>
            <p:ph type="ftr" sz="quarter" idx="11"/>
          </p:nvPr>
        </p:nvSpPr>
        <p:spPr/>
        <p:txBody>
          <a:bodyPr/>
          <a:lstStyle/>
          <a:p>
            <a:pPr>
              <a:defRPr/>
            </a:pPr>
            <a:r>
              <a:rPr lang="en-US" dirty="0"/>
              <a:t>Sec </a:t>
            </a:r>
            <a:r>
              <a:rPr lang="en-US" dirty="0" smtClean="0"/>
              <a:t>9-2 </a:t>
            </a:r>
            <a:r>
              <a:rPr lang="en-US" dirty="0"/>
              <a:t>Tests on the Mean of a Normal </a:t>
            </a:r>
            <a:r>
              <a:rPr lang="en-US" dirty="0" smtClean="0"/>
              <a:t>Distribution</a:t>
            </a:r>
            <a:r>
              <a:rPr lang="en-US" dirty="0"/>
              <a:t>, Variance Known</a:t>
            </a:r>
          </a:p>
        </p:txBody>
      </p:sp>
      <p:sp>
        <p:nvSpPr>
          <p:cNvPr id="11274" name="TextBox 10"/>
          <p:cNvSpPr txBox="1">
            <a:spLocks noChangeArrowheads="1"/>
          </p:cNvSpPr>
          <p:nvPr/>
        </p:nvSpPr>
        <p:spPr bwMode="auto">
          <a:xfrm>
            <a:off x="3200400" y="2641600"/>
            <a:ext cx="3048000" cy="1016000"/>
          </a:xfrm>
          <a:prstGeom prst="rect">
            <a:avLst/>
          </a:prstGeom>
          <a:noFill/>
          <a:ln w="9525">
            <a:noFill/>
            <a:miter lim="800000"/>
            <a:headEnd/>
            <a:tailEnd/>
          </a:ln>
        </p:spPr>
        <p:txBody>
          <a:bodyPr>
            <a:spAutoFit/>
          </a:bodyPr>
          <a:lstStyle/>
          <a:p>
            <a:r>
              <a:rPr lang="en-US" sz="3000" i="1">
                <a:latin typeface="Helvetica" pitchFamily="34" charset="0"/>
              </a:rPr>
              <a:t>H</a:t>
            </a:r>
            <a:r>
              <a:rPr lang="en-US" sz="3000" baseline="-25000">
                <a:latin typeface="Helvetica" pitchFamily="34" charset="0"/>
              </a:rPr>
              <a:t>0</a:t>
            </a:r>
            <a:r>
              <a:rPr lang="en-US" sz="3000">
                <a:latin typeface="Helvetica" pitchFamily="34" charset="0"/>
              </a:rPr>
              <a:t>: </a:t>
            </a:r>
            <a:r>
              <a:rPr lang="en-US" sz="3000">
                <a:latin typeface="Helvetica" pitchFamily="34" charset="0"/>
                <a:sym typeface="Symbol" pitchFamily="18" charset="2"/>
              </a:rPr>
              <a:t></a:t>
            </a:r>
            <a:r>
              <a:rPr lang="en-US" sz="3000">
                <a:latin typeface="Helvetica" pitchFamily="34" charset="0"/>
              </a:rPr>
              <a:t> </a:t>
            </a:r>
            <a:r>
              <a:rPr lang="en-US" sz="3000">
                <a:latin typeface="Helvetica" pitchFamily="34" charset="0"/>
                <a:sym typeface="Symbol" pitchFamily="18" charset="2"/>
              </a:rPr>
              <a:t></a:t>
            </a:r>
            <a:r>
              <a:rPr lang="en-US" sz="3000">
                <a:latin typeface="Helvetica" pitchFamily="34" charset="0"/>
              </a:rPr>
              <a:t> </a:t>
            </a:r>
            <a:r>
              <a:rPr lang="en-US" sz="3000">
                <a:latin typeface="Helvetica" pitchFamily="34" charset="0"/>
                <a:sym typeface="Symbol" pitchFamily="18" charset="2"/>
              </a:rPr>
              <a:t></a:t>
            </a:r>
            <a:r>
              <a:rPr lang="en-US" sz="3000" baseline="-25000">
                <a:latin typeface="Helvetica" pitchFamily="34" charset="0"/>
              </a:rPr>
              <a:t>0</a:t>
            </a:r>
            <a:endParaRPr lang="en-US" sz="3000">
              <a:latin typeface="Helvetica" pitchFamily="34" charset="0"/>
            </a:endParaRPr>
          </a:p>
          <a:p>
            <a:r>
              <a:rPr lang="en-US" sz="3000" i="1">
                <a:latin typeface="Helvetica" pitchFamily="34" charset="0"/>
              </a:rPr>
              <a:t>H</a:t>
            </a:r>
            <a:r>
              <a:rPr lang="en-US" sz="3000" baseline="-25000">
                <a:latin typeface="Helvetica" pitchFamily="34" charset="0"/>
              </a:rPr>
              <a:t>1</a:t>
            </a:r>
            <a:r>
              <a:rPr lang="en-US" sz="3000">
                <a:latin typeface="Helvetica" pitchFamily="34" charset="0"/>
              </a:rPr>
              <a:t>: </a:t>
            </a:r>
            <a:r>
              <a:rPr lang="en-US" sz="3000">
                <a:latin typeface="Helvetica" pitchFamily="34" charset="0"/>
                <a:sym typeface="Symbol" pitchFamily="18" charset="2"/>
              </a:rPr>
              <a:t></a:t>
            </a:r>
            <a:r>
              <a:rPr lang="en-US" sz="3000">
                <a:latin typeface="Helvetica" pitchFamily="34" charset="0"/>
              </a:rPr>
              <a:t> ≠ </a:t>
            </a:r>
            <a:r>
              <a:rPr lang="en-US" sz="3000">
                <a:latin typeface="Helvetica" pitchFamily="34" charset="0"/>
                <a:sym typeface="Symbol" pitchFamily="18" charset="2"/>
              </a:rPr>
              <a:t></a:t>
            </a:r>
            <a:r>
              <a:rPr lang="en-US" sz="3000" baseline="-25000">
                <a:latin typeface="Helvetica" pitchFamily="34" charset="0"/>
              </a:rPr>
              <a:t>0</a:t>
            </a:r>
            <a:endParaRPr lang="en-US" sz="3000">
              <a:latin typeface="Helvetica" pitchFamily="34" charset="0"/>
            </a:endParaRPr>
          </a:p>
        </p:txBody>
      </p:sp>
      <p:sp>
        <p:nvSpPr>
          <p:cNvPr id="11275"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11266" name="Object 9"/>
          <p:cNvGraphicFramePr>
            <a:graphicFrameLocks noChangeAspect="1"/>
          </p:cNvGraphicFramePr>
          <p:nvPr/>
        </p:nvGraphicFramePr>
        <p:xfrm>
          <a:off x="2971800" y="4876800"/>
          <a:ext cx="2286000" cy="1143000"/>
        </p:xfrm>
        <a:graphic>
          <a:graphicData uri="http://schemas.openxmlformats.org/presentationml/2006/ole">
            <mc:AlternateContent xmlns:mc="http://schemas.openxmlformats.org/markup-compatibility/2006">
              <mc:Choice xmlns:v="urn:schemas-microsoft-com:vml" Requires="v">
                <p:oleObj spid="_x0000_s11267" name="Equation" r:id="rId4" imgW="850900" imgH="444500" progId="Equation.DSMT4">
                  <p:embed/>
                </p:oleObj>
              </mc:Choice>
              <mc:Fallback>
                <p:oleObj name="Equation" r:id="rId4" imgW="850900" imgH="444500" progId="Equation.DSMT4">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4876800"/>
                        <a:ext cx="2286000"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6" name="TextBox 13"/>
          <p:cNvSpPr txBox="1">
            <a:spLocks noChangeArrowheads="1"/>
          </p:cNvSpPr>
          <p:nvPr/>
        </p:nvSpPr>
        <p:spPr bwMode="auto">
          <a:xfrm>
            <a:off x="5715000" y="5257800"/>
            <a:ext cx="1905000" cy="461963"/>
          </a:xfrm>
          <a:prstGeom prst="rect">
            <a:avLst/>
          </a:prstGeom>
          <a:noFill/>
          <a:ln w="9525">
            <a:noFill/>
            <a:miter lim="800000"/>
            <a:headEnd/>
            <a:tailEnd/>
          </a:ln>
        </p:spPr>
        <p:txBody>
          <a:bodyPr>
            <a:spAutoFit/>
          </a:bodyPr>
          <a:lstStyle/>
          <a:p>
            <a:r>
              <a:rPr lang="en-US" dirty="0"/>
              <a:t>                </a:t>
            </a:r>
            <a:r>
              <a:rPr lang="en-US" sz="2400" dirty="0">
                <a:latin typeface="Helvetica" pitchFamily="34" charset="0"/>
              </a:rPr>
              <a:t>(</a:t>
            </a:r>
            <a:r>
              <a:rPr lang="en-US" sz="2400" dirty="0" smtClean="0">
                <a:latin typeface="Helvetica" pitchFamily="34" charset="0"/>
              </a:rPr>
              <a:t>9-1)</a:t>
            </a:r>
            <a:endParaRPr lang="en-US" sz="2400" dirty="0">
              <a:latin typeface="Helvetica"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85800" y="0"/>
            <a:ext cx="7772400" cy="762000"/>
          </a:xfrm>
        </p:spPr>
        <p:txBody>
          <a:bodyPr>
            <a:normAutofit fontScale="90000"/>
          </a:bodyPr>
          <a:lstStyle/>
          <a:p>
            <a:pPr eaLnBrk="1" hangingPunct="1">
              <a:defRPr/>
            </a:pPr>
            <a:r>
              <a:rPr lang="en-US" sz="2800" b="1" dirty="0" smtClean="0"/>
              <a:t>9-2 Tests on the Mean of a Normal Distribution, Variance Known</a:t>
            </a:r>
            <a:endParaRPr lang="en-US" sz="3200" b="1" dirty="0" smtClean="0"/>
          </a:p>
        </p:txBody>
      </p:sp>
      <p:sp>
        <p:nvSpPr>
          <p:cNvPr id="99331" name="Rectangle 3"/>
          <p:cNvSpPr>
            <a:spLocks noGrp="1" noChangeArrowheads="1"/>
          </p:cNvSpPr>
          <p:nvPr>
            <p:ph type="body" idx="1"/>
          </p:nvPr>
        </p:nvSpPr>
        <p:spPr>
          <a:xfrm>
            <a:off x="609600" y="1600200"/>
            <a:ext cx="7772400" cy="4114800"/>
          </a:xfrm>
        </p:spPr>
        <p:txBody>
          <a:bodyPr/>
          <a:lstStyle/>
          <a:p>
            <a:pPr eaLnBrk="1" hangingPunct="1">
              <a:buFontTx/>
              <a:buNone/>
            </a:pPr>
            <a:endParaRPr lang="en-US" b="1" dirty="0" smtClean="0"/>
          </a:p>
          <a:p>
            <a:pPr eaLnBrk="1" hangingPunct="1">
              <a:buFontTx/>
              <a:buNone/>
            </a:pPr>
            <a:endParaRPr lang="en-US" dirty="0" smtClean="0"/>
          </a:p>
        </p:txBody>
      </p:sp>
      <p:sp>
        <p:nvSpPr>
          <p:cNvPr id="99332" name="Rectangle 5"/>
          <p:cNvSpPr>
            <a:spLocks noChangeArrowheads="1"/>
          </p:cNvSpPr>
          <p:nvPr/>
        </p:nvSpPr>
        <p:spPr bwMode="auto">
          <a:xfrm>
            <a:off x="304800" y="1371600"/>
            <a:ext cx="8839200" cy="519113"/>
          </a:xfrm>
          <a:prstGeom prst="rect">
            <a:avLst/>
          </a:prstGeom>
          <a:noFill/>
          <a:ln w="9525">
            <a:noFill/>
            <a:miter lim="800000"/>
            <a:headEnd/>
            <a:tailEnd/>
          </a:ln>
        </p:spPr>
        <p:txBody>
          <a:bodyPr>
            <a:spAutoFit/>
          </a:bodyPr>
          <a:lstStyle/>
          <a:p>
            <a:pPr>
              <a:spcBef>
                <a:spcPct val="50000"/>
              </a:spcBef>
            </a:pPr>
            <a:r>
              <a:rPr lang="en-US" sz="2800" b="1">
                <a:latin typeface="Helvetica" pitchFamily="34" charset="0"/>
              </a:rPr>
              <a:t>9-2.1 Hypothesis Tests on the Mean</a:t>
            </a:r>
          </a:p>
        </p:txBody>
      </p:sp>
      <p:sp>
        <p:nvSpPr>
          <p:cNvPr id="99333" name="Rectangle 6"/>
          <p:cNvSpPr>
            <a:spLocks noChangeArrowheads="1"/>
          </p:cNvSpPr>
          <p:nvPr/>
        </p:nvSpPr>
        <p:spPr bwMode="auto">
          <a:xfrm>
            <a:off x="152400" y="2133600"/>
            <a:ext cx="8610600" cy="3416320"/>
          </a:xfrm>
          <a:prstGeom prst="rect">
            <a:avLst/>
          </a:prstGeom>
          <a:noFill/>
          <a:ln w="9525">
            <a:noFill/>
            <a:miter lim="800000"/>
            <a:headEnd/>
            <a:tailEnd/>
          </a:ln>
        </p:spPr>
        <p:txBody>
          <a:bodyPr>
            <a:spAutoFit/>
          </a:bodyPr>
          <a:lstStyle/>
          <a:p>
            <a:pPr marL="457200" indent="-457200">
              <a:spcBef>
                <a:spcPct val="50000"/>
              </a:spcBef>
            </a:pPr>
            <a:r>
              <a:rPr lang="en-US" sz="2800" dirty="0">
                <a:latin typeface="Helvetica" pitchFamily="34" charset="0"/>
              </a:rPr>
              <a:t>	Reject </a:t>
            </a:r>
            <a:r>
              <a:rPr lang="en-US" sz="2800" i="1" dirty="0">
                <a:latin typeface="Helvetica" pitchFamily="34" charset="0"/>
              </a:rPr>
              <a:t>H</a:t>
            </a:r>
            <a:r>
              <a:rPr lang="en-US" sz="2800" baseline="-25000" dirty="0">
                <a:latin typeface="Helvetica" pitchFamily="34" charset="0"/>
              </a:rPr>
              <a:t>0</a:t>
            </a:r>
            <a:r>
              <a:rPr lang="en-US" sz="2800" dirty="0">
                <a:latin typeface="Helvetica" pitchFamily="34" charset="0"/>
              </a:rPr>
              <a:t> if the observed value of the test statistic </a:t>
            </a:r>
            <a:r>
              <a:rPr lang="en-US" sz="2800" i="1" dirty="0">
                <a:latin typeface="Helvetica" pitchFamily="34" charset="0"/>
              </a:rPr>
              <a:t>z</a:t>
            </a:r>
            <a:r>
              <a:rPr lang="en-US" sz="2800" baseline="-25000" dirty="0">
                <a:latin typeface="Helvetica" pitchFamily="34" charset="0"/>
              </a:rPr>
              <a:t>0</a:t>
            </a:r>
            <a:r>
              <a:rPr lang="en-US" sz="2800" dirty="0">
                <a:latin typeface="Helvetica" pitchFamily="34" charset="0"/>
              </a:rPr>
              <a:t> is either</a:t>
            </a:r>
            <a:r>
              <a:rPr lang="en-US" dirty="0">
                <a:latin typeface="Helvetica" pitchFamily="34" charset="0"/>
              </a:rPr>
              <a:t>:</a:t>
            </a:r>
          </a:p>
          <a:p>
            <a:pPr marL="457200" indent="-457200">
              <a:spcBef>
                <a:spcPct val="50000"/>
              </a:spcBef>
            </a:pPr>
            <a:r>
              <a:rPr lang="en-US" dirty="0">
                <a:latin typeface="Helvetica" pitchFamily="34" charset="0"/>
              </a:rPr>
              <a:t>				</a:t>
            </a:r>
            <a:r>
              <a:rPr lang="en-US" sz="2000" i="1" dirty="0">
                <a:latin typeface="Helvetica" pitchFamily="34" charset="0"/>
              </a:rPr>
              <a:t>z</a:t>
            </a:r>
            <a:r>
              <a:rPr lang="en-US" sz="2000" baseline="-25000" dirty="0">
                <a:latin typeface="Helvetica" pitchFamily="34" charset="0"/>
              </a:rPr>
              <a:t>0</a:t>
            </a:r>
            <a:r>
              <a:rPr lang="en-US" sz="2000" dirty="0">
                <a:latin typeface="Helvetica" pitchFamily="34" charset="0"/>
              </a:rPr>
              <a:t> &gt; </a:t>
            </a:r>
            <a:r>
              <a:rPr lang="en-US" sz="2000" i="1" dirty="0">
                <a:latin typeface="Helvetica" pitchFamily="34" charset="0"/>
              </a:rPr>
              <a:t>z</a:t>
            </a:r>
            <a:r>
              <a:rPr lang="en-US" sz="2000" baseline="-25000" dirty="0">
                <a:latin typeface="Helvetica" pitchFamily="34" charset="0"/>
                <a:sym typeface="Symbol" pitchFamily="18" charset="2"/>
              </a:rPr>
              <a:t>/2</a:t>
            </a:r>
            <a:r>
              <a:rPr lang="en-US" sz="2000" dirty="0">
                <a:latin typeface="Helvetica" pitchFamily="34" charset="0"/>
                <a:sym typeface="Symbol" pitchFamily="18" charset="2"/>
              </a:rPr>
              <a:t> or </a:t>
            </a:r>
            <a:r>
              <a:rPr lang="en-US" sz="2000" i="1" dirty="0">
                <a:latin typeface="Helvetica" pitchFamily="34" charset="0"/>
                <a:sym typeface="Symbol" pitchFamily="18" charset="2"/>
              </a:rPr>
              <a:t>z</a:t>
            </a:r>
            <a:r>
              <a:rPr lang="en-US" sz="2000" baseline="-25000" dirty="0">
                <a:latin typeface="Helvetica" pitchFamily="34" charset="0"/>
                <a:sym typeface="Symbol" pitchFamily="18" charset="2"/>
              </a:rPr>
              <a:t>0</a:t>
            </a:r>
            <a:r>
              <a:rPr lang="en-US" sz="2000" dirty="0">
                <a:latin typeface="Helvetica" pitchFamily="34" charset="0"/>
                <a:sym typeface="Symbol" pitchFamily="18" charset="2"/>
              </a:rPr>
              <a:t> &lt; -</a:t>
            </a:r>
            <a:r>
              <a:rPr lang="en-US" sz="2000" i="1" dirty="0">
                <a:latin typeface="Helvetica" pitchFamily="34" charset="0"/>
              </a:rPr>
              <a:t>z</a:t>
            </a:r>
            <a:r>
              <a:rPr lang="en-US" sz="2000" baseline="-25000" dirty="0">
                <a:latin typeface="Helvetica" pitchFamily="34" charset="0"/>
                <a:sym typeface="Symbol" pitchFamily="18" charset="2"/>
              </a:rPr>
              <a:t>/2</a:t>
            </a:r>
            <a:r>
              <a:rPr lang="en-US" sz="2000" dirty="0">
                <a:latin typeface="Helvetica" pitchFamily="34" charset="0"/>
                <a:sym typeface="Symbol" pitchFamily="18" charset="2"/>
              </a:rPr>
              <a:t> </a:t>
            </a:r>
          </a:p>
          <a:p>
            <a:pPr marL="457200" indent="-457200">
              <a:spcBef>
                <a:spcPct val="50000"/>
              </a:spcBef>
            </a:pPr>
            <a:r>
              <a:rPr lang="en-US" sz="2000" dirty="0">
                <a:latin typeface="Helvetica" pitchFamily="34" charset="0"/>
                <a:sym typeface="Symbol" pitchFamily="18" charset="2"/>
              </a:rPr>
              <a:t>	</a:t>
            </a:r>
            <a:endParaRPr lang="en-US" sz="2000" dirty="0" smtClean="0">
              <a:latin typeface="Helvetica" pitchFamily="34" charset="0"/>
              <a:sym typeface="Symbol" pitchFamily="18" charset="2"/>
            </a:endParaRPr>
          </a:p>
          <a:p>
            <a:pPr marL="457200" indent="-457200">
              <a:spcBef>
                <a:spcPct val="50000"/>
              </a:spcBef>
            </a:pPr>
            <a:r>
              <a:rPr lang="en-US" sz="2800" dirty="0" smtClean="0">
                <a:latin typeface="Helvetica" pitchFamily="34" charset="0"/>
                <a:sym typeface="Symbol" pitchFamily="18" charset="2"/>
              </a:rPr>
              <a:t>	Fail </a:t>
            </a:r>
            <a:r>
              <a:rPr lang="en-US" sz="2800" dirty="0">
                <a:latin typeface="Helvetica" pitchFamily="34" charset="0"/>
                <a:sym typeface="Symbol" pitchFamily="18" charset="2"/>
              </a:rPr>
              <a:t>to reject </a:t>
            </a:r>
            <a:r>
              <a:rPr lang="en-US" sz="2800" i="1" dirty="0">
                <a:latin typeface="Helvetica" pitchFamily="34" charset="0"/>
                <a:sym typeface="Symbol" pitchFamily="18" charset="2"/>
              </a:rPr>
              <a:t>H</a:t>
            </a:r>
            <a:r>
              <a:rPr lang="en-US" sz="2800" baseline="-25000" dirty="0">
                <a:latin typeface="Helvetica" pitchFamily="34" charset="0"/>
                <a:sym typeface="Symbol" pitchFamily="18" charset="2"/>
              </a:rPr>
              <a:t>0</a:t>
            </a:r>
            <a:r>
              <a:rPr lang="en-US" sz="2800" dirty="0">
                <a:latin typeface="Helvetica" pitchFamily="34" charset="0"/>
                <a:sym typeface="Symbol" pitchFamily="18" charset="2"/>
              </a:rPr>
              <a:t> </a:t>
            </a:r>
            <a:r>
              <a:rPr lang="en-US" sz="2800" dirty="0" smtClean="0">
                <a:latin typeface="Helvetica" pitchFamily="34" charset="0"/>
                <a:sym typeface="Symbol" pitchFamily="18" charset="2"/>
              </a:rPr>
              <a:t>if </a:t>
            </a:r>
            <a:r>
              <a:rPr lang="en-US" sz="2800" dirty="0" smtClean="0">
                <a:latin typeface="Helvetica" pitchFamily="34" charset="0"/>
              </a:rPr>
              <a:t>the observed value of the test statistic </a:t>
            </a:r>
            <a:r>
              <a:rPr lang="en-US" sz="2800" i="1" dirty="0" smtClean="0">
                <a:latin typeface="Helvetica" pitchFamily="34" charset="0"/>
              </a:rPr>
              <a:t>z</a:t>
            </a:r>
            <a:r>
              <a:rPr lang="en-US" sz="2800" baseline="-25000" dirty="0" smtClean="0">
                <a:latin typeface="Helvetica" pitchFamily="34" charset="0"/>
              </a:rPr>
              <a:t>0</a:t>
            </a:r>
            <a:r>
              <a:rPr lang="en-US" sz="2800" dirty="0" smtClean="0">
                <a:latin typeface="Helvetica" pitchFamily="34" charset="0"/>
              </a:rPr>
              <a:t> is</a:t>
            </a:r>
            <a:r>
              <a:rPr lang="en-US" sz="2800" dirty="0" smtClean="0">
                <a:latin typeface="Helvetica" pitchFamily="34" charset="0"/>
                <a:sym typeface="Symbol" pitchFamily="18" charset="2"/>
              </a:rPr>
              <a:t> </a:t>
            </a:r>
            <a:endParaRPr lang="en-US" sz="2800" dirty="0">
              <a:latin typeface="Helvetica" pitchFamily="34" charset="0"/>
              <a:sym typeface="Symbol" pitchFamily="18" charset="2"/>
            </a:endParaRPr>
          </a:p>
          <a:p>
            <a:pPr marL="457200" indent="-457200">
              <a:spcBef>
                <a:spcPct val="50000"/>
              </a:spcBef>
            </a:pPr>
            <a:r>
              <a:rPr lang="en-US" dirty="0">
                <a:latin typeface="Helvetica" pitchFamily="34" charset="0"/>
                <a:sym typeface="Symbol" pitchFamily="18" charset="2"/>
              </a:rPr>
              <a:t>				</a:t>
            </a:r>
            <a:r>
              <a:rPr lang="en-US" sz="2000" dirty="0">
                <a:latin typeface="Helvetica" pitchFamily="34" charset="0"/>
                <a:sym typeface="Symbol" pitchFamily="18" charset="2"/>
              </a:rPr>
              <a:t>        -</a:t>
            </a:r>
            <a:r>
              <a:rPr lang="en-US" sz="2000" i="1" dirty="0">
                <a:latin typeface="Helvetica" pitchFamily="34" charset="0"/>
              </a:rPr>
              <a:t>z</a:t>
            </a:r>
            <a:r>
              <a:rPr lang="en-US" sz="2000" baseline="-25000" dirty="0">
                <a:latin typeface="Helvetica" pitchFamily="34" charset="0"/>
                <a:sym typeface="Symbol" pitchFamily="18" charset="2"/>
              </a:rPr>
              <a:t>/2 </a:t>
            </a:r>
            <a:r>
              <a:rPr lang="en-US" sz="2000" dirty="0">
                <a:latin typeface="Helvetica" pitchFamily="34" charset="0"/>
                <a:sym typeface="Symbol" pitchFamily="18" charset="2"/>
              </a:rPr>
              <a:t>&lt; </a:t>
            </a:r>
            <a:r>
              <a:rPr lang="en-US" sz="2000" i="1" dirty="0">
                <a:latin typeface="Helvetica" pitchFamily="34" charset="0"/>
                <a:sym typeface="Symbol" pitchFamily="18" charset="2"/>
              </a:rPr>
              <a:t>z</a:t>
            </a:r>
            <a:r>
              <a:rPr lang="en-US" sz="2000" baseline="-25000" dirty="0">
                <a:latin typeface="Helvetica" pitchFamily="34" charset="0"/>
                <a:sym typeface="Symbol" pitchFamily="18" charset="2"/>
              </a:rPr>
              <a:t>0</a:t>
            </a:r>
            <a:r>
              <a:rPr lang="en-US" sz="2000" dirty="0">
                <a:latin typeface="Helvetica" pitchFamily="34" charset="0"/>
                <a:sym typeface="Symbol" pitchFamily="18" charset="2"/>
              </a:rPr>
              <a:t> &lt; </a:t>
            </a:r>
            <a:r>
              <a:rPr lang="en-US" sz="2000" i="1" dirty="0">
                <a:latin typeface="Helvetica" pitchFamily="34" charset="0"/>
              </a:rPr>
              <a:t>z</a:t>
            </a:r>
            <a:r>
              <a:rPr lang="en-US" sz="2000" baseline="-25000" dirty="0">
                <a:latin typeface="Helvetica" pitchFamily="34" charset="0"/>
                <a:sym typeface="Symbol" pitchFamily="18" charset="2"/>
              </a:rPr>
              <a:t>/2</a:t>
            </a:r>
            <a:r>
              <a:rPr lang="en-US" sz="2000" dirty="0">
                <a:latin typeface="Helvetica" pitchFamily="34" charset="0"/>
                <a:sym typeface="Symbol" pitchFamily="18" charset="2"/>
              </a:rPr>
              <a:t> </a:t>
            </a:r>
          </a:p>
        </p:txBody>
      </p:sp>
      <p:sp>
        <p:nvSpPr>
          <p:cNvPr id="99334" name="Slide Number Placeholder 5"/>
          <p:cNvSpPr>
            <a:spLocks noGrp="1"/>
          </p:cNvSpPr>
          <p:nvPr>
            <p:ph type="sldNum" sz="quarter" idx="12"/>
          </p:nvPr>
        </p:nvSpPr>
        <p:spPr bwMode="auto">
          <a:noFill/>
          <a:ln>
            <a:miter lim="800000"/>
            <a:headEnd/>
            <a:tailEnd/>
          </a:ln>
        </p:spPr>
        <p:txBody>
          <a:bodyPr/>
          <a:lstStyle/>
          <a:p>
            <a:fld id="{025F3D37-2D33-43D8-B6F7-D479739AE288}" type="slidenum">
              <a:rPr lang="en-US" smtClean="0">
                <a:cs typeface="Arial" charset="0"/>
              </a:rPr>
              <a:pPr/>
              <a:t>17</a:t>
            </a:fld>
            <a:endParaRPr lang="en-US" smtClean="0">
              <a:cs typeface="Arial" charset="0"/>
            </a:endParaRPr>
          </a:p>
        </p:txBody>
      </p:sp>
      <p:sp>
        <p:nvSpPr>
          <p:cNvPr id="7" name="Footer Placeholder 6"/>
          <p:cNvSpPr>
            <a:spLocks noGrp="1"/>
          </p:cNvSpPr>
          <p:nvPr>
            <p:ph type="ftr" sz="quarter" idx="11"/>
          </p:nvPr>
        </p:nvSpPr>
        <p:spPr/>
        <p:txBody>
          <a:bodyPr/>
          <a:lstStyle/>
          <a:p>
            <a:pPr>
              <a:defRPr/>
            </a:pPr>
            <a:r>
              <a:rPr lang="en-US" dirty="0"/>
              <a:t>Sec 9-2 Tests on the Mean of a </a:t>
            </a:r>
            <a:r>
              <a:rPr lang="en-US" dirty="0" smtClean="0"/>
              <a:t>Normal Distribution</a:t>
            </a:r>
            <a:r>
              <a:rPr lang="en-US" dirty="0"/>
              <a:t>, Variance Known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381000" y="0"/>
            <a:ext cx="8229600" cy="762000"/>
          </a:xfrm>
        </p:spPr>
        <p:txBody>
          <a:bodyPr>
            <a:normAutofit/>
          </a:bodyPr>
          <a:lstStyle/>
          <a:p>
            <a:pPr algn="l" eaLnBrk="1" hangingPunct="1">
              <a:defRPr/>
            </a:pPr>
            <a:r>
              <a:rPr lang="en-US" sz="2800" b="1" dirty="0" smtClean="0">
                <a:latin typeface="Helvetica" pitchFamily="34" charset="0"/>
              </a:rPr>
              <a:t>EXAMPLE 9-2</a:t>
            </a:r>
            <a:r>
              <a:rPr lang="en-US" sz="2800" dirty="0" smtClean="0">
                <a:latin typeface="Helvetica" pitchFamily="34" charset="0"/>
              </a:rPr>
              <a:t> </a:t>
            </a:r>
            <a:r>
              <a:rPr lang="en-US" sz="2800" b="1" dirty="0" smtClean="0">
                <a:solidFill>
                  <a:srgbClr val="1F497D"/>
                </a:solidFill>
                <a:latin typeface="Helvetica" pitchFamily="34" charset="0"/>
              </a:rPr>
              <a:t>Propellant Burning Rate</a:t>
            </a:r>
            <a:endParaRPr lang="en-US" sz="2800" b="1" dirty="0" smtClean="0"/>
          </a:p>
        </p:txBody>
      </p:sp>
      <p:sp>
        <p:nvSpPr>
          <p:cNvPr id="12292" name="Rectangle 3"/>
          <p:cNvSpPr>
            <a:spLocks noGrp="1" noChangeArrowheads="1"/>
          </p:cNvSpPr>
          <p:nvPr>
            <p:ph type="body" idx="1"/>
          </p:nvPr>
        </p:nvSpPr>
        <p:spPr>
          <a:xfrm>
            <a:off x="609600" y="1600200"/>
            <a:ext cx="7772400" cy="4114800"/>
          </a:xfrm>
        </p:spPr>
        <p:txBody>
          <a:bodyPr/>
          <a:lstStyle/>
          <a:p>
            <a:pPr eaLnBrk="1" hangingPunct="1">
              <a:buFontTx/>
              <a:buNone/>
            </a:pPr>
            <a:endParaRPr lang="en-US" b="1" smtClean="0"/>
          </a:p>
          <a:p>
            <a:pPr eaLnBrk="1" hangingPunct="1">
              <a:buFontTx/>
              <a:buNone/>
            </a:pPr>
            <a:endParaRPr lang="en-US" smtClean="0"/>
          </a:p>
        </p:txBody>
      </p:sp>
      <p:sp>
        <p:nvSpPr>
          <p:cNvPr id="12293" name="Slide Number Placeholder 5"/>
          <p:cNvSpPr>
            <a:spLocks noGrp="1"/>
          </p:cNvSpPr>
          <p:nvPr>
            <p:ph type="sldNum" sz="quarter" idx="12"/>
          </p:nvPr>
        </p:nvSpPr>
        <p:spPr bwMode="auto">
          <a:noFill/>
          <a:ln>
            <a:miter lim="800000"/>
            <a:headEnd/>
            <a:tailEnd/>
          </a:ln>
        </p:spPr>
        <p:txBody>
          <a:bodyPr/>
          <a:lstStyle/>
          <a:p>
            <a:fld id="{07A06DB5-2E33-4A75-9E50-6D2C10539091}" type="slidenum">
              <a:rPr lang="en-US" smtClean="0">
                <a:cs typeface="Arial" charset="0"/>
              </a:rPr>
              <a:pPr/>
              <a:t>18</a:t>
            </a:fld>
            <a:endParaRPr lang="en-US" smtClean="0">
              <a:cs typeface="Arial" charset="0"/>
            </a:endParaRPr>
          </a:p>
        </p:txBody>
      </p:sp>
      <p:sp>
        <p:nvSpPr>
          <p:cNvPr id="7" name="Footer Placeholder 6"/>
          <p:cNvSpPr>
            <a:spLocks noGrp="1"/>
          </p:cNvSpPr>
          <p:nvPr>
            <p:ph type="ftr" sz="quarter" idx="11"/>
          </p:nvPr>
        </p:nvSpPr>
        <p:spPr/>
        <p:txBody>
          <a:bodyPr/>
          <a:lstStyle/>
          <a:p>
            <a:pPr>
              <a:defRPr/>
            </a:pPr>
            <a:r>
              <a:rPr lang="en-US" dirty="0"/>
              <a:t>Sec 9-2 Tests on the Mean of a </a:t>
            </a:r>
            <a:r>
              <a:rPr lang="en-US" dirty="0" smtClean="0"/>
              <a:t>Normal Distribution</a:t>
            </a:r>
            <a:r>
              <a:rPr lang="en-US" dirty="0"/>
              <a:t>, Variance Known</a:t>
            </a:r>
          </a:p>
        </p:txBody>
      </p:sp>
      <p:sp>
        <p:nvSpPr>
          <p:cNvPr id="12295" name="TextBox 7"/>
          <p:cNvSpPr txBox="1">
            <a:spLocks noChangeArrowheads="1"/>
          </p:cNvSpPr>
          <p:nvPr/>
        </p:nvSpPr>
        <p:spPr bwMode="auto">
          <a:xfrm>
            <a:off x="533400" y="990600"/>
            <a:ext cx="8153400" cy="4678204"/>
          </a:xfrm>
          <a:prstGeom prst="rect">
            <a:avLst/>
          </a:prstGeom>
          <a:noFill/>
          <a:ln w="9525">
            <a:noFill/>
            <a:miter lim="800000"/>
            <a:headEnd/>
            <a:tailEnd/>
          </a:ln>
        </p:spPr>
        <p:txBody>
          <a:bodyPr>
            <a:spAutoFit/>
          </a:bodyPr>
          <a:lstStyle/>
          <a:p>
            <a:r>
              <a:rPr lang="en-US" sz="2000" dirty="0" smtClean="0">
                <a:latin typeface="Helvetica" pitchFamily="34" charset="0"/>
              </a:rPr>
              <a:t>Air </a:t>
            </a:r>
            <a:r>
              <a:rPr lang="en-US" sz="2000" dirty="0">
                <a:latin typeface="Helvetica" pitchFamily="34" charset="0"/>
              </a:rPr>
              <a:t>crew escape systems are powered by a solid propellant. The burning rate of this propellant is an important product characteristic. Specifications require that the mean burning rate must be 50 centimeters per </a:t>
            </a:r>
            <a:r>
              <a:rPr lang="en-US" sz="2000" dirty="0" smtClean="0">
                <a:latin typeface="Helvetica" pitchFamily="34" charset="0"/>
              </a:rPr>
              <a:t>second and </a:t>
            </a:r>
            <a:r>
              <a:rPr lang="en-US" sz="2000" dirty="0">
                <a:latin typeface="Helvetica" pitchFamily="34" charset="0"/>
              </a:rPr>
              <a:t>the standard deviation </a:t>
            </a:r>
            <a:r>
              <a:rPr lang="en-US" sz="2000" dirty="0" smtClean="0">
                <a:latin typeface="Helvetica" pitchFamily="34" charset="0"/>
              </a:rPr>
              <a:t>is </a:t>
            </a:r>
            <a:r>
              <a:rPr lang="en-US" sz="2000" dirty="0">
                <a:latin typeface="Helvetica" pitchFamily="34" charset="0"/>
                <a:sym typeface="Symbol" pitchFamily="18" charset="2"/>
              </a:rPr>
              <a:t></a:t>
            </a:r>
            <a:r>
              <a:rPr lang="en-US" sz="2000" dirty="0">
                <a:latin typeface="Helvetica" pitchFamily="34" charset="0"/>
              </a:rPr>
              <a:t> </a:t>
            </a:r>
            <a:r>
              <a:rPr lang="en-US" sz="2000" dirty="0">
                <a:latin typeface="Helvetica" pitchFamily="34" charset="0"/>
                <a:sym typeface="Symbol" pitchFamily="18" charset="2"/>
              </a:rPr>
              <a:t></a:t>
            </a:r>
            <a:r>
              <a:rPr lang="en-US" sz="2000" dirty="0">
                <a:latin typeface="Helvetica" pitchFamily="34" charset="0"/>
              </a:rPr>
              <a:t> 2 centimeters per second. </a:t>
            </a:r>
            <a:r>
              <a:rPr lang="en-US" sz="2000" dirty="0" smtClean="0">
                <a:latin typeface="Helvetica" pitchFamily="34" charset="0"/>
              </a:rPr>
              <a:t>The </a:t>
            </a:r>
            <a:r>
              <a:rPr lang="en-US" sz="2000" dirty="0">
                <a:latin typeface="Helvetica" pitchFamily="34" charset="0"/>
              </a:rPr>
              <a:t>significance level of </a:t>
            </a:r>
            <a:r>
              <a:rPr lang="en-US" sz="2000" dirty="0">
                <a:latin typeface="Helvetica" pitchFamily="34" charset="0"/>
                <a:sym typeface="Symbol" pitchFamily="18" charset="2"/>
              </a:rPr>
              <a:t></a:t>
            </a:r>
            <a:r>
              <a:rPr lang="en-US" sz="2000" dirty="0">
                <a:latin typeface="Helvetica" pitchFamily="34" charset="0"/>
              </a:rPr>
              <a:t> </a:t>
            </a:r>
            <a:r>
              <a:rPr lang="en-US" sz="2000" dirty="0">
                <a:latin typeface="Helvetica" pitchFamily="34" charset="0"/>
                <a:sym typeface="Symbol" pitchFamily="18" charset="2"/>
              </a:rPr>
              <a:t></a:t>
            </a:r>
            <a:r>
              <a:rPr lang="en-US" sz="2000" dirty="0">
                <a:latin typeface="Helvetica" pitchFamily="34" charset="0"/>
              </a:rPr>
              <a:t> 0.05 and </a:t>
            </a:r>
            <a:r>
              <a:rPr lang="en-US" sz="2000" dirty="0" smtClean="0">
                <a:latin typeface="Helvetica" pitchFamily="34" charset="0"/>
              </a:rPr>
              <a:t>a </a:t>
            </a:r>
            <a:r>
              <a:rPr lang="en-US" sz="2000" dirty="0">
                <a:latin typeface="Helvetica" pitchFamily="34" charset="0"/>
              </a:rPr>
              <a:t>random sample of </a:t>
            </a:r>
            <a:r>
              <a:rPr lang="en-US" sz="2000" i="1" dirty="0">
                <a:latin typeface="Helvetica" pitchFamily="34" charset="0"/>
              </a:rPr>
              <a:t>n</a:t>
            </a:r>
            <a:r>
              <a:rPr lang="en-US" sz="2000" dirty="0">
                <a:latin typeface="Helvetica" pitchFamily="34" charset="0"/>
              </a:rPr>
              <a:t> </a:t>
            </a:r>
            <a:r>
              <a:rPr lang="en-US" sz="2000" dirty="0">
                <a:latin typeface="Helvetica" pitchFamily="34" charset="0"/>
                <a:sym typeface="Symbol" pitchFamily="18" charset="2"/>
              </a:rPr>
              <a:t></a:t>
            </a:r>
            <a:r>
              <a:rPr lang="en-US" sz="2000" dirty="0">
                <a:latin typeface="Helvetica" pitchFamily="34" charset="0"/>
              </a:rPr>
              <a:t> 25 </a:t>
            </a:r>
            <a:r>
              <a:rPr lang="en-US" sz="2000" dirty="0" smtClean="0">
                <a:latin typeface="Helvetica" pitchFamily="34" charset="0"/>
              </a:rPr>
              <a:t>has </a:t>
            </a:r>
            <a:r>
              <a:rPr lang="en-US" sz="2000" dirty="0">
                <a:latin typeface="Helvetica" pitchFamily="34" charset="0"/>
              </a:rPr>
              <a:t>a sample average burning rate of                 </a:t>
            </a:r>
            <a:r>
              <a:rPr lang="en-US" sz="2000" dirty="0" smtClean="0">
                <a:latin typeface="Helvetica" pitchFamily="34" charset="0"/>
              </a:rPr>
              <a:t>                   </a:t>
            </a:r>
          </a:p>
          <a:p>
            <a:r>
              <a:rPr lang="en-US" sz="2000" dirty="0" smtClean="0">
                <a:latin typeface="Helvetica" pitchFamily="34" charset="0"/>
              </a:rPr>
              <a:t>                centimeters </a:t>
            </a:r>
            <a:r>
              <a:rPr lang="en-US" sz="2000" dirty="0">
                <a:latin typeface="Helvetica" pitchFamily="34" charset="0"/>
              </a:rPr>
              <a:t>per second. </a:t>
            </a:r>
            <a:r>
              <a:rPr lang="en-US" sz="2000" dirty="0" smtClean="0">
                <a:latin typeface="Helvetica" pitchFamily="34" charset="0"/>
              </a:rPr>
              <a:t>Draw conclusions.</a:t>
            </a:r>
          </a:p>
          <a:p>
            <a:endParaRPr lang="en-US" sz="2000" dirty="0">
              <a:latin typeface="Helvetica" pitchFamily="34" charset="0"/>
            </a:endParaRPr>
          </a:p>
          <a:p>
            <a:r>
              <a:rPr lang="en-US" sz="2000" dirty="0" smtClean="0">
                <a:latin typeface="Helvetica" pitchFamily="34" charset="0"/>
              </a:rPr>
              <a:t>The </a:t>
            </a:r>
            <a:r>
              <a:rPr lang="en-US" sz="2000" dirty="0">
                <a:latin typeface="Helvetica" pitchFamily="34" charset="0"/>
              </a:rPr>
              <a:t>seven-step </a:t>
            </a:r>
            <a:r>
              <a:rPr lang="en-US" sz="2000" dirty="0" smtClean="0">
                <a:latin typeface="Helvetica" pitchFamily="34" charset="0"/>
              </a:rPr>
              <a:t>procedure is</a:t>
            </a:r>
          </a:p>
          <a:p>
            <a:r>
              <a:rPr lang="en-US" sz="2000" dirty="0" smtClean="0">
                <a:latin typeface="Helvetica" pitchFamily="34" charset="0"/>
              </a:rPr>
              <a:t> </a:t>
            </a:r>
          </a:p>
          <a:p>
            <a:pPr marL="457200" indent="-457200">
              <a:buAutoNum type="arabicPeriod"/>
            </a:pPr>
            <a:r>
              <a:rPr lang="en-US" sz="2000" b="1" dirty="0" smtClean="0">
                <a:latin typeface="Helvetica" pitchFamily="34" charset="0"/>
              </a:rPr>
              <a:t>Parameter </a:t>
            </a:r>
            <a:r>
              <a:rPr lang="en-US" sz="2000" b="1" dirty="0">
                <a:latin typeface="Helvetica" pitchFamily="34" charset="0"/>
              </a:rPr>
              <a:t>of interest: </a:t>
            </a:r>
            <a:r>
              <a:rPr lang="en-US" sz="2000" dirty="0">
                <a:latin typeface="Helvetica" pitchFamily="34" charset="0"/>
              </a:rPr>
              <a:t>The parameter of interest is </a:t>
            </a:r>
            <a:r>
              <a:rPr lang="en-US" sz="2000" dirty="0">
                <a:latin typeface="Helvetica" pitchFamily="34" charset="0"/>
                <a:sym typeface="Symbol" pitchFamily="18" charset="2"/>
              </a:rPr>
              <a:t></a:t>
            </a:r>
            <a:r>
              <a:rPr lang="en-US" sz="2000" dirty="0">
                <a:latin typeface="Helvetica" pitchFamily="34" charset="0"/>
              </a:rPr>
              <a:t>, the mean       </a:t>
            </a:r>
            <a:r>
              <a:rPr lang="en-US" sz="2000" dirty="0" smtClean="0">
                <a:latin typeface="Helvetica" pitchFamily="34" charset="0"/>
              </a:rPr>
              <a:t> 			      burning </a:t>
            </a:r>
            <a:r>
              <a:rPr lang="en-US" sz="2000" dirty="0">
                <a:latin typeface="Helvetica" pitchFamily="34" charset="0"/>
              </a:rPr>
              <a:t>rate.</a:t>
            </a:r>
          </a:p>
          <a:p>
            <a:r>
              <a:rPr lang="en-US" sz="2000" b="1" dirty="0">
                <a:latin typeface="Helvetica" pitchFamily="34" charset="0"/>
              </a:rPr>
              <a:t>2. Null </a:t>
            </a:r>
            <a:r>
              <a:rPr lang="en-US" sz="2000" b="1" dirty="0" smtClean="0">
                <a:latin typeface="Helvetica" pitchFamily="34" charset="0"/>
              </a:rPr>
              <a:t>hypothesis:</a:t>
            </a:r>
            <a:r>
              <a:rPr lang="en-US" sz="2000" dirty="0" smtClean="0">
                <a:latin typeface="Helvetica" pitchFamily="34" charset="0"/>
              </a:rPr>
              <a:t> </a:t>
            </a:r>
            <a:r>
              <a:rPr lang="en-US" sz="2000" i="1" dirty="0">
                <a:latin typeface="Helvetica" pitchFamily="34" charset="0"/>
              </a:rPr>
              <a:t>H</a:t>
            </a:r>
            <a:r>
              <a:rPr lang="en-US" sz="2000" baseline="-25000" dirty="0">
                <a:latin typeface="Helvetica" pitchFamily="34" charset="0"/>
              </a:rPr>
              <a:t>0</a:t>
            </a:r>
            <a:r>
              <a:rPr lang="en-US" sz="2000" dirty="0">
                <a:latin typeface="Helvetica" pitchFamily="34" charset="0"/>
              </a:rPr>
              <a:t>: </a:t>
            </a:r>
            <a:r>
              <a:rPr lang="en-US" sz="2000" dirty="0">
                <a:latin typeface="Helvetica" pitchFamily="34" charset="0"/>
                <a:sym typeface="Symbol" pitchFamily="18" charset="2"/>
              </a:rPr>
              <a:t></a:t>
            </a:r>
            <a:r>
              <a:rPr lang="en-US" sz="2000" dirty="0">
                <a:latin typeface="Helvetica" pitchFamily="34" charset="0"/>
              </a:rPr>
              <a:t> </a:t>
            </a:r>
            <a:r>
              <a:rPr lang="en-US" sz="2000" dirty="0">
                <a:latin typeface="Helvetica" pitchFamily="34" charset="0"/>
                <a:sym typeface="Symbol" pitchFamily="18" charset="2"/>
              </a:rPr>
              <a:t></a:t>
            </a:r>
            <a:r>
              <a:rPr lang="en-US" sz="2000" dirty="0">
                <a:latin typeface="Helvetica" pitchFamily="34" charset="0"/>
              </a:rPr>
              <a:t> 50 centimeters per second</a:t>
            </a:r>
          </a:p>
          <a:p>
            <a:r>
              <a:rPr lang="en-US" sz="2000" b="1" dirty="0">
                <a:latin typeface="Helvetica" pitchFamily="34" charset="0"/>
              </a:rPr>
              <a:t>3. Alternative </a:t>
            </a:r>
            <a:r>
              <a:rPr lang="en-US" sz="2000" b="1" dirty="0" smtClean="0">
                <a:latin typeface="Helvetica" pitchFamily="34" charset="0"/>
              </a:rPr>
              <a:t>hypothesis: </a:t>
            </a:r>
            <a:r>
              <a:rPr lang="en-US" sz="2000" i="1" dirty="0">
                <a:latin typeface="Helvetica" pitchFamily="34" charset="0"/>
              </a:rPr>
              <a:t>H</a:t>
            </a:r>
            <a:r>
              <a:rPr lang="en-US" sz="2000" baseline="-25000" dirty="0">
                <a:latin typeface="Helvetica" pitchFamily="34" charset="0"/>
              </a:rPr>
              <a:t>1</a:t>
            </a:r>
            <a:r>
              <a:rPr lang="en-US" sz="2000" dirty="0">
                <a:latin typeface="Helvetica" pitchFamily="34" charset="0"/>
              </a:rPr>
              <a:t>: </a:t>
            </a:r>
            <a:r>
              <a:rPr lang="en-US" sz="2000" dirty="0">
                <a:latin typeface="Helvetica" pitchFamily="34" charset="0"/>
                <a:sym typeface="Symbol" pitchFamily="18" charset="2"/>
              </a:rPr>
              <a:t></a:t>
            </a:r>
            <a:r>
              <a:rPr lang="en-US" sz="2000" dirty="0">
                <a:latin typeface="Helvetica" pitchFamily="34" charset="0"/>
              </a:rPr>
              <a:t> </a:t>
            </a:r>
            <a:r>
              <a:rPr lang="en-US" sz="2000" dirty="0">
                <a:latin typeface="Helvetica" pitchFamily="34" charset="0"/>
                <a:sym typeface="Symbol" pitchFamily="18" charset="2"/>
              </a:rPr>
              <a:t></a:t>
            </a:r>
            <a:r>
              <a:rPr lang="en-US" sz="2000" dirty="0">
                <a:latin typeface="Helvetica" pitchFamily="34" charset="0"/>
              </a:rPr>
              <a:t> 50 centimeters per second</a:t>
            </a:r>
          </a:p>
          <a:p>
            <a:endParaRPr lang="en-US" dirty="0"/>
          </a:p>
        </p:txBody>
      </p:sp>
      <p:sp>
        <p:nvSpPr>
          <p:cNvPr id="12296"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12290" name="Object 6"/>
          <p:cNvGraphicFramePr>
            <a:graphicFrameLocks noChangeAspect="1"/>
          </p:cNvGraphicFramePr>
          <p:nvPr/>
        </p:nvGraphicFramePr>
        <p:xfrm>
          <a:off x="609600" y="2895600"/>
          <a:ext cx="1066800" cy="304800"/>
        </p:xfrm>
        <a:graphic>
          <a:graphicData uri="http://schemas.openxmlformats.org/presentationml/2006/ole">
            <mc:AlternateContent xmlns:mc="http://schemas.openxmlformats.org/markup-compatibility/2006">
              <mc:Choice xmlns:v="urn:schemas-microsoft-com:vml" Requires="v">
                <p:oleObj spid="_x0000_s12291" name="Equation" r:id="rId4" imgW="545154" imgH="177492" progId="Equation.DSMT4">
                  <p:embed/>
                </p:oleObj>
              </mc:Choice>
              <mc:Fallback>
                <p:oleObj name="Equation" r:id="rId4" imgW="545154" imgH="177492" progId="Equation.DSMT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2895600"/>
                        <a:ext cx="10668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3"/>
          <p:cNvSpPr>
            <a:spLocks noGrp="1" noChangeArrowheads="1"/>
          </p:cNvSpPr>
          <p:nvPr>
            <p:ph type="body" idx="1"/>
          </p:nvPr>
        </p:nvSpPr>
        <p:spPr>
          <a:xfrm>
            <a:off x="609600" y="1600200"/>
            <a:ext cx="7772400" cy="4114800"/>
          </a:xfrm>
        </p:spPr>
        <p:txBody>
          <a:bodyPr/>
          <a:lstStyle/>
          <a:p>
            <a:pPr eaLnBrk="1" hangingPunct="1">
              <a:buFontTx/>
              <a:buNone/>
            </a:pPr>
            <a:endParaRPr lang="en-US" b="1" smtClean="0"/>
          </a:p>
          <a:p>
            <a:pPr eaLnBrk="1" hangingPunct="1">
              <a:buFontTx/>
              <a:buNone/>
            </a:pPr>
            <a:endParaRPr lang="en-US" smtClean="0"/>
          </a:p>
        </p:txBody>
      </p:sp>
      <p:sp>
        <p:nvSpPr>
          <p:cNvPr id="13319" name="Slide Number Placeholder 5"/>
          <p:cNvSpPr>
            <a:spLocks noGrp="1"/>
          </p:cNvSpPr>
          <p:nvPr>
            <p:ph type="sldNum" sz="quarter" idx="12"/>
          </p:nvPr>
        </p:nvSpPr>
        <p:spPr bwMode="auto">
          <a:noFill/>
          <a:ln>
            <a:miter lim="800000"/>
            <a:headEnd/>
            <a:tailEnd/>
          </a:ln>
        </p:spPr>
        <p:txBody>
          <a:bodyPr/>
          <a:lstStyle/>
          <a:p>
            <a:fld id="{7ACC0E07-A263-4AC7-ACC1-2A06EDE8FB34}" type="slidenum">
              <a:rPr lang="en-US" smtClean="0">
                <a:cs typeface="Arial" charset="0"/>
              </a:rPr>
              <a:pPr/>
              <a:t>19</a:t>
            </a:fld>
            <a:endParaRPr lang="en-US" smtClean="0">
              <a:cs typeface="Arial" charset="0"/>
            </a:endParaRPr>
          </a:p>
        </p:txBody>
      </p:sp>
      <p:sp>
        <p:nvSpPr>
          <p:cNvPr id="7" name="Footer Placeholder 6"/>
          <p:cNvSpPr>
            <a:spLocks noGrp="1"/>
          </p:cNvSpPr>
          <p:nvPr>
            <p:ph type="ftr" sz="quarter" idx="11"/>
          </p:nvPr>
        </p:nvSpPr>
        <p:spPr/>
        <p:txBody>
          <a:bodyPr/>
          <a:lstStyle/>
          <a:p>
            <a:pPr>
              <a:defRPr/>
            </a:pPr>
            <a:r>
              <a:rPr lang="en-US" dirty="0"/>
              <a:t>Sec 9-2 Tests on the Mean of a Normal Distribution, Variance Known</a:t>
            </a:r>
          </a:p>
        </p:txBody>
      </p:sp>
      <p:sp>
        <p:nvSpPr>
          <p:cNvPr id="13321" name="TextBox 7"/>
          <p:cNvSpPr txBox="1">
            <a:spLocks noChangeArrowheads="1"/>
          </p:cNvSpPr>
          <p:nvPr/>
        </p:nvSpPr>
        <p:spPr bwMode="auto">
          <a:xfrm>
            <a:off x="457200" y="838200"/>
            <a:ext cx="8077200" cy="4801314"/>
          </a:xfrm>
          <a:prstGeom prst="rect">
            <a:avLst/>
          </a:prstGeom>
          <a:noFill/>
          <a:ln w="9525">
            <a:noFill/>
            <a:miter lim="800000"/>
            <a:headEnd/>
            <a:tailEnd/>
          </a:ln>
        </p:spPr>
        <p:txBody>
          <a:bodyPr>
            <a:spAutoFit/>
          </a:bodyPr>
          <a:lstStyle/>
          <a:p>
            <a:r>
              <a:rPr lang="en-US" b="1" dirty="0">
                <a:latin typeface="Helvetica" pitchFamily="34" charset="0"/>
              </a:rPr>
              <a:t>4. Test statistic:</a:t>
            </a:r>
            <a:r>
              <a:rPr lang="en-US" dirty="0">
                <a:latin typeface="Helvetica" pitchFamily="34" charset="0"/>
              </a:rPr>
              <a:t> The test statistic is</a:t>
            </a:r>
          </a:p>
          <a:p>
            <a:endParaRPr lang="en-US" dirty="0">
              <a:latin typeface="Helvetica" pitchFamily="34" charset="0"/>
            </a:endParaRPr>
          </a:p>
          <a:p>
            <a:endParaRPr lang="en-US" dirty="0">
              <a:latin typeface="Helvetica" pitchFamily="34" charset="0"/>
            </a:endParaRPr>
          </a:p>
          <a:p>
            <a:endParaRPr lang="en-US" dirty="0">
              <a:latin typeface="Helvetica" pitchFamily="34" charset="0"/>
            </a:endParaRPr>
          </a:p>
          <a:p>
            <a:r>
              <a:rPr lang="en-US" b="1" dirty="0">
                <a:latin typeface="Helvetica" pitchFamily="34" charset="0"/>
              </a:rPr>
              <a:t>5. Reject </a:t>
            </a:r>
            <a:r>
              <a:rPr lang="en-US" b="1" i="1" dirty="0">
                <a:latin typeface="Helvetica" pitchFamily="34" charset="0"/>
              </a:rPr>
              <a:t>H</a:t>
            </a:r>
            <a:r>
              <a:rPr lang="en-US" b="1" baseline="-25000" dirty="0">
                <a:latin typeface="Helvetica" pitchFamily="34" charset="0"/>
              </a:rPr>
              <a:t>0</a:t>
            </a:r>
            <a:r>
              <a:rPr lang="en-US" b="1" dirty="0">
                <a:latin typeface="Helvetica" pitchFamily="34" charset="0"/>
              </a:rPr>
              <a:t> if:</a:t>
            </a:r>
            <a:r>
              <a:rPr lang="en-US" dirty="0">
                <a:latin typeface="Helvetica" pitchFamily="34" charset="0"/>
              </a:rPr>
              <a:t> Reject </a:t>
            </a:r>
            <a:r>
              <a:rPr lang="en-US" i="1" dirty="0">
                <a:latin typeface="Helvetica" pitchFamily="34" charset="0"/>
              </a:rPr>
              <a:t>H</a:t>
            </a:r>
            <a:r>
              <a:rPr lang="en-US" baseline="-25000" dirty="0">
                <a:latin typeface="Helvetica" pitchFamily="34" charset="0"/>
              </a:rPr>
              <a:t>0</a:t>
            </a:r>
            <a:r>
              <a:rPr lang="en-US" dirty="0">
                <a:latin typeface="Helvetica" pitchFamily="34" charset="0"/>
              </a:rPr>
              <a:t> if the </a:t>
            </a:r>
            <a:r>
              <a:rPr lang="en-US" i="1" dirty="0">
                <a:latin typeface="Helvetica" pitchFamily="34" charset="0"/>
              </a:rPr>
              <a:t>P</a:t>
            </a:r>
            <a:r>
              <a:rPr lang="en-US" dirty="0">
                <a:latin typeface="Helvetica" pitchFamily="34" charset="0"/>
              </a:rPr>
              <a:t>-value is less than 0.05. </a:t>
            </a:r>
            <a:r>
              <a:rPr lang="en-US" dirty="0" smtClean="0">
                <a:latin typeface="Helvetica" pitchFamily="34" charset="0"/>
              </a:rPr>
              <a:t>The </a:t>
            </a:r>
            <a:r>
              <a:rPr lang="en-US" dirty="0">
                <a:latin typeface="Helvetica" pitchFamily="34" charset="0"/>
              </a:rPr>
              <a:t>boundaries of </a:t>
            </a:r>
            <a:r>
              <a:rPr lang="en-US" dirty="0" smtClean="0">
                <a:latin typeface="Helvetica" pitchFamily="34" charset="0"/>
              </a:rPr>
              <a:t> </a:t>
            </a:r>
          </a:p>
          <a:p>
            <a:r>
              <a:rPr lang="en-US" dirty="0" smtClean="0">
                <a:latin typeface="Helvetica" pitchFamily="34" charset="0"/>
              </a:rPr>
              <a:t>                         the </a:t>
            </a:r>
            <a:r>
              <a:rPr lang="en-US" dirty="0">
                <a:latin typeface="Helvetica" pitchFamily="34" charset="0"/>
              </a:rPr>
              <a:t>critical region would be </a:t>
            </a:r>
            <a:r>
              <a:rPr lang="en-US" i="1" dirty="0">
                <a:latin typeface="Helvetica" pitchFamily="34" charset="0"/>
              </a:rPr>
              <a:t>z</a:t>
            </a:r>
            <a:r>
              <a:rPr lang="en-US" baseline="-25000" dirty="0">
                <a:latin typeface="Helvetica" pitchFamily="34" charset="0"/>
              </a:rPr>
              <a:t>0.025</a:t>
            </a:r>
            <a:r>
              <a:rPr lang="en-US" dirty="0">
                <a:latin typeface="Helvetica" pitchFamily="34" charset="0"/>
              </a:rPr>
              <a:t> </a:t>
            </a:r>
            <a:r>
              <a:rPr lang="en-US" dirty="0">
                <a:latin typeface="Helvetica" pitchFamily="34" charset="0"/>
                <a:sym typeface="Symbol" pitchFamily="18" charset="2"/>
              </a:rPr>
              <a:t></a:t>
            </a:r>
            <a:r>
              <a:rPr lang="en-US" dirty="0">
                <a:latin typeface="Helvetica" pitchFamily="34" charset="0"/>
              </a:rPr>
              <a:t> 1.96 and </a:t>
            </a:r>
            <a:r>
              <a:rPr lang="en-US" dirty="0">
                <a:latin typeface="Helvetica" pitchFamily="34" charset="0"/>
                <a:sym typeface="Symbol" pitchFamily="18" charset="2"/>
              </a:rPr>
              <a:t></a:t>
            </a:r>
            <a:r>
              <a:rPr lang="en-US" i="1" dirty="0">
                <a:latin typeface="Helvetica" pitchFamily="34" charset="0"/>
              </a:rPr>
              <a:t>z</a:t>
            </a:r>
            <a:r>
              <a:rPr lang="en-US" baseline="-25000" dirty="0">
                <a:latin typeface="Helvetica" pitchFamily="34" charset="0"/>
              </a:rPr>
              <a:t>0.025</a:t>
            </a:r>
            <a:r>
              <a:rPr lang="en-US" dirty="0">
                <a:latin typeface="Helvetica" pitchFamily="34" charset="0"/>
              </a:rPr>
              <a:t> </a:t>
            </a:r>
            <a:r>
              <a:rPr lang="en-US" dirty="0">
                <a:latin typeface="Helvetica" pitchFamily="34" charset="0"/>
                <a:sym typeface="Symbol" pitchFamily="18" charset="2"/>
              </a:rPr>
              <a:t></a:t>
            </a:r>
            <a:r>
              <a:rPr lang="en-US" dirty="0">
                <a:latin typeface="Helvetica" pitchFamily="34" charset="0"/>
              </a:rPr>
              <a:t> </a:t>
            </a:r>
            <a:r>
              <a:rPr lang="en-US" dirty="0">
                <a:latin typeface="Helvetica" pitchFamily="34" charset="0"/>
                <a:sym typeface="Symbol" pitchFamily="18" charset="2"/>
              </a:rPr>
              <a:t></a:t>
            </a:r>
            <a:r>
              <a:rPr lang="en-US" dirty="0">
                <a:latin typeface="Helvetica" pitchFamily="34" charset="0"/>
              </a:rPr>
              <a:t>1.96.</a:t>
            </a:r>
          </a:p>
          <a:p>
            <a:endParaRPr lang="en-US" dirty="0">
              <a:latin typeface="Helvetica" pitchFamily="34" charset="0"/>
            </a:endParaRPr>
          </a:p>
          <a:p>
            <a:r>
              <a:rPr lang="en-US" b="1" dirty="0">
                <a:latin typeface="Helvetica" pitchFamily="34" charset="0"/>
              </a:rPr>
              <a:t>6. Computations:</a:t>
            </a:r>
            <a:r>
              <a:rPr lang="en-US" dirty="0">
                <a:latin typeface="Helvetica" pitchFamily="34" charset="0"/>
              </a:rPr>
              <a:t> Since                and </a:t>
            </a:r>
            <a:r>
              <a:rPr lang="en-US" dirty="0">
                <a:latin typeface="Helvetica" pitchFamily="34" charset="0"/>
                <a:sym typeface="Symbol" pitchFamily="18" charset="2"/>
              </a:rPr>
              <a:t></a:t>
            </a:r>
            <a:r>
              <a:rPr lang="en-US" dirty="0">
                <a:latin typeface="Helvetica" pitchFamily="34" charset="0"/>
              </a:rPr>
              <a:t> </a:t>
            </a:r>
            <a:r>
              <a:rPr lang="en-US" dirty="0">
                <a:latin typeface="Helvetica" pitchFamily="34" charset="0"/>
                <a:sym typeface="Symbol" pitchFamily="18" charset="2"/>
              </a:rPr>
              <a:t></a:t>
            </a:r>
            <a:r>
              <a:rPr lang="en-US" dirty="0">
                <a:latin typeface="Helvetica" pitchFamily="34" charset="0"/>
              </a:rPr>
              <a:t> 2,</a:t>
            </a:r>
          </a:p>
          <a:p>
            <a:endParaRPr lang="en-US" dirty="0">
              <a:latin typeface="Helvetica" pitchFamily="34" charset="0"/>
            </a:endParaRPr>
          </a:p>
          <a:p>
            <a:endParaRPr lang="en-US" dirty="0">
              <a:latin typeface="Helvetica" pitchFamily="34" charset="0"/>
            </a:endParaRPr>
          </a:p>
          <a:p>
            <a:endParaRPr lang="en-US" dirty="0">
              <a:latin typeface="Helvetica" pitchFamily="34" charset="0"/>
            </a:endParaRPr>
          </a:p>
          <a:p>
            <a:r>
              <a:rPr lang="en-US" b="1" dirty="0">
                <a:latin typeface="Helvetica" pitchFamily="34" charset="0"/>
              </a:rPr>
              <a:t>7. Conclusion:</a:t>
            </a:r>
            <a:r>
              <a:rPr lang="en-US" dirty="0">
                <a:latin typeface="Helvetica" pitchFamily="34" charset="0"/>
              </a:rPr>
              <a:t> Since </a:t>
            </a:r>
            <a:r>
              <a:rPr lang="en-US" i="1" dirty="0">
                <a:latin typeface="Helvetica" pitchFamily="34" charset="0"/>
              </a:rPr>
              <a:t>z</a:t>
            </a:r>
            <a:r>
              <a:rPr lang="en-US" baseline="-25000" dirty="0">
                <a:latin typeface="Helvetica" pitchFamily="34" charset="0"/>
              </a:rPr>
              <a:t>0</a:t>
            </a:r>
            <a:r>
              <a:rPr lang="en-US" dirty="0">
                <a:latin typeface="Helvetica" pitchFamily="34" charset="0"/>
              </a:rPr>
              <a:t> </a:t>
            </a:r>
            <a:r>
              <a:rPr lang="en-US" dirty="0">
                <a:latin typeface="Helvetica" pitchFamily="34" charset="0"/>
                <a:sym typeface="Symbol" pitchFamily="18" charset="2"/>
              </a:rPr>
              <a:t></a:t>
            </a:r>
            <a:r>
              <a:rPr lang="en-US" dirty="0">
                <a:latin typeface="Helvetica" pitchFamily="34" charset="0"/>
              </a:rPr>
              <a:t> 3.25 </a:t>
            </a:r>
            <a:r>
              <a:rPr lang="en-US" dirty="0" smtClean="0">
                <a:latin typeface="Helvetica" pitchFamily="34" charset="0"/>
              </a:rPr>
              <a:t>and the </a:t>
            </a:r>
            <a:r>
              <a:rPr lang="en-US" i="1" dirty="0">
                <a:latin typeface="Helvetica" pitchFamily="34" charset="0"/>
              </a:rPr>
              <a:t>p</a:t>
            </a:r>
            <a:r>
              <a:rPr lang="en-US" dirty="0">
                <a:latin typeface="Helvetica" pitchFamily="34" charset="0"/>
              </a:rPr>
              <a:t>-value is </a:t>
            </a:r>
            <a:r>
              <a:rPr lang="en-US" dirty="0" smtClean="0">
                <a:latin typeface="Helvetica" pitchFamily="34" charset="0"/>
                <a:sym typeface="Symbol" pitchFamily="18" charset="2"/>
              </a:rPr>
              <a:t></a:t>
            </a:r>
            <a:r>
              <a:rPr lang="en-US" dirty="0" smtClean="0">
                <a:latin typeface="Helvetica" pitchFamily="34" charset="0"/>
              </a:rPr>
              <a:t> </a:t>
            </a:r>
            <a:r>
              <a:rPr lang="en-US" dirty="0">
                <a:latin typeface="Helvetica" pitchFamily="34" charset="0"/>
              </a:rPr>
              <a:t>2[1 </a:t>
            </a:r>
            <a:r>
              <a:rPr lang="en-US" dirty="0">
                <a:latin typeface="Helvetica" pitchFamily="34" charset="0"/>
                <a:sym typeface="Symbol" pitchFamily="18" charset="2"/>
              </a:rPr>
              <a:t></a:t>
            </a:r>
            <a:r>
              <a:rPr lang="en-US" dirty="0">
                <a:latin typeface="Helvetica" pitchFamily="34" charset="0"/>
              </a:rPr>
              <a:t> </a:t>
            </a:r>
            <a:r>
              <a:rPr lang="en-US" dirty="0">
                <a:latin typeface="Helvetica" pitchFamily="34" charset="0"/>
                <a:sym typeface="Symbol" pitchFamily="18" charset="2"/>
              </a:rPr>
              <a:t></a:t>
            </a:r>
            <a:r>
              <a:rPr lang="en-US" dirty="0">
                <a:latin typeface="Helvetica" pitchFamily="34" charset="0"/>
              </a:rPr>
              <a:t>(3.25)] </a:t>
            </a:r>
            <a:r>
              <a:rPr lang="en-US" dirty="0">
                <a:latin typeface="Helvetica" pitchFamily="34" charset="0"/>
                <a:sym typeface="Symbol" pitchFamily="18" charset="2"/>
              </a:rPr>
              <a:t></a:t>
            </a:r>
            <a:r>
              <a:rPr lang="en-US" dirty="0">
                <a:latin typeface="Helvetica" pitchFamily="34" charset="0"/>
              </a:rPr>
              <a:t> 0.0012, </a:t>
            </a:r>
            <a:r>
              <a:rPr lang="en-US" dirty="0" smtClean="0">
                <a:latin typeface="Helvetica" pitchFamily="34" charset="0"/>
              </a:rPr>
              <a:t>	            we </a:t>
            </a:r>
            <a:r>
              <a:rPr lang="en-US" dirty="0">
                <a:latin typeface="Helvetica" pitchFamily="34" charset="0"/>
              </a:rPr>
              <a:t>reject </a:t>
            </a:r>
            <a:r>
              <a:rPr lang="en-US" i="1" dirty="0">
                <a:latin typeface="Helvetica" pitchFamily="34" charset="0"/>
              </a:rPr>
              <a:t>H</a:t>
            </a:r>
            <a:r>
              <a:rPr lang="en-US" baseline="-25000" dirty="0">
                <a:latin typeface="Helvetica" pitchFamily="34" charset="0"/>
              </a:rPr>
              <a:t>0</a:t>
            </a:r>
            <a:r>
              <a:rPr lang="en-US" dirty="0">
                <a:latin typeface="Helvetica" pitchFamily="34" charset="0"/>
              </a:rPr>
              <a:t>: </a:t>
            </a:r>
            <a:r>
              <a:rPr lang="en-US" dirty="0">
                <a:latin typeface="Helvetica" pitchFamily="34" charset="0"/>
                <a:sym typeface="Symbol" pitchFamily="18" charset="2"/>
              </a:rPr>
              <a:t></a:t>
            </a:r>
            <a:r>
              <a:rPr lang="en-US" dirty="0">
                <a:latin typeface="Helvetica" pitchFamily="34" charset="0"/>
              </a:rPr>
              <a:t> </a:t>
            </a:r>
            <a:r>
              <a:rPr lang="en-US" dirty="0">
                <a:latin typeface="Helvetica" pitchFamily="34" charset="0"/>
                <a:sym typeface="Symbol" pitchFamily="18" charset="2"/>
              </a:rPr>
              <a:t></a:t>
            </a:r>
            <a:r>
              <a:rPr lang="en-US" dirty="0">
                <a:latin typeface="Helvetica" pitchFamily="34" charset="0"/>
              </a:rPr>
              <a:t> 50 at the 0.05 level of significance.</a:t>
            </a:r>
          </a:p>
          <a:p>
            <a:endParaRPr lang="en-US" dirty="0">
              <a:latin typeface="Helvetica" pitchFamily="34" charset="0"/>
            </a:endParaRPr>
          </a:p>
          <a:p>
            <a:r>
              <a:rPr lang="en-US" b="1" u="sng" dirty="0" smtClean="0">
                <a:latin typeface="Helvetica" pitchFamily="34" charset="0"/>
              </a:rPr>
              <a:t>Interpretation</a:t>
            </a:r>
            <a:r>
              <a:rPr lang="en-US" b="1" u="sng" dirty="0">
                <a:latin typeface="Helvetica" pitchFamily="34" charset="0"/>
              </a:rPr>
              <a:t>:</a:t>
            </a:r>
            <a:r>
              <a:rPr lang="en-US" dirty="0">
                <a:latin typeface="Helvetica" pitchFamily="34" charset="0"/>
              </a:rPr>
              <a:t> </a:t>
            </a:r>
            <a:r>
              <a:rPr lang="en-US" dirty="0" smtClean="0">
                <a:latin typeface="Helvetica" pitchFamily="34" charset="0"/>
              </a:rPr>
              <a:t>The </a:t>
            </a:r>
            <a:r>
              <a:rPr lang="en-US" dirty="0">
                <a:latin typeface="Helvetica" pitchFamily="34" charset="0"/>
              </a:rPr>
              <a:t>mean burning rate differs from 50 centimeters per second, based on a sample of 25 measurements</a:t>
            </a:r>
            <a:r>
              <a:rPr lang="en-US" dirty="0" smtClean="0">
                <a:latin typeface="Helvetica" pitchFamily="34" charset="0"/>
              </a:rPr>
              <a:t>.</a:t>
            </a:r>
            <a:endParaRPr lang="en-US" dirty="0">
              <a:latin typeface="Helvetica" pitchFamily="34" charset="0"/>
            </a:endParaRPr>
          </a:p>
          <a:p>
            <a:endParaRPr lang="en-US" dirty="0"/>
          </a:p>
        </p:txBody>
      </p:sp>
      <p:sp>
        <p:nvSpPr>
          <p:cNvPr id="13322"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13314" name="Object 6"/>
          <p:cNvGraphicFramePr>
            <a:graphicFrameLocks noChangeAspect="1"/>
          </p:cNvGraphicFramePr>
          <p:nvPr/>
        </p:nvGraphicFramePr>
        <p:xfrm>
          <a:off x="3200400" y="1219200"/>
          <a:ext cx="1905000" cy="609600"/>
        </p:xfrm>
        <a:graphic>
          <a:graphicData uri="http://schemas.openxmlformats.org/presentationml/2006/ole">
            <mc:AlternateContent xmlns:mc="http://schemas.openxmlformats.org/markup-compatibility/2006">
              <mc:Choice xmlns:v="urn:schemas-microsoft-com:vml" Requires="v">
                <p:oleObj spid="_x0000_s13317" name="Equation" r:id="rId4" imgW="800100" imgH="431800" progId="Equation.DSMT4">
                  <p:embed/>
                </p:oleObj>
              </mc:Choice>
              <mc:Fallback>
                <p:oleObj name="Equation" r:id="rId4" imgW="800100" imgH="431800" progId="Equation.DSMT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1219200"/>
                        <a:ext cx="19050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23"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13315" name="Object 8"/>
          <p:cNvGraphicFramePr>
            <a:graphicFrameLocks noChangeAspect="1"/>
          </p:cNvGraphicFramePr>
          <p:nvPr/>
        </p:nvGraphicFramePr>
        <p:xfrm>
          <a:off x="3048000" y="2819400"/>
          <a:ext cx="990600" cy="257175"/>
        </p:xfrm>
        <a:graphic>
          <a:graphicData uri="http://schemas.openxmlformats.org/presentationml/2006/ole">
            <mc:AlternateContent xmlns:mc="http://schemas.openxmlformats.org/markup-compatibility/2006">
              <mc:Choice xmlns:v="urn:schemas-microsoft-com:vml" Requires="v">
                <p:oleObj spid="_x0000_s13318" name="Equation" r:id="rId6" imgW="545154" imgH="177492" progId="Equation.DSMT4">
                  <p:embed/>
                </p:oleObj>
              </mc:Choice>
              <mc:Fallback>
                <p:oleObj name="Equation" r:id="rId6" imgW="545154" imgH="177492" progId="Equation.DSMT4">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0" y="2819400"/>
                        <a:ext cx="990600" cy="257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24"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13316" name="Object 10"/>
          <p:cNvGraphicFramePr>
            <a:graphicFrameLocks noChangeAspect="1"/>
          </p:cNvGraphicFramePr>
          <p:nvPr/>
        </p:nvGraphicFramePr>
        <p:xfrm>
          <a:off x="3276600" y="3200400"/>
          <a:ext cx="2286000" cy="609600"/>
        </p:xfrm>
        <a:graphic>
          <a:graphicData uri="http://schemas.openxmlformats.org/presentationml/2006/ole">
            <mc:AlternateContent xmlns:mc="http://schemas.openxmlformats.org/markup-compatibility/2006">
              <mc:Choice xmlns:v="urn:schemas-microsoft-com:vml" Requires="v">
                <p:oleObj spid="_x0000_s13319" name="Equation" r:id="rId8" imgW="1346200" imgH="419100" progId="Equation.DSMT4">
                  <p:embed/>
                </p:oleObj>
              </mc:Choice>
              <mc:Fallback>
                <p:oleObj name="Equation" r:id="rId8" imgW="1346200" imgH="419100" progId="Equation.DSMT4">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6600" y="3200400"/>
                        <a:ext cx="22860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2"/>
          <p:cNvSpPr txBox="1">
            <a:spLocks noChangeArrowheads="1"/>
          </p:cNvSpPr>
          <p:nvPr/>
        </p:nvSpPr>
        <p:spPr bwMode="auto">
          <a:xfrm>
            <a:off x="381000" y="0"/>
            <a:ext cx="8229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smtClean="0">
                <a:ln>
                  <a:noFill/>
                </a:ln>
                <a:solidFill>
                  <a:schemeClr val="tx1"/>
                </a:solidFill>
                <a:effectLst/>
                <a:uLnTx/>
                <a:uFillTx/>
                <a:latin typeface="Helvetica" pitchFamily="34" charset="0"/>
                <a:ea typeface="+mj-ea"/>
                <a:cs typeface="+mj-cs"/>
              </a:rPr>
              <a:t>EXAMPLE 9-2</a:t>
            </a:r>
            <a:r>
              <a:rPr kumimoji="0" lang="en-US" sz="2800" b="0" i="0" u="none" strike="noStrike" kern="1200" cap="none" spc="0" normalizeH="0" baseline="0" noProof="0" smtClean="0">
                <a:ln>
                  <a:noFill/>
                </a:ln>
                <a:solidFill>
                  <a:schemeClr val="tx1"/>
                </a:solidFill>
                <a:effectLst/>
                <a:uLnTx/>
                <a:uFillTx/>
                <a:latin typeface="Helvetica" pitchFamily="34" charset="0"/>
                <a:ea typeface="+mj-ea"/>
                <a:cs typeface="+mj-cs"/>
              </a:rPr>
              <a:t> </a:t>
            </a:r>
            <a:r>
              <a:rPr kumimoji="0" lang="en-US" sz="2800" b="1" i="0" u="none" strike="noStrike" kern="1200" cap="none" spc="0" normalizeH="0" baseline="0" noProof="0" smtClean="0">
                <a:ln>
                  <a:noFill/>
                </a:ln>
                <a:solidFill>
                  <a:srgbClr val="1F497D"/>
                </a:solidFill>
                <a:effectLst/>
                <a:uLnTx/>
                <a:uFillTx/>
                <a:latin typeface="Helvetica" pitchFamily="34" charset="0"/>
                <a:ea typeface="+mj-ea"/>
                <a:cs typeface="+mj-cs"/>
              </a:rPr>
              <a:t>Propellant Burning Rate</a:t>
            </a:r>
            <a:endParaRPr kumimoji="0" lang="en-US" sz="2800" b="1"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57200" y="6324600"/>
            <a:ext cx="2895600" cy="365125"/>
          </a:xfrm>
        </p:spPr>
        <p:txBody>
          <a:bodyPr/>
          <a:lstStyle/>
          <a:p>
            <a:pPr>
              <a:defRPr/>
            </a:pPr>
            <a:r>
              <a:rPr lang="en-US" dirty="0"/>
              <a:t>Chapter 9 Title and Outline</a:t>
            </a:r>
          </a:p>
        </p:txBody>
      </p:sp>
      <p:sp>
        <p:nvSpPr>
          <p:cNvPr id="81923" name="TextBox 3"/>
          <p:cNvSpPr txBox="1">
            <a:spLocks noChangeArrowheads="1"/>
          </p:cNvSpPr>
          <p:nvPr/>
        </p:nvSpPr>
        <p:spPr bwMode="auto">
          <a:xfrm>
            <a:off x="990600" y="-381000"/>
            <a:ext cx="533400" cy="2646363"/>
          </a:xfrm>
          <a:prstGeom prst="rect">
            <a:avLst/>
          </a:prstGeom>
          <a:noFill/>
          <a:ln w="9525">
            <a:noFill/>
            <a:miter lim="800000"/>
            <a:headEnd/>
            <a:tailEnd/>
          </a:ln>
        </p:spPr>
        <p:txBody>
          <a:bodyPr>
            <a:spAutoFit/>
          </a:bodyPr>
          <a:lstStyle/>
          <a:p>
            <a:pPr algn="ctr"/>
            <a:r>
              <a:rPr lang="en-US" sz="16600" b="1" dirty="0">
                <a:solidFill>
                  <a:srgbClr val="1F497D"/>
                </a:solidFill>
                <a:latin typeface="Helvetica" pitchFamily="34" charset="0"/>
                <a:cs typeface="Times New Roman" pitchFamily="18" charset="0"/>
              </a:rPr>
              <a:t>9</a:t>
            </a:r>
          </a:p>
        </p:txBody>
      </p:sp>
      <p:sp>
        <p:nvSpPr>
          <p:cNvPr id="81924" name="TextBox 5"/>
          <p:cNvSpPr txBox="1">
            <a:spLocks noChangeArrowheads="1"/>
          </p:cNvSpPr>
          <p:nvPr/>
        </p:nvSpPr>
        <p:spPr bwMode="auto">
          <a:xfrm>
            <a:off x="3124200" y="304800"/>
            <a:ext cx="5410200" cy="1323975"/>
          </a:xfrm>
          <a:prstGeom prst="rect">
            <a:avLst/>
          </a:prstGeom>
          <a:noFill/>
          <a:ln w="9525">
            <a:noFill/>
            <a:miter lim="800000"/>
            <a:headEnd/>
            <a:tailEnd/>
          </a:ln>
        </p:spPr>
        <p:txBody>
          <a:bodyPr>
            <a:spAutoFit/>
          </a:bodyPr>
          <a:lstStyle/>
          <a:p>
            <a:r>
              <a:rPr lang="en-US" sz="4000" b="1" dirty="0">
                <a:solidFill>
                  <a:srgbClr val="1F497D"/>
                </a:solidFill>
                <a:latin typeface="Helvetica" pitchFamily="34" charset="0"/>
              </a:rPr>
              <a:t>Tests of Hypotheses for a Single Sample</a:t>
            </a:r>
          </a:p>
        </p:txBody>
      </p:sp>
      <p:sp>
        <p:nvSpPr>
          <p:cNvPr id="7" name="TextBox 6"/>
          <p:cNvSpPr txBox="1"/>
          <p:nvPr/>
        </p:nvSpPr>
        <p:spPr>
          <a:xfrm>
            <a:off x="228600" y="2133601"/>
            <a:ext cx="8610600" cy="4267200"/>
          </a:xfrm>
          <a:prstGeom prst="rect">
            <a:avLst/>
          </a:prstGeom>
          <a:noFill/>
        </p:spPr>
        <p:txBody>
          <a:bodyPr numCol="2">
            <a:spAutoFit/>
          </a:bodyPr>
          <a:lstStyle/>
          <a:p>
            <a:pPr fontAlgn="auto">
              <a:spcBef>
                <a:spcPts val="0"/>
              </a:spcBef>
              <a:spcAft>
                <a:spcPts val="0"/>
              </a:spcAft>
              <a:defRPr/>
            </a:pPr>
            <a:r>
              <a:rPr lang="en-US" sz="1600" dirty="0">
                <a:latin typeface="Helvetica" pitchFamily="50" charset="0"/>
                <a:cs typeface="+mn-cs"/>
              </a:rPr>
              <a:t>9-1   Hypothesis Testing</a:t>
            </a:r>
          </a:p>
          <a:p>
            <a:pPr fontAlgn="auto">
              <a:spcBef>
                <a:spcPts val="0"/>
              </a:spcBef>
              <a:spcAft>
                <a:spcPts val="0"/>
              </a:spcAft>
              <a:defRPr/>
            </a:pPr>
            <a:r>
              <a:rPr lang="en-US" sz="1600" dirty="0">
                <a:latin typeface="Helvetica" pitchFamily="50" charset="0"/>
                <a:cs typeface="+mn-cs"/>
              </a:rPr>
              <a:t>   </a:t>
            </a:r>
            <a:r>
              <a:rPr lang="en-US" sz="1400" dirty="0">
                <a:latin typeface="Helvetica" pitchFamily="50" charset="0"/>
                <a:cs typeface="+mn-cs"/>
              </a:rPr>
              <a:t>9-1.1 Statistical Hypotheses</a:t>
            </a:r>
          </a:p>
          <a:p>
            <a:pPr fontAlgn="auto">
              <a:spcBef>
                <a:spcPts val="0"/>
              </a:spcBef>
              <a:spcAft>
                <a:spcPts val="0"/>
              </a:spcAft>
              <a:defRPr/>
            </a:pPr>
            <a:r>
              <a:rPr lang="en-US" sz="1400" dirty="0">
                <a:latin typeface="Helvetica" pitchFamily="50" charset="0"/>
                <a:cs typeface="+mn-cs"/>
              </a:rPr>
              <a:t>   9-1.2 Tests of Statistical Hypotheses</a:t>
            </a:r>
          </a:p>
          <a:p>
            <a:pPr fontAlgn="auto">
              <a:spcBef>
                <a:spcPts val="0"/>
              </a:spcBef>
              <a:spcAft>
                <a:spcPts val="0"/>
              </a:spcAft>
              <a:defRPr/>
            </a:pPr>
            <a:r>
              <a:rPr lang="en-US" sz="1400" dirty="0">
                <a:latin typeface="Helvetica" pitchFamily="50" charset="0"/>
                <a:cs typeface="+mn-cs"/>
              </a:rPr>
              <a:t>   9-1.3 1-Sided &amp; 2-Sided Hypotheses</a:t>
            </a:r>
          </a:p>
          <a:p>
            <a:pPr fontAlgn="auto">
              <a:spcBef>
                <a:spcPts val="0"/>
              </a:spcBef>
              <a:spcAft>
                <a:spcPts val="0"/>
              </a:spcAft>
              <a:defRPr/>
            </a:pPr>
            <a:r>
              <a:rPr lang="en-US" sz="1400" dirty="0">
                <a:latin typeface="Helvetica" pitchFamily="50" charset="0"/>
                <a:cs typeface="+mn-cs"/>
              </a:rPr>
              <a:t>   9-1.4 P-Values  in Hypothesis Tests</a:t>
            </a:r>
          </a:p>
          <a:p>
            <a:pPr fontAlgn="auto">
              <a:spcBef>
                <a:spcPts val="0"/>
              </a:spcBef>
              <a:spcAft>
                <a:spcPts val="0"/>
              </a:spcAft>
              <a:defRPr/>
            </a:pPr>
            <a:r>
              <a:rPr lang="en-US" sz="1400" dirty="0">
                <a:latin typeface="Helvetica" pitchFamily="50" charset="0"/>
                <a:cs typeface="+mn-cs"/>
              </a:rPr>
              <a:t>   9-1.5 Connection between Hypothesis </a:t>
            </a:r>
            <a:endParaRPr lang="en-US" sz="1400" dirty="0" smtClean="0">
              <a:latin typeface="Helvetica" pitchFamily="50" charset="0"/>
              <a:cs typeface="+mn-cs"/>
            </a:endParaRPr>
          </a:p>
          <a:p>
            <a:pPr fontAlgn="auto">
              <a:spcBef>
                <a:spcPts val="0"/>
              </a:spcBef>
              <a:spcAft>
                <a:spcPts val="0"/>
              </a:spcAft>
              <a:defRPr/>
            </a:pPr>
            <a:r>
              <a:rPr lang="en-US" sz="1400" dirty="0" smtClean="0">
                <a:latin typeface="Helvetica" pitchFamily="50" charset="0"/>
                <a:cs typeface="+mn-cs"/>
              </a:rPr>
              <a:t>             Tests </a:t>
            </a:r>
            <a:r>
              <a:rPr lang="en-US" sz="1400" dirty="0">
                <a:latin typeface="Helvetica" pitchFamily="50" charset="0"/>
                <a:cs typeface="+mn-cs"/>
              </a:rPr>
              <a:t>&amp; </a:t>
            </a:r>
            <a:r>
              <a:rPr lang="en-US" sz="1400" dirty="0" smtClean="0">
                <a:latin typeface="Helvetica" pitchFamily="50" charset="0"/>
                <a:cs typeface="+mn-cs"/>
              </a:rPr>
              <a:t>Confidence </a:t>
            </a:r>
            <a:r>
              <a:rPr lang="en-US" sz="1400" dirty="0">
                <a:latin typeface="Helvetica" pitchFamily="50" charset="0"/>
                <a:cs typeface="+mn-cs"/>
              </a:rPr>
              <a:t>Intervals</a:t>
            </a:r>
          </a:p>
          <a:p>
            <a:pPr fontAlgn="auto">
              <a:spcBef>
                <a:spcPts val="0"/>
              </a:spcBef>
              <a:spcAft>
                <a:spcPts val="0"/>
              </a:spcAft>
              <a:defRPr/>
            </a:pPr>
            <a:r>
              <a:rPr lang="en-US" sz="1400" dirty="0">
                <a:latin typeface="Helvetica" pitchFamily="50" charset="0"/>
                <a:cs typeface="+mn-cs"/>
              </a:rPr>
              <a:t>   9-1.6 General </a:t>
            </a:r>
            <a:r>
              <a:rPr lang="en-US" sz="1400" dirty="0" smtClean="0">
                <a:latin typeface="Helvetica" pitchFamily="50" charset="0"/>
                <a:cs typeface="+mn-cs"/>
              </a:rPr>
              <a:t>Procedure </a:t>
            </a:r>
            <a:r>
              <a:rPr lang="en-US" sz="1400" dirty="0">
                <a:latin typeface="Helvetica" pitchFamily="50" charset="0"/>
                <a:cs typeface="+mn-cs"/>
              </a:rPr>
              <a:t>for </a:t>
            </a:r>
          </a:p>
          <a:p>
            <a:pPr fontAlgn="auto">
              <a:spcBef>
                <a:spcPts val="0"/>
              </a:spcBef>
              <a:spcAft>
                <a:spcPts val="0"/>
              </a:spcAft>
              <a:defRPr/>
            </a:pPr>
            <a:r>
              <a:rPr lang="en-US" sz="1400" dirty="0">
                <a:latin typeface="Helvetica" pitchFamily="50" charset="0"/>
                <a:cs typeface="+mn-cs"/>
              </a:rPr>
              <a:t> </a:t>
            </a:r>
            <a:r>
              <a:rPr lang="en-US" sz="1400" dirty="0" smtClean="0">
                <a:latin typeface="Helvetica" pitchFamily="50" charset="0"/>
                <a:cs typeface="+mn-cs"/>
              </a:rPr>
              <a:t>            Hypothesis </a:t>
            </a:r>
            <a:r>
              <a:rPr lang="en-US" sz="1400" dirty="0">
                <a:latin typeface="Helvetica" pitchFamily="50" charset="0"/>
                <a:cs typeface="+mn-cs"/>
              </a:rPr>
              <a:t>Tests</a:t>
            </a:r>
          </a:p>
          <a:p>
            <a:pPr fontAlgn="auto">
              <a:spcBef>
                <a:spcPts val="0"/>
              </a:spcBef>
              <a:spcAft>
                <a:spcPts val="0"/>
              </a:spcAft>
              <a:defRPr/>
            </a:pPr>
            <a:r>
              <a:rPr lang="en-US" sz="1600" dirty="0">
                <a:latin typeface="Helvetica" pitchFamily="50" charset="0"/>
                <a:cs typeface="+mn-cs"/>
              </a:rPr>
              <a:t>9-2   Tests on the Mean of a Normal </a:t>
            </a:r>
            <a:r>
              <a:rPr lang="en-US" sz="1600" dirty="0" smtClean="0">
                <a:latin typeface="Helvetica" pitchFamily="50" charset="0"/>
                <a:cs typeface="+mn-cs"/>
              </a:rPr>
              <a:t>    </a:t>
            </a:r>
          </a:p>
          <a:p>
            <a:pPr fontAlgn="auto">
              <a:spcBef>
                <a:spcPts val="0"/>
              </a:spcBef>
              <a:spcAft>
                <a:spcPts val="0"/>
              </a:spcAft>
              <a:defRPr/>
            </a:pPr>
            <a:r>
              <a:rPr lang="en-US" sz="1600" dirty="0" smtClean="0">
                <a:latin typeface="Helvetica" pitchFamily="50" charset="0"/>
                <a:cs typeface="+mn-cs"/>
              </a:rPr>
              <a:t>        Distribution</a:t>
            </a:r>
            <a:r>
              <a:rPr lang="en-US" sz="1600" dirty="0">
                <a:latin typeface="Helvetica" pitchFamily="50" charset="0"/>
                <a:cs typeface="+mn-cs"/>
              </a:rPr>
              <a:t>, Variance Known</a:t>
            </a:r>
          </a:p>
          <a:p>
            <a:pPr fontAlgn="auto">
              <a:spcBef>
                <a:spcPts val="0"/>
              </a:spcBef>
              <a:spcAft>
                <a:spcPts val="0"/>
              </a:spcAft>
              <a:defRPr/>
            </a:pPr>
            <a:r>
              <a:rPr lang="en-US" sz="1400" dirty="0">
                <a:latin typeface="Helvetica" pitchFamily="50" charset="0"/>
                <a:cs typeface="+mn-cs"/>
              </a:rPr>
              <a:t>   9-2.1 Hypothesis Tests on the Mean</a:t>
            </a:r>
          </a:p>
          <a:p>
            <a:pPr fontAlgn="auto">
              <a:spcBef>
                <a:spcPts val="0"/>
              </a:spcBef>
              <a:spcAft>
                <a:spcPts val="0"/>
              </a:spcAft>
              <a:defRPr/>
            </a:pPr>
            <a:r>
              <a:rPr lang="en-US" sz="1400" dirty="0">
                <a:latin typeface="Helvetica" pitchFamily="50" charset="0"/>
                <a:cs typeface="+mn-cs"/>
              </a:rPr>
              <a:t>   9-2.2 Type II Error &amp; Choice of Sample Size</a:t>
            </a:r>
          </a:p>
          <a:p>
            <a:pPr fontAlgn="auto">
              <a:spcBef>
                <a:spcPts val="0"/>
              </a:spcBef>
              <a:spcAft>
                <a:spcPts val="0"/>
              </a:spcAft>
              <a:defRPr/>
            </a:pPr>
            <a:r>
              <a:rPr lang="en-US" sz="1400" dirty="0">
                <a:latin typeface="Helvetica" pitchFamily="50" charset="0"/>
                <a:cs typeface="+mn-cs"/>
              </a:rPr>
              <a:t>   9-2.3 Large-Sample Test</a:t>
            </a:r>
          </a:p>
          <a:p>
            <a:pPr fontAlgn="auto">
              <a:spcBef>
                <a:spcPts val="0"/>
              </a:spcBef>
              <a:spcAft>
                <a:spcPts val="0"/>
              </a:spcAft>
              <a:defRPr/>
            </a:pPr>
            <a:r>
              <a:rPr lang="en-US" sz="1600" dirty="0">
                <a:latin typeface="Helvetica" pitchFamily="50" charset="0"/>
                <a:cs typeface="+mn-cs"/>
              </a:rPr>
              <a:t>9-3   Tests on the Mean of a Normal     </a:t>
            </a:r>
          </a:p>
          <a:p>
            <a:pPr fontAlgn="auto">
              <a:spcBef>
                <a:spcPts val="0"/>
              </a:spcBef>
              <a:spcAft>
                <a:spcPts val="0"/>
              </a:spcAft>
              <a:defRPr/>
            </a:pPr>
            <a:r>
              <a:rPr lang="en-US" sz="1600" dirty="0">
                <a:latin typeface="Helvetica" pitchFamily="50" charset="0"/>
                <a:cs typeface="+mn-cs"/>
              </a:rPr>
              <a:t>        Distribution, Variance Unknown</a:t>
            </a:r>
          </a:p>
          <a:p>
            <a:pPr fontAlgn="auto">
              <a:spcBef>
                <a:spcPts val="0"/>
              </a:spcBef>
              <a:spcAft>
                <a:spcPts val="0"/>
              </a:spcAft>
              <a:defRPr/>
            </a:pPr>
            <a:r>
              <a:rPr lang="en-US" sz="1600" dirty="0">
                <a:latin typeface="Helvetica" pitchFamily="50" charset="0"/>
                <a:cs typeface="+mn-cs"/>
              </a:rPr>
              <a:t>   </a:t>
            </a:r>
            <a:r>
              <a:rPr lang="en-US" sz="1400" dirty="0">
                <a:latin typeface="Helvetica" pitchFamily="50" charset="0"/>
                <a:cs typeface="+mn-cs"/>
              </a:rPr>
              <a:t>9-3.1 Hypothesis Tests on the Mean</a:t>
            </a:r>
          </a:p>
          <a:p>
            <a:pPr fontAlgn="auto">
              <a:spcBef>
                <a:spcPts val="0"/>
              </a:spcBef>
              <a:spcAft>
                <a:spcPts val="0"/>
              </a:spcAft>
              <a:defRPr/>
            </a:pPr>
            <a:r>
              <a:rPr lang="en-US" sz="1400" dirty="0">
                <a:latin typeface="Helvetica" pitchFamily="50" charset="0"/>
                <a:cs typeface="+mn-cs"/>
              </a:rPr>
              <a:t>   9-3.2 Type II Error &amp; Choice of Sample Size</a:t>
            </a:r>
          </a:p>
          <a:p>
            <a:pPr fontAlgn="auto">
              <a:spcBef>
                <a:spcPts val="0"/>
              </a:spcBef>
              <a:spcAft>
                <a:spcPts val="0"/>
              </a:spcAft>
              <a:defRPr/>
            </a:pPr>
            <a:r>
              <a:rPr lang="en-US" sz="1400" dirty="0">
                <a:latin typeface="Helvetica" pitchFamily="50" charset="0"/>
                <a:cs typeface="+mn-cs"/>
              </a:rPr>
              <a:t>  </a:t>
            </a:r>
            <a:endParaRPr lang="en-US" sz="1600" dirty="0">
              <a:latin typeface="Helvetica" pitchFamily="50" charset="0"/>
              <a:cs typeface="+mn-cs"/>
            </a:endParaRPr>
          </a:p>
          <a:p>
            <a:pPr fontAlgn="auto">
              <a:spcBef>
                <a:spcPts val="0"/>
              </a:spcBef>
              <a:spcAft>
                <a:spcPts val="0"/>
              </a:spcAft>
              <a:defRPr/>
            </a:pPr>
            <a:r>
              <a:rPr lang="en-US" sz="1600" dirty="0">
                <a:latin typeface="Helvetica" pitchFamily="50" charset="0"/>
                <a:cs typeface="+mn-cs"/>
              </a:rPr>
              <a:t>9-4   Tests of the Variance &amp; Standard  </a:t>
            </a:r>
          </a:p>
          <a:p>
            <a:pPr fontAlgn="auto">
              <a:spcBef>
                <a:spcPts val="0"/>
              </a:spcBef>
              <a:spcAft>
                <a:spcPts val="0"/>
              </a:spcAft>
              <a:defRPr/>
            </a:pPr>
            <a:r>
              <a:rPr lang="en-US" sz="1600" dirty="0">
                <a:latin typeface="Helvetica" pitchFamily="50" charset="0"/>
                <a:cs typeface="+mn-cs"/>
              </a:rPr>
              <a:t>        Deviation of a Normal Distribution.</a:t>
            </a:r>
          </a:p>
          <a:p>
            <a:pPr fontAlgn="auto">
              <a:spcBef>
                <a:spcPts val="0"/>
              </a:spcBef>
              <a:spcAft>
                <a:spcPts val="0"/>
              </a:spcAft>
              <a:defRPr/>
            </a:pPr>
            <a:r>
              <a:rPr lang="en-US" sz="1400" dirty="0">
                <a:latin typeface="Helvetica" pitchFamily="50" charset="0"/>
                <a:cs typeface="+mn-cs"/>
              </a:rPr>
              <a:t>   9-4.1 Hypothesis </a:t>
            </a:r>
            <a:r>
              <a:rPr lang="en-US" sz="1400" dirty="0" smtClean="0">
                <a:latin typeface="Helvetica" pitchFamily="50" charset="0"/>
                <a:cs typeface="+mn-cs"/>
              </a:rPr>
              <a:t>Tests </a:t>
            </a:r>
            <a:r>
              <a:rPr lang="en-US" sz="1400" dirty="0">
                <a:latin typeface="Helvetica" pitchFamily="50" charset="0"/>
                <a:cs typeface="+mn-cs"/>
              </a:rPr>
              <a:t>on the Variance</a:t>
            </a:r>
          </a:p>
          <a:p>
            <a:pPr fontAlgn="auto">
              <a:spcBef>
                <a:spcPts val="0"/>
              </a:spcBef>
              <a:spcAft>
                <a:spcPts val="0"/>
              </a:spcAft>
              <a:defRPr/>
            </a:pPr>
            <a:r>
              <a:rPr lang="en-US" sz="1400" dirty="0">
                <a:latin typeface="Helvetica" pitchFamily="50" charset="0"/>
                <a:cs typeface="+mn-cs"/>
              </a:rPr>
              <a:t>   9-4.2 Type II Error &amp; Choice of Sample Size</a:t>
            </a:r>
          </a:p>
          <a:p>
            <a:pPr fontAlgn="auto">
              <a:spcBef>
                <a:spcPts val="0"/>
              </a:spcBef>
              <a:spcAft>
                <a:spcPts val="0"/>
              </a:spcAft>
              <a:defRPr/>
            </a:pPr>
            <a:r>
              <a:rPr lang="en-US" sz="1600" dirty="0">
                <a:latin typeface="Helvetica" pitchFamily="50" charset="0"/>
                <a:cs typeface="+mn-cs"/>
              </a:rPr>
              <a:t>9-5   Tests on a Population Proportion</a:t>
            </a:r>
          </a:p>
          <a:p>
            <a:pPr fontAlgn="auto">
              <a:spcBef>
                <a:spcPts val="0"/>
              </a:spcBef>
              <a:spcAft>
                <a:spcPts val="0"/>
              </a:spcAft>
              <a:defRPr/>
            </a:pPr>
            <a:r>
              <a:rPr lang="en-US" sz="1600" dirty="0">
                <a:latin typeface="Helvetica" pitchFamily="50" charset="0"/>
                <a:cs typeface="+mn-cs"/>
              </a:rPr>
              <a:t>   </a:t>
            </a:r>
            <a:r>
              <a:rPr lang="en-US" sz="1400" dirty="0">
                <a:latin typeface="Helvetica" pitchFamily="50" charset="0"/>
                <a:cs typeface="+mn-cs"/>
              </a:rPr>
              <a:t>9-5.1 Large-Sample </a:t>
            </a:r>
            <a:r>
              <a:rPr lang="en-US" sz="1400" dirty="0" smtClean="0">
                <a:latin typeface="Helvetica" pitchFamily="50" charset="0"/>
                <a:cs typeface="+mn-cs"/>
              </a:rPr>
              <a:t>Tests </a:t>
            </a:r>
            <a:r>
              <a:rPr lang="en-US" sz="1400" dirty="0">
                <a:latin typeface="Helvetica" pitchFamily="50" charset="0"/>
                <a:cs typeface="+mn-cs"/>
              </a:rPr>
              <a:t>on a Proportion</a:t>
            </a:r>
          </a:p>
          <a:p>
            <a:pPr fontAlgn="auto">
              <a:spcBef>
                <a:spcPts val="0"/>
              </a:spcBef>
              <a:spcAft>
                <a:spcPts val="0"/>
              </a:spcAft>
              <a:defRPr/>
            </a:pPr>
            <a:r>
              <a:rPr lang="en-US" sz="1400" dirty="0">
                <a:latin typeface="Helvetica" pitchFamily="50" charset="0"/>
                <a:cs typeface="+mn-cs"/>
              </a:rPr>
              <a:t>    9-5.2 Type II Error &amp; Choice of Sample Size  </a:t>
            </a:r>
          </a:p>
          <a:p>
            <a:pPr fontAlgn="auto">
              <a:spcBef>
                <a:spcPts val="0"/>
              </a:spcBef>
              <a:spcAft>
                <a:spcPts val="0"/>
              </a:spcAft>
              <a:defRPr/>
            </a:pPr>
            <a:r>
              <a:rPr lang="en-US" sz="1600" dirty="0">
                <a:latin typeface="Helvetica" pitchFamily="50" charset="0"/>
                <a:cs typeface="+mn-cs"/>
              </a:rPr>
              <a:t>9-6   Summary Table of Inference </a:t>
            </a:r>
            <a:r>
              <a:rPr lang="en-US" sz="1600" dirty="0" smtClean="0">
                <a:latin typeface="Helvetica" pitchFamily="50" charset="0"/>
                <a:cs typeface="+mn-cs"/>
              </a:rPr>
              <a:t>Procedures  </a:t>
            </a:r>
          </a:p>
          <a:p>
            <a:pPr fontAlgn="auto">
              <a:spcBef>
                <a:spcPts val="0"/>
              </a:spcBef>
              <a:spcAft>
                <a:spcPts val="0"/>
              </a:spcAft>
              <a:defRPr/>
            </a:pPr>
            <a:r>
              <a:rPr lang="en-US" sz="1600" dirty="0" smtClean="0">
                <a:latin typeface="Helvetica" pitchFamily="50" charset="0"/>
                <a:cs typeface="+mn-cs"/>
              </a:rPr>
              <a:t>         for </a:t>
            </a:r>
            <a:r>
              <a:rPr lang="en-US" sz="1600" dirty="0">
                <a:latin typeface="Helvetica" pitchFamily="50" charset="0"/>
                <a:cs typeface="+mn-cs"/>
              </a:rPr>
              <a:t>a Single Sample</a:t>
            </a:r>
          </a:p>
          <a:p>
            <a:pPr fontAlgn="auto">
              <a:spcBef>
                <a:spcPts val="0"/>
              </a:spcBef>
              <a:spcAft>
                <a:spcPts val="0"/>
              </a:spcAft>
              <a:defRPr/>
            </a:pPr>
            <a:r>
              <a:rPr lang="en-US" sz="1600" dirty="0">
                <a:latin typeface="Helvetica" pitchFamily="50" charset="0"/>
                <a:cs typeface="+mn-cs"/>
              </a:rPr>
              <a:t>9-7   Testing for Goodness of Fit</a:t>
            </a:r>
          </a:p>
          <a:p>
            <a:pPr fontAlgn="auto">
              <a:spcBef>
                <a:spcPts val="0"/>
              </a:spcBef>
              <a:spcAft>
                <a:spcPts val="0"/>
              </a:spcAft>
              <a:defRPr/>
            </a:pPr>
            <a:r>
              <a:rPr lang="en-US" sz="1600" dirty="0">
                <a:latin typeface="Helvetica" pitchFamily="50" charset="0"/>
                <a:cs typeface="+mn-cs"/>
              </a:rPr>
              <a:t>9-8   Contingency Table Tests</a:t>
            </a:r>
          </a:p>
          <a:p>
            <a:pPr fontAlgn="auto">
              <a:spcBef>
                <a:spcPts val="0"/>
              </a:spcBef>
              <a:spcAft>
                <a:spcPts val="0"/>
              </a:spcAft>
              <a:defRPr/>
            </a:pPr>
            <a:r>
              <a:rPr lang="en-US" sz="1600" dirty="0">
                <a:latin typeface="Helvetica" pitchFamily="50" charset="0"/>
                <a:cs typeface="+mn-cs"/>
              </a:rPr>
              <a:t>9-9   Non-Parametric Procedures</a:t>
            </a:r>
          </a:p>
          <a:p>
            <a:pPr fontAlgn="auto">
              <a:spcBef>
                <a:spcPts val="0"/>
              </a:spcBef>
              <a:spcAft>
                <a:spcPts val="0"/>
              </a:spcAft>
              <a:defRPr/>
            </a:pPr>
            <a:r>
              <a:rPr lang="en-US" sz="1600" dirty="0">
                <a:latin typeface="Helvetica" pitchFamily="50" charset="0"/>
                <a:cs typeface="+mn-cs"/>
              </a:rPr>
              <a:t>   </a:t>
            </a:r>
            <a:r>
              <a:rPr lang="en-US" sz="1400" dirty="0">
                <a:latin typeface="Helvetica" pitchFamily="50" charset="0"/>
                <a:cs typeface="+mn-cs"/>
              </a:rPr>
              <a:t>9-9.1 </a:t>
            </a:r>
            <a:r>
              <a:rPr lang="en-US" sz="1400" dirty="0" smtClean="0">
                <a:latin typeface="Helvetica" pitchFamily="50" charset="0"/>
                <a:cs typeface="+mn-cs"/>
              </a:rPr>
              <a:t>The Sign </a:t>
            </a:r>
            <a:r>
              <a:rPr lang="en-US" sz="1400" dirty="0">
                <a:latin typeface="Helvetica" pitchFamily="50" charset="0"/>
                <a:cs typeface="+mn-cs"/>
              </a:rPr>
              <a:t>Test</a:t>
            </a:r>
          </a:p>
          <a:p>
            <a:pPr fontAlgn="auto">
              <a:spcBef>
                <a:spcPts val="0"/>
              </a:spcBef>
              <a:spcAft>
                <a:spcPts val="0"/>
              </a:spcAft>
              <a:defRPr/>
            </a:pPr>
            <a:r>
              <a:rPr lang="en-US" sz="1600" dirty="0">
                <a:latin typeface="Helvetica" pitchFamily="50" charset="0"/>
                <a:cs typeface="+mn-cs"/>
              </a:rPr>
              <a:t>   </a:t>
            </a:r>
            <a:r>
              <a:rPr lang="en-US" sz="1400" dirty="0">
                <a:latin typeface="Helvetica" pitchFamily="50" charset="0"/>
                <a:cs typeface="+mn-cs"/>
              </a:rPr>
              <a:t>9-9.2 </a:t>
            </a:r>
            <a:r>
              <a:rPr lang="en-US" sz="1400" dirty="0" smtClean="0">
                <a:latin typeface="Helvetica" pitchFamily="50" charset="0"/>
                <a:cs typeface="+mn-cs"/>
              </a:rPr>
              <a:t>The </a:t>
            </a:r>
            <a:r>
              <a:rPr lang="en-US" sz="1400" dirty="0" err="1" smtClean="0">
                <a:latin typeface="Helvetica" pitchFamily="50" charset="0"/>
                <a:cs typeface="+mn-cs"/>
              </a:rPr>
              <a:t>Wilcoxon</a:t>
            </a:r>
            <a:r>
              <a:rPr lang="en-US" sz="1400" dirty="0" smtClean="0">
                <a:latin typeface="Helvetica" pitchFamily="50" charset="0"/>
                <a:cs typeface="+mn-cs"/>
              </a:rPr>
              <a:t> </a:t>
            </a:r>
            <a:r>
              <a:rPr lang="en-US" sz="1400" dirty="0">
                <a:latin typeface="Helvetica" pitchFamily="50" charset="0"/>
                <a:cs typeface="+mn-cs"/>
              </a:rPr>
              <a:t>Signed-Rank Test</a:t>
            </a:r>
          </a:p>
          <a:p>
            <a:pPr fontAlgn="auto">
              <a:spcBef>
                <a:spcPts val="0"/>
              </a:spcBef>
              <a:spcAft>
                <a:spcPts val="0"/>
              </a:spcAft>
              <a:defRPr/>
            </a:pPr>
            <a:r>
              <a:rPr lang="en-US" sz="1400" dirty="0">
                <a:latin typeface="Helvetica" pitchFamily="50" charset="0"/>
                <a:cs typeface="+mn-cs"/>
              </a:rPr>
              <a:t>    9-9.3 Comparison to the </a:t>
            </a:r>
            <a:r>
              <a:rPr lang="en-US" sz="1400" i="1" dirty="0">
                <a:latin typeface="Helvetica" pitchFamily="50" charset="0"/>
                <a:cs typeface="+mn-cs"/>
              </a:rPr>
              <a:t>t</a:t>
            </a:r>
            <a:r>
              <a:rPr lang="en-US" sz="1400" dirty="0">
                <a:latin typeface="Helvetica" pitchFamily="50" charset="0"/>
                <a:cs typeface="+mn-cs"/>
              </a:rPr>
              <a:t>-test</a:t>
            </a:r>
            <a:endParaRPr lang="en-US" dirty="0">
              <a:latin typeface="Helvetica" pitchFamily="50" charset="0"/>
              <a:cs typeface="+mn-cs"/>
            </a:endParaRPr>
          </a:p>
        </p:txBody>
      </p:sp>
      <p:sp>
        <p:nvSpPr>
          <p:cNvPr id="81926" name="TextBox 7"/>
          <p:cNvSpPr txBox="1">
            <a:spLocks noChangeArrowheads="1"/>
          </p:cNvSpPr>
          <p:nvPr/>
        </p:nvSpPr>
        <p:spPr bwMode="auto">
          <a:xfrm>
            <a:off x="228600" y="1809750"/>
            <a:ext cx="2625725" cy="400050"/>
          </a:xfrm>
          <a:prstGeom prst="rect">
            <a:avLst/>
          </a:prstGeom>
          <a:noFill/>
          <a:ln w="9525">
            <a:noFill/>
            <a:miter lim="800000"/>
            <a:headEnd/>
            <a:tailEnd/>
          </a:ln>
        </p:spPr>
        <p:txBody>
          <a:bodyPr wrap="none">
            <a:spAutoFit/>
          </a:bodyPr>
          <a:lstStyle/>
          <a:p>
            <a:r>
              <a:rPr lang="en-US" sz="2000" b="1" dirty="0">
                <a:latin typeface="Helvetica" pitchFamily="34" charset="0"/>
              </a:rPr>
              <a:t>CHAPTER OUTLINE</a:t>
            </a:r>
          </a:p>
        </p:txBody>
      </p:sp>
      <p:sp>
        <p:nvSpPr>
          <p:cNvPr id="81927" name="Slide Number Placeholder 6"/>
          <p:cNvSpPr>
            <a:spLocks noGrp="1"/>
          </p:cNvSpPr>
          <p:nvPr>
            <p:ph type="sldNum" sz="quarter" idx="12"/>
          </p:nvPr>
        </p:nvSpPr>
        <p:spPr bwMode="auto">
          <a:xfrm>
            <a:off x="7620000" y="6248400"/>
            <a:ext cx="1066800" cy="365125"/>
          </a:xfrm>
          <a:noFill/>
          <a:ln>
            <a:miter lim="800000"/>
            <a:headEnd/>
            <a:tailEnd/>
          </a:ln>
        </p:spPr>
        <p:txBody>
          <a:bodyPr/>
          <a:lstStyle/>
          <a:p>
            <a:fld id="{C70C30C2-8BFD-4DDE-91A6-9B518F329D7C}" type="slidenum">
              <a:rPr lang="en-US" smtClean="0">
                <a:cs typeface="Arial" charset="0"/>
              </a:rPr>
              <a:pPr/>
              <a:t>2</a:t>
            </a:fld>
            <a:endParaRPr lang="en-US" smtClean="0">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762000" y="0"/>
            <a:ext cx="7772400" cy="762000"/>
          </a:xfrm>
        </p:spPr>
        <p:txBody>
          <a:bodyPr>
            <a:normAutofit fontScale="90000"/>
          </a:bodyPr>
          <a:lstStyle/>
          <a:p>
            <a:pPr eaLnBrk="1" hangingPunct="1">
              <a:defRPr/>
            </a:pPr>
            <a:r>
              <a:rPr lang="en-US" sz="2800" b="1" dirty="0" smtClean="0"/>
              <a:t>9-2 Tests on the Mean of a Normal Distribution, Variance Known</a:t>
            </a:r>
            <a:endParaRPr lang="en-US" sz="3200" b="1" dirty="0" smtClean="0"/>
          </a:p>
        </p:txBody>
      </p:sp>
      <p:sp>
        <p:nvSpPr>
          <p:cNvPr id="17413" name="Rectangle 3"/>
          <p:cNvSpPr>
            <a:spLocks noGrp="1" noChangeArrowheads="1"/>
          </p:cNvSpPr>
          <p:nvPr>
            <p:ph type="body" idx="1"/>
          </p:nvPr>
        </p:nvSpPr>
        <p:spPr>
          <a:xfrm>
            <a:off x="609600" y="1600200"/>
            <a:ext cx="7772400" cy="4114800"/>
          </a:xfrm>
        </p:spPr>
        <p:txBody>
          <a:bodyPr/>
          <a:lstStyle/>
          <a:p>
            <a:pPr eaLnBrk="1" hangingPunct="1">
              <a:buFontTx/>
              <a:buNone/>
            </a:pPr>
            <a:endParaRPr lang="en-US" b="1" dirty="0" smtClean="0"/>
          </a:p>
          <a:p>
            <a:pPr eaLnBrk="1" hangingPunct="1">
              <a:buFontTx/>
              <a:buNone/>
            </a:pPr>
            <a:endParaRPr lang="en-US" dirty="0" smtClean="0"/>
          </a:p>
        </p:txBody>
      </p:sp>
      <p:sp>
        <p:nvSpPr>
          <p:cNvPr id="17414" name="Rectangle 5"/>
          <p:cNvSpPr>
            <a:spLocks noChangeArrowheads="1"/>
          </p:cNvSpPr>
          <p:nvPr/>
        </p:nvSpPr>
        <p:spPr bwMode="auto">
          <a:xfrm>
            <a:off x="304800" y="838200"/>
            <a:ext cx="8153400" cy="523875"/>
          </a:xfrm>
          <a:prstGeom prst="rect">
            <a:avLst/>
          </a:prstGeom>
          <a:noFill/>
          <a:ln w="9525">
            <a:noFill/>
            <a:miter lim="800000"/>
            <a:headEnd/>
            <a:tailEnd/>
          </a:ln>
        </p:spPr>
        <p:txBody>
          <a:bodyPr>
            <a:spAutoFit/>
          </a:bodyPr>
          <a:lstStyle/>
          <a:p>
            <a:pPr>
              <a:spcBef>
                <a:spcPct val="50000"/>
              </a:spcBef>
            </a:pPr>
            <a:r>
              <a:rPr lang="en-US" sz="2800" b="1" dirty="0">
                <a:latin typeface="Helvetica" pitchFamily="34" charset="0"/>
              </a:rPr>
              <a:t>9-2.2 Type II Error and Choice of Sample Size</a:t>
            </a:r>
          </a:p>
        </p:txBody>
      </p:sp>
      <p:sp>
        <p:nvSpPr>
          <p:cNvPr id="17415" name="Slide Number Placeholder 5"/>
          <p:cNvSpPr>
            <a:spLocks noGrp="1"/>
          </p:cNvSpPr>
          <p:nvPr>
            <p:ph type="sldNum" sz="quarter" idx="12"/>
          </p:nvPr>
        </p:nvSpPr>
        <p:spPr bwMode="auto">
          <a:noFill/>
          <a:ln>
            <a:miter lim="800000"/>
            <a:headEnd/>
            <a:tailEnd/>
          </a:ln>
        </p:spPr>
        <p:txBody>
          <a:bodyPr/>
          <a:lstStyle/>
          <a:p>
            <a:fld id="{04371F0A-41E1-457F-A7C7-2752B88AFA6D}" type="slidenum">
              <a:rPr lang="en-US" smtClean="0">
                <a:cs typeface="Arial" charset="0"/>
              </a:rPr>
              <a:pPr/>
              <a:t>20</a:t>
            </a:fld>
            <a:endParaRPr lang="en-US" smtClean="0">
              <a:cs typeface="Arial" charset="0"/>
            </a:endParaRPr>
          </a:p>
        </p:txBody>
      </p:sp>
      <p:sp>
        <p:nvSpPr>
          <p:cNvPr id="7" name="Footer Placeholder 6"/>
          <p:cNvSpPr>
            <a:spLocks noGrp="1"/>
          </p:cNvSpPr>
          <p:nvPr>
            <p:ph type="ftr" sz="quarter" idx="11"/>
          </p:nvPr>
        </p:nvSpPr>
        <p:spPr/>
        <p:txBody>
          <a:bodyPr/>
          <a:lstStyle/>
          <a:p>
            <a:pPr>
              <a:defRPr/>
            </a:pPr>
            <a:r>
              <a:rPr lang="en-US" dirty="0"/>
              <a:t>Sec 9-2 Tests on the Mean of a Normal Distribution, Variance Known</a:t>
            </a:r>
          </a:p>
        </p:txBody>
      </p:sp>
      <p:sp>
        <p:nvSpPr>
          <p:cNvPr id="17417" name="TextBox 7"/>
          <p:cNvSpPr txBox="1">
            <a:spLocks noChangeArrowheads="1"/>
          </p:cNvSpPr>
          <p:nvPr/>
        </p:nvSpPr>
        <p:spPr bwMode="auto">
          <a:xfrm>
            <a:off x="304800" y="1447800"/>
            <a:ext cx="8077200" cy="3600986"/>
          </a:xfrm>
          <a:prstGeom prst="rect">
            <a:avLst/>
          </a:prstGeom>
          <a:noFill/>
          <a:ln w="9525">
            <a:noFill/>
            <a:miter lim="800000"/>
            <a:headEnd/>
            <a:tailEnd/>
          </a:ln>
        </p:spPr>
        <p:txBody>
          <a:bodyPr>
            <a:spAutoFit/>
          </a:bodyPr>
          <a:lstStyle/>
          <a:p>
            <a:r>
              <a:rPr lang="en-US" b="1" dirty="0">
                <a:latin typeface="Helvetica" pitchFamily="34" charset="0"/>
              </a:rPr>
              <a:t>Finding the Probability of Type II Error </a:t>
            </a:r>
            <a:r>
              <a:rPr lang="en-US" b="1" dirty="0">
                <a:latin typeface="Helvetica" pitchFamily="34" charset="0"/>
                <a:sym typeface="Symbol" pitchFamily="18" charset="2"/>
              </a:rPr>
              <a:t></a:t>
            </a:r>
            <a:endParaRPr lang="en-US" b="1" dirty="0">
              <a:latin typeface="Helvetica" pitchFamily="34" charset="0"/>
            </a:endParaRPr>
          </a:p>
          <a:p>
            <a:r>
              <a:rPr lang="en-US" dirty="0">
                <a:latin typeface="Helvetica" pitchFamily="34" charset="0"/>
              </a:rPr>
              <a:t>Consider the two-sided </a:t>
            </a:r>
            <a:r>
              <a:rPr lang="en-US" dirty="0" smtClean="0">
                <a:latin typeface="Helvetica" pitchFamily="34" charset="0"/>
              </a:rPr>
              <a:t>hypotheses test  </a:t>
            </a:r>
            <a:r>
              <a:rPr lang="en-US" i="1" dirty="0" smtClean="0">
                <a:latin typeface="Helvetica" pitchFamily="34" charset="0"/>
              </a:rPr>
              <a:t>H</a:t>
            </a:r>
            <a:r>
              <a:rPr lang="en-US" baseline="-25000" dirty="0" smtClean="0">
                <a:latin typeface="Helvetica" pitchFamily="34" charset="0"/>
              </a:rPr>
              <a:t>0</a:t>
            </a:r>
            <a:r>
              <a:rPr lang="en-US" dirty="0">
                <a:latin typeface="Helvetica" pitchFamily="34" charset="0"/>
              </a:rPr>
              <a:t>: </a:t>
            </a:r>
            <a:r>
              <a:rPr lang="en-US" dirty="0">
                <a:latin typeface="Helvetica" pitchFamily="34" charset="0"/>
                <a:sym typeface="Symbol" pitchFamily="18" charset="2"/>
              </a:rPr>
              <a:t></a:t>
            </a:r>
            <a:r>
              <a:rPr lang="en-US" dirty="0">
                <a:latin typeface="Helvetica" pitchFamily="34" charset="0"/>
              </a:rPr>
              <a:t> </a:t>
            </a:r>
            <a:r>
              <a:rPr lang="en-US" dirty="0">
                <a:latin typeface="Helvetica" pitchFamily="34" charset="0"/>
                <a:sym typeface="Symbol" pitchFamily="18" charset="2"/>
              </a:rPr>
              <a:t></a:t>
            </a:r>
            <a:r>
              <a:rPr lang="en-US" dirty="0">
                <a:latin typeface="Helvetica" pitchFamily="34" charset="0"/>
              </a:rPr>
              <a:t> </a:t>
            </a:r>
            <a:r>
              <a:rPr lang="en-US" dirty="0">
                <a:latin typeface="Helvetica" pitchFamily="34" charset="0"/>
                <a:sym typeface="Symbol" pitchFamily="18" charset="2"/>
              </a:rPr>
              <a:t></a:t>
            </a:r>
            <a:r>
              <a:rPr lang="en-US" baseline="-25000" dirty="0" smtClean="0">
                <a:latin typeface="Helvetica" pitchFamily="34" charset="0"/>
              </a:rPr>
              <a:t>0  </a:t>
            </a:r>
            <a:r>
              <a:rPr lang="en-US" dirty="0" smtClean="0">
                <a:latin typeface="Helvetica" pitchFamily="34" charset="0"/>
              </a:rPr>
              <a:t>and</a:t>
            </a:r>
            <a:r>
              <a:rPr lang="en-US" i="1" dirty="0" smtClean="0">
                <a:latin typeface="Helvetica" pitchFamily="34" charset="0"/>
              </a:rPr>
              <a:t> H</a:t>
            </a:r>
            <a:r>
              <a:rPr lang="en-US" baseline="-25000" dirty="0" smtClean="0">
                <a:latin typeface="Helvetica" pitchFamily="34" charset="0"/>
              </a:rPr>
              <a:t>1</a:t>
            </a:r>
            <a:r>
              <a:rPr lang="en-US" dirty="0" smtClean="0">
                <a:latin typeface="Helvetica" pitchFamily="34" charset="0"/>
              </a:rPr>
              <a:t>: </a:t>
            </a:r>
            <a:r>
              <a:rPr lang="en-US" dirty="0" smtClean="0">
                <a:latin typeface="Helvetica" pitchFamily="34" charset="0"/>
                <a:sym typeface="Symbol" pitchFamily="18" charset="2"/>
              </a:rPr>
              <a:t></a:t>
            </a:r>
            <a:r>
              <a:rPr lang="en-US" dirty="0" smtClean="0">
                <a:latin typeface="Helvetica" pitchFamily="34" charset="0"/>
              </a:rPr>
              <a:t> </a:t>
            </a:r>
            <a:r>
              <a:rPr lang="en-US" dirty="0" smtClean="0">
                <a:latin typeface="Helvetica" pitchFamily="34" charset="0"/>
                <a:sym typeface="Symbol" pitchFamily="18" charset="2"/>
              </a:rPr>
              <a:t></a:t>
            </a:r>
            <a:r>
              <a:rPr lang="en-US" dirty="0" smtClean="0">
                <a:latin typeface="Helvetica" pitchFamily="34" charset="0"/>
              </a:rPr>
              <a:t> </a:t>
            </a:r>
            <a:r>
              <a:rPr lang="en-US" dirty="0" smtClean="0">
                <a:latin typeface="Helvetica" pitchFamily="34" charset="0"/>
                <a:sym typeface="Symbol" pitchFamily="18" charset="2"/>
              </a:rPr>
              <a:t></a:t>
            </a:r>
            <a:r>
              <a:rPr lang="en-US" baseline="-25000" dirty="0" smtClean="0">
                <a:latin typeface="Helvetica" pitchFamily="34" charset="0"/>
              </a:rPr>
              <a:t>0</a:t>
            </a:r>
          </a:p>
          <a:p>
            <a:endParaRPr lang="en-US" baseline="-25000" dirty="0" smtClean="0">
              <a:latin typeface="Helvetica" pitchFamily="34" charset="0"/>
            </a:endParaRPr>
          </a:p>
          <a:p>
            <a:r>
              <a:rPr lang="en-US" dirty="0" smtClean="0">
                <a:latin typeface="Helvetica" pitchFamily="34" charset="0"/>
              </a:rPr>
              <a:t>Suppose </a:t>
            </a:r>
            <a:r>
              <a:rPr lang="en-US" dirty="0">
                <a:latin typeface="Helvetica" pitchFamily="34" charset="0"/>
              </a:rPr>
              <a:t>the null hypothesis is false and </a:t>
            </a:r>
            <a:r>
              <a:rPr lang="en-US" dirty="0" smtClean="0">
                <a:latin typeface="Helvetica" pitchFamily="34" charset="0"/>
              </a:rPr>
              <a:t>the </a:t>
            </a:r>
            <a:r>
              <a:rPr lang="en-US" dirty="0">
                <a:latin typeface="Helvetica" pitchFamily="34" charset="0"/>
              </a:rPr>
              <a:t>true value of the mean is </a:t>
            </a:r>
            <a:endParaRPr lang="en-US" dirty="0" smtClean="0">
              <a:latin typeface="Helvetica" pitchFamily="34" charset="0"/>
            </a:endParaRPr>
          </a:p>
          <a:p>
            <a:r>
              <a:rPr lang="en-US" dirty="0" smtClean="0">
                <a:latin typeface="Helvetica" pitchFamily="34" charset="0"/>
                <a:sym typeface="Symbol" pitchFamily="18" charset="2"/>
              </a:rPr>
              <a:t></a:t>
            </a:r>
            <a:r>
              <a:rPr lang="en-US" dirty="0" smtClean="0">
                <a:latin typeface="Helvetica" pitchFamily="34" charset="0"/>
              </a:rPr>
              <a:t> </a:t>
            </a:r>
            <a:r>
              <a:rPr lang="en-US" dirty="0" smtClean="0">
                <a:latin typeface="Helvetica" pitchFamily="34" charset="0"/>
                <a:sym typeface="Symbol" pitchFamily="18" charset="2"/>
              </a:rPr>
              <a:t></a:t>
            </a:r>
            <a:r>
              <a:rPr lang="en-US" dirty="0" smtClean="0">
                <a:latin typeface="Helvetica" pitchFamily="34" charset="0"/>
              </a:rPr>
              <a:t> </a:t>
            </a:r>
            <a:r>
              <a:rPr lang="en-US" dirty="0">
                <a:latin typeface="Helvetica" pitchFamily="34" charset="0"/>
                <a:sym typeface="Symbol" pitchFamily="18" charset="2"/>
              </a:rPr>
              <a:t></a:t>
            </a:r>
            <a:r>
              <a:rPr lang="en-US" baseline="-25000" dirty="0">
                <a:latin typeface="Helvetica" pitchFamily="34" charset="0"/>
              </a:rPr>
              <a:t>0</a:t>
            </a:r>
            <a:r>
              <a:rPr lang="en-US" dirty="0">
                <a:latin typeface="Helvetica" pitchFamily="34" charset="0"/>
              </a:rPr>
              <a:t> </a:t>
            </a:r>
            <a:r>
              <a:rPr lang="en-US" dirty="0">
                <a:latin typeface="Helvetica" pitchFamily="34" charset="0"/>
                <a:sym typeface="Symbol" pitchFamily="18" charset="2"/>
              </a:rPr>
              <a:t></a:t>
            </a:r>
            <a:r>
              <a:rPr lang="en-US" dirty="0">
                <a:latin typeface="Helvetica" pitchFamily="34" charset="0"/>
              </a:rPr>
              <a:t> </a:t>
            </a:r>
            <a:r>
              <a:rPr lang="en-US" dirty="0">
                <a:latin typeface="Helvetica" pitchFamily="34" charset="0"/>
                <a:sym typeface="Symbol" pitchFamily="18" charset="2"/>
              </a:rPr>
              <a:t></a:t>
            </a:r>
            <a:r>
              <a:rPr lang="en-US" dirty="0">
                <a:latin typeface="Helvetica" pitchFamily="34" charset="0"/>
              </a:rPr>
              <a:t>, </a:t>
            </a:r>
            <a:r>
              <a:rPr lang="en-US" dirty="0" smtClean="0">
                <a:latin typeface="Helvetica" pitchFamily="34" charset="0"/>
              </a:rPr>
              <a:t>where </a:t>
            </a:r>
            <a:r>
              <a:rPr lang="en-US" dirty="0">
                <a:latin typeface="Helvetica" pitchFamily="34" charset="0"/>
                <a:sym typeface="Symbol" pitchFamily="18" charset="2"/>
              </a:rPr>
              <a:t></a:t>
            </a:r>
            <a:r>
              <a:rPr lang="en-US" dirty="0">
                <a:latin typeface="Helvetica" pitchFamily="34" charset="0"/>
              </a:rPr>
              <a:t> </a:t>
            </a:r>
            <a:r>
              <a:rPr lang="en-US" dirty="0">
                <a:latin typeface="Helvetica" pitchFamily="34" charset="0"/>
                <a:sym typeface="Symbol" pitchFamily="18" charset="2"/>
              </a:rPr>
              <a:t></a:t>
            </a:r>
            <a:r>
              <a:rPr lang="en-US" dirty="0">
                <a:latin typeface="Helvetica" pitchFamily="34" charset="0"/>
              </a:rPr>
              <a:t> 0. </a:t>
            </a:r>
            <a:endParaRPr lang="en-US" dirty="0" smtClean="0">
              <a:latin typeface="Helvetica" pitchFamily="34" charset="0"/>
            </a:endParaRPr>
          </a:p>
          <a:p>
            <a:endParaRPr lang="en-US" dirty="0" smtClean="0">
              <a:latin typeface="Helvetica" pitchFamily="34" charset="0"/>
            </a:endParaRPr>
          </a:p>
          <a:p>
            <a:r>
              <a:rPr lang="en-US" dirty="0" smtClean="0">
                <a:latin typeface="Helvetica" pitchFamily="34" charset="0"/>
              </a:rPr>
              <a:t>The </a:t>
            </a:r>
            <a:r>
              <a:rPr lang="en-US" dirty="0">
                <a:latin typeface="Helvetica" pitchFamily="34" charset="0"/>
              </a:rPr>
              <a:t>test statistic </a:t>
            </a:r>
            <a:r>
              <a:rPr lang="en-US" i="1" dirty="0">
                <a:latin typeface="Helvetica" pitchFamily="34" charset="0"/>
              </a:rPr>
              <a:t>Z</a:t>
            </a:r>
            <a:r>
              <a:rPr lang="en-US" baseline="-25000" dirty="0">
                <a:latin typeface="Helvetica" pitchFamily="34" charset="0"/>
              </a:rPr>
              <a:t>0</a:t>
            </a:r>
            <a:r>
              <a:rPr lang="en-US" dirty="0">
                <a:latin typeface="Helvetica" pitchFamily="34" charset="0"/>
              </a:rPr>
              <a:t> is</a:t>
            </a:r>
          </a:p>
          <a:p>
            <a:endParaRPr lang="en-US" dirty="0">
              <a:latin typeface="Helvetica" pitchFamily="34" charset="0"/>
            </a:endParaRPr>
          </a:p>
          <a:p>
            <a:endParaRPr lang="en-US" dirty="0">
              <a:latin typeface="Helvetica" pitchFamily="34" charset="0"/>
            </a:endParaRPr>
          </a:p>
          <a:p>
            <a:r>
              <a:rPr lang="en-US" dirty="0" smtClean="0">
                <a:latin typeface="Helvetica" pitchFamily="34" charset="0"/>
              </a:rPr>
              <a:t>Hence, </a:t>
            </a:r>
            <a:r>
              <a:rPr lang="en-US" dirty="0">
                <a:latin typeface="Helvetica" pitchFamily="34" charset="0"/>
              </a:rPr>
              <a:t>the distribution of </a:t>
            </a:r>
            <a:r>
              <a:rPr lang="en-US" i="1" dirty="0">
                <a:latin typeface="Helvetica" pitchFamily="34" charset="0"/>
              </a:rPr>
              <a:t>Z</a:t>
            </a:r>
            <a:r>
              <a:rPr lang="en-US" baseline="-25000" dirty="0">
                <a:latin typeface="Helvetica" pitchFamily="34" charset="0"/>
              </a:rPr>
              <a:t>0</a:t>
            </a:r>
            <a:r>
              <a:rPr lang="en-US" dirty="0">
                <a:latin typeface="Helvetica" pitchFamily="34" charset="0"/>
              </a:rPr>
              <a:t> when </a:t>
            </a:r>
            <a:r>
              <a:rPr lang="en-US" i="1" dirty="0">
                <a:latin typeface="Helvetica" pitchFamily="34" charset="0"/>
              </a:rPr>
              <a:t>H</a:t>
            </a:r>
            <a:r>
              <a:rPr lang="en-US" baseline="-25000" dirty="0">
                <a:latin typeface="Helvetica" pitchFamily="34" charset="0"/>
              </a:rPr>
              <a:t>1</a:t>
            </a:r>
            <a:r>
              <a:rPr lang="en-US" dirty="0">
                <a:latin typeface="Helvetica" pitchFamily="34" charset="0"/>
              </a:rPr>
              <a:t> is true is</a:t>
            </a:r>
          </a:p>
          <a:p>
            <a:endParaRPr lang="en-US" dirty="0">
              <a:latin typeface="Helvetica" pitchFamily="34" charset="0"/>
            </a:endParaRPr>
          </a:p>
          <a:p>
            <a:r>
              <a:rPr lang="en-US" dirty="0">
                <a:latin typeface="Helvetica" pitchFamily="34" charset="0"/>
              </a:rPr>
              <a:t>                                              	                                                      (</a:t>
            </a:r>
            <a:r>
              <a:rPr lang="en-US" dirty="0" smtClean="0">
                <a:latin typeface="Helvetica" pitchFamily="34" charset="0"/>
              </a:rPr>
              <a:t>9-2)</a:t>
            </a:r>
            <a:endParaRPr lang="en-US" dirty="0">
              <a:latin typeface="Helvetica" pitchFamily="34" charset="0"/>
            </a:endParaRPr>
          </a:p>
          <a:p>
            <a:endParaRPr lang="en-US" dirty="0">
              <a:latin typeface="Helvetica" pitchFamily="34" charset="0"/>
            </a:endParaRPr>
          </a:p>
        </p:txBody>
      </p:sp>
      <p:sp>
        <p:nvSpPr>
          <p:cNvPr id="17418"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17410" name="Object 6"/>
          <p:cNvGraphicFramePr>
            <a:graphicFrameLocks noChangeAspect="1"/>
          </p:cNvGraphicFramePr>
          <p:nvPr/>
        </p:nvGraphicFramePr>
        <p:xfrm>
          <a:off x="2743200" y="2819400"/>
          <a:ext cx="3686175" cy="685800"/>
        </p:xfrm>
        <a:graphic>
          <a:graphicData uri="http://schemas.openxmlformats.org/presentationml/2006/ole">
            <mc:AlternateContent xmlns:mc="http://schemas.openxmlformats.org/markup-compatibility/2006">
              <mc:Choice xmlns:v="urn:schemas-microsoft-com:vml" Requires="v">
                <p:oleObj spid="_x0000_s17413" name="Equation" r:id="rId4" imgW="2234230" imgH="457002" progId="Equation.DSMT4">
                  <p:embed/>
                </p:oleObj>
              </mc:Choice>
              <mc:Fallback>
                <p:oleObj name="Equation" r:id="rId4" imgW="2234230" imgH="457002" progId="Equation.DSMT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2819400"/>
                        <a:ext cx="3686175"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19"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17411" name="Object 8"/>
          <p:cNvGraphicFramePr>
            <a:graphicFrameLocks noChangeAspect="1"/>
          </p:cNvGraphicFramePr>
          <p:nvPr/>
        </p:nvGraphicFramePr>
        <p:xfrm>
          <a:off x="3505200" y="4267200"/>
          <a:ext cx="2133600" cy="685800"/>
        </p:xfrm>
        <a:graphic>
          <a:graphicData uri="http://schemas.openxmlformats.org/presentationml/2006/ole">
            <mc:AlternateContent xmlns:mc="http://schemas.openxmlformats.org/markup-compatibility/2006">
              <mc:Choice xmlns:v="urn:schemas-microsoft-com:vml" Requires="v">
                <p:oleObj spid="_x0000_s17414" name="Equation" r:id="rId6" imgW="1079500" imgH="508000" progId="Equation.DSMT4">
                  <p:embed/>
                </p:oleObj>
              </mc:Choice>
              <mc:Fallback>
                <p:oleObj name="Equation" r:id="rId6" imgW="1079500" imgH="508000" progId="Equation.DSMT4">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5200" y="4267200"/>
                        <a:ext cx="21336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6"/>
          <p:cNvGraphicFramePr>
            <a:graphicFrameLocks noChangeAspect="1"/>
          </p:cNvGraphicFramePr>
          <p:nvPr/>
        </p:nvGraphicFramePr>
        <p:xfrm>
          <a:off x="762000" y="5105400"/>
          <a:ext cx="5334000" cy="1066800"/>
        </p:xfrm>
        <a:graphic>
          <a:graphicData uri="http://schemas.openxmlformats.org/presentationml/2006/ole">
            <mc:AlternateContent xmlns:mc="http://schemas.openxmlformats.org/markup-compatibility/2006">
              <mc:Choice xmlns:v="urn:schemas-microsoft-com:vml" Requires="v">
                <p:oleObj spid="_x0000_s17415" name="Equation" r:id="rId8" imgW="2489200" imgH="508000" progId="Equation.DSMT4">
                  <p:embed/>
                </p:oleObj>
              </mc:Choice>
              <mc:Fallback>
                <p:oleObj name="Equation" r:id="rId8" imgW="2489200" imgH="508000"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000" y="5105400"/>
                        <a:ext cx="5334000"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12"/>
          <p:cNvSpPr/>
          <p:nvPr/>
        </p:nvSpPr>
        <p:spPr>
          <a:xfrm>
            <a:off x="7429500" y="5378450"/>
            <a:ext cx="671979" cy="369332"/>
          </a:xfrm>
          <a:prstGeom prst="rect">
            <a:avLst/>
          </a:prstGeom>
        </p:spPr>
        <p:txBody>
          <a:bodyPr wrap="none">
            <a:spAutoFit/>
          </a:bodyPr>
          <a:lstStyle/>
          <a:p>
            <a:pPr>
              <a:defRPr/>
            </a:pPr>
            <a:r>
              <a:rPr lang="en-US" cap="small" dirty="0">
                <a:latin typeface="Helvetica" pitchFamily="34" charset="0"/>
              </a:rPr>
              <a:t>(</a:t>
            </a:r>
            <a:r>
              <a:rPr lang="en-US" cap="small" dirty="0" smtClean="0">
                <a:latin typeface="Helvetica" pitchFamily="34" charset="0"/>
              </a:rPr>
              <a:t>9-3)</a:t>
            </a:r>
            <a:endParaRPr lang="en-US" dirty="0">
              <a:latin typeface="Helvetica"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762000" y="0"/>
            <a:ext cx="7772400" cy="762000"/>
          </a:xfrm>
        </p:spPr>
        <p:txBody>
          <a:bodyPr>
            <a:normAutofit fontScale="90000"/>
          </a:bodyPr>
          <a:lstStyle/>
          <a:p>
            <a:pPr eaLnBrk="1" hangingPunct="1">
              <a:defRPr/>
            </a:pPr>
            <a:r>
              <a:rPr lang="en-US" sz="2800" b="1" dirty="0" smtClean="0"/>
              <a:t>9-2 Tests on the Mean of a Normal Distribution, Variance Known</a:t>
            </a:r>
          </a:p>
        </p:txBody>
      </p:sp>
      <p:sp>
        <p:nvSpPr>
          <p:cNvPr id="19460" name="Rectangle 3"/>
          <p:cNvSpPr>
            <a:spLocks noGrp="1" noChangeArrowheads="1"/>
          </p:cNvSpPr>
          <p:nvPr>
            <p:ph type="body" idx="1"/>
          </p:nvPr>
        </p:nvSpPr>
        <p:spPr>
          <a:xfrm>
            <a:off x="609600" y="1600200"/>
            <a:ext cx="7772400" cy="4114800"/>
          </a:xfrm>
        </p:spPr>
        <p:txBody>
          <a:bodyPr/>
          <a:lstStyle/>
          <a:p>
            <a:pPr eaLnBrk="1" hangingPunct="1">
              <a:buFontTx/>
              <a:buNone/>
            </a:pPr>
            <a:endParaRPr lang="en-US" b="1" dirty="0" smtClean="0"/>
          </a:p>
          <a:p>
            <a:pPr eaLnBrk="1" hangingPunct="1">
              <a:buFontTx/>
              <a:buNone/>
            </a:pPr>
            <a:endParaRPr lang="en-US" dirty="0" smtClean="0"/>
          </a:p>
        </p:txBody>
      </p:sp>
      <p:sp>
        <p:nvSpPr>
          <p:cNvPr id="19461" name="Rectangle 5"/>
          <p:cNvSpPr>
            <a:spLocks noChangeArrowheads="1"/>
          </p:cNvSpPr>
          <p:nvPr/>
        </p:nvSpPr>
        <p:spPr bwMode="auto">
          <a:xfrm>
            <a:off x="457200" y="914400"/>
            <a:ext cx="8153400" cy="1138773"/>
          </a:xfrm>
          <a:prstGeom prst="rect">
            <a:avLst/>
          </a:prstGeom>
          <a:noFill/>
          <a:ln w="9525">
            <a:noFill/>
            <a:miter lim="800000"/>
            <a:headEnd/>
            <a:tailEnd/>
          </a:ln>
        </p:spPr>
        <p:txBody>
          <a:bodyPr>
            <a:spAutoFit/>
          </a:bodyPr>
          <a:lstStyle/>
          <a:p>
            <a:r>
              <a:rPr lang="en-US" sz="2400" b="1" dirty="0" smtClean="0">
                <a:solidFill>
                  <a:srgbClr val="1F497D"/>
                </a:solidFill>
                <a:latin typeface="Helvetica" pitchFamily="34" charset="0"/>
              </a:rPr>
              <a:t>Sample </a:t>
            </a:r>
            <a:r>
              <a:rPr lang="en-US" sz="2400" b="1" dirty="0">
                <a:solidFill>
                  <a:srgbClr val="1F497D"/>
                </a:solidFill>
                <a:latin typeface="Helvetica" pitchFamily="34" charset="0"/>
              </a:rPr>
              <a:t>Size </a:t>
            </a:r>
            <a:r>
              <a:rPr lang="en-US" sz="2400" b="1" dirty="0" smtClean="0">
                <a:solidFill>
                  <a:srgbClr val="1F497D"/>
                </a:solidFill>
              </a:rPr>
              <a:t>for a Two-Sided Test </a:t>
            </a:r>
            <a:endParaRPr lang="en-US" sz="2000" b="1" dirty="0" smtClean="0">
              <a:solidFill>
                <a:srgbClr val="1F497D"/>
              </a:solidFill>
            </a:endParaRPr>
          </a:p>
          <a:p>
            <a:endParaRPr lang="en-US" sz="2200" dirty="0" smtClean="0">
              <a:latin typeface="Helvetica" pitchFamily="34" charset="0"/>
            </a:endParaRPr>
          </a:p>
          <a:p>
            <a:r>
              <a:rPr lang="en-US" sz="2200" dirty="0" smtClean="0">
                <a:latin typeface="Helvetica" pitchFamily="34" charset="0"/>
              </a:rPr>
              <a:t>For </a:t>
            </a:r>
            <a:r>
              <a:rPr lang="en-US" sz="2200" dirty="0">
                <a:latin typeface="Helvetica" pitchFamily="34" charset="0"/>
              </a:rPr>
              <a:t>a two-sided alternative hypothesis:</a:t>
            </a:r>
          </a:p>
        </p:txBody>
      </p:sp>
      <p:sp>
        <p:nvSpPr>
          <p:cNvPr id="19462" name="Slide Number Placeholder 5"/>
          <p:cNvSpPr>
            <a:spLocks noGrp="1"/>
          </p:cNvSpPr>
          <p:nvPr>
            <p:ph type="sldNum" sz="quarter" idx="12"/>
          </p:nvPr>
        </p:nvSpPr>
        <p:spPr bwMode="auto">
          <a:noFill/>
          <a:ln>
            <a:miter lim="800000"/>
            <a:headEnd/>
            <a:tailEnd/>
          </a:ln>
        </p:spPr>
        <p:txBody>
          <a:bodyPr/>
          <a:lstStyle/>
          <a:p>
            <a:fld id="{C1C38D03-4F66-486A-847E-AC5ADC1F0466}" type="slidenum">
              <a:rPr lang="en-US" smtClean="0">
                <a:cs typeface="Arial" charset="0"/>
              </a:rPr>
              <a:pPr/>
              <a:t>21</a:t>
            </a:fld>
            <a:endParaRPr lang="en-US" smtClean="0">
              <a:cs typeface="Arial" charset="0"/>
            </a:endParaRPr>
          </a:p>
        </p:txBody>
      </p:sp>
      <p:sp>
        <p:nvSpPr>
          <p:cNvPr id="7" name="Footer Placeholder 6"/>
          <p:cNvSpPr>
            <a:spLocks noGrp="1"/>
          </p:cNvSpPr>
          <p:nvPr>
            <p:ph type="ftr" sz="quarter" idx="11"/>
          </p:nvPr>
        </p:nvSpPr>
        <p:spPr/>
        <p:txBody>
          <a:bodyPr/>
          <a:lstStyle/>
          <a:p>
            <a:pPr>
              <a:defRPr/>
            </a:pPr>
            <a:r>
              <a:rPr lang="en-US" dirty="0"/>
              <a:t>Sec 9-2 Tests on the Mean of a Normal Distribution, Variance Known</a:t>
            </a:r>
          </a:p>
        </p:txBody>
      </p:sp>
      <p:sp>
        <p:nvSpPr>
          <p:cNvPr id="19464"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19458" name="Object 6"/>
          <p:cNvGraphicFramePr>
            <a:graphicFrameLocks noChangeAspect="1"/>
          </p:cNvGraphicFramePr>
          <p:nvPr/>
        </p:nvGraphicFramePr>
        <p:xfrm>
          <a:off x="1219200" y="2133600"/>
          <a:ext cx="5410200" cy="990600"/>
        </p:xfrm>
        <a:graphic>
          <a:graphicData uri="http://schemas.openxmlformats.org/presentationml/2006/ole">
            <mc:AlternateContent xmlns:mc="http://schemas.openxmlformats.org/markup-compatibility/2006">
              <mc:Choice xmlns:v="urn:schemas-microsoft-com:vml" Requires="v">
                <p:oleObj spid="_x0000_s19460" name="Equation" r:id="rId4" imgW="2819400" imgH="495300" progId="Equation.DSMT4">
                  <p:embed/>
                </p:oleObj>
              </mc:Choice>
              <mc:Fallback>
                <p:oleObj name="Equation" r:id="rId4" imgW="2819400" imgH="495300" progId="Equation.DSMT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2133600"/>
                        <a:ext cx="541020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p:cNvSpPr/>
          <p:nvPr/>
        </p:nvSpPr>
        <p:spPr>
          <a:xfrm>
            <a:off x="7505700" y="2451100"/>
            <a:ext cx="671979" cy="369332"/>
          </a:xfrm>
          <a:prstGeom prst="rect">
            <a:avLst/>
          </a:prstGeom>
        </p:spPr>
        <p:txBody>
          <a:bodyPr wrap="none">
            <a:spAutoFit/>
          </a:bodyPr>
          <a:lstStyle/>
          <a:p>
            <a:pPr>
              <a:defRPr/>
            </a:pPr>
            <a:r>
              <a:rPr lang="en-US" cap="small" dirty="0">
                <a:latin typeface="Helvetica" pitchFamily="34" charset="0"/>
              </a:rPr>
              <a:t>(</a:t>
            </a:r>
            <a:r>
              <a:rPr lang="en-US" cap="small" dirty="0" smtClean="0">
                <a:latin typeface="Helvetica" pitchFamily="34" charset="0"/>
              </a:rPr>
              <a:t>9-4)</a:t>
            </a:r>
            <a:endParaRPr lang="en-US" dirty="0">
              <a:latin typeface="Helvetica" pitchFamily="34" charset="0"/>
            </a:endParaRPr>
          </a:p>
        </p:txBody>
      </p:sp>
      <p:sp>
        <p:nvSpPr>
          <p:cNvPr id="11" name="Rectangle 5"/>
          <p:cNvSpPr>
            <a:spLocks noChangeArrowheads="1"/>
          </p:cNvSpPr>
          <p:nvPr/>
        </p:nvSpPr>
        <p:spPr bwMode="auto">
          <a:xfrm>
            <a:off x="381000" y="3373904"/>
            <a:ext cx="8153400" cy="969496"/>
          </a:xfrm>
          <a:prstGeom prst="rect">
            <a:avLst/>
          </a:prstGeom>
          <a:noFill/>
          <a:ln w="9525">
            <a:noFill/>
            <a:miter lim="800000"/>
            <a:headEnd/>
            <a:tailEnd/>
          </a:ln>
        </p:spPr>
        <p:txBody>
          <a:bodyPr>
            <a:spAutoFit/>
          </a:bodyPr>
          <a:lstStyle/>
          <a:p>
            <a:pPr>
              <a:spcBef>
                <a:spcPct val="50000"/>
              </a:spcBef>
            </a:pPr>
            <a:r>
              <a:rPr lang="en-US" sz="2400" b="1" dirty="0" smtClean="0">
                <a:solidFill>
                  <a:srgbClr val="1F497D"/>
                </a:solidFill>
                <a:latin typeface="Helvetica" pitchFamily="34" charset="0"/>
              </a:rPr>
              <a:t>Sample Size </a:t>
            </a:r>
            <a:r>
              <a:rPr lang="en-US" sz="2400" b="1" dirty="0" smtClean="0">
                <a:solidFill>
                  <a:srgbClr val="1F497D"/>
                </a:solidFill>
              </a:rPr>
              <a:t>for a One-Sided Test </a:t>
            </a:r>
            <a:endParaRPr lang="en-US" b="1" dirty="0" smtClean="0">
              <a:solidFill>
                <a:srgbClr val="1F497D"/>
              </a:solidFill>
            </a:endParaRPr>
          </a:p>
          <a:p>
            <a:pPr>
              <a:spcBef>
                <a:spcPct val="50000"/>
              </a:spcBef>
            </a:pPr>
            <a:r>
              <a:rPr lang="en-US" sz="2200" dirty="0" smtClean="0">
                <a:latin typeface="Helvetica" pitchFamily="34" charset="0"/>
              </a:rPr>
              <a:t>For </a:t>
            </a:r>
            <a:r>
              <a:rPr lang="en-US" sz="2200" dirty="0">
                <a:latin typeface="Helvetica" pitchFamily="34" charset="0"/>
              </a:rPr>
              <a:t>a one-sided alternative hypothesis:</a:t>
            </a:r>
            <a:r>
              <a:rPr lang="en-US" sz="2200" dirty="0">
                <a:latin typeface="Helvetica" pitchFamily="34" charset="0"/>
                <a:sym typeface="Wingdings" pitchFamily="2" charset="2"/>
              </a:rPr>
              <a:t> </a:t>
            </a:r>
            <a:r>
              <a:rPr lang="en-US" dirty="0">
                <a:latin typeface="Helvetica" pitchFamily="34" charset="0"/>
                <a:sym typeface="Wingdings" pitchFamily="2" charset="2"/>
              </a:rPr>
              <a:t>			</a:t>
            </a:r>
            <a:endParaRPr lang="en-US" dirty="0">
              <a:latin typeface="Helvetica" pitchFamily="34" charset="0"/>
            </a:endParaRPr>
          </a:p>
        </p:txBody>
      </p:sp>
      <p:graphicFrame>
        <p:nvGraphicFramePr>
          <p:cNvPr id="12" name="Object 6"/>
          <p:cNvGraphicFramePr>
            <a:graphicFrameLocks noChangeAspect="1"/>
          </p:cNvGraphicFramePr>
          <p:nvPr/>
        </p:nvGraphicFramePr>
        <p:xfrm>
          <a:off x="1143000" y="4724400"/>
          <a:ext cx="5410200" cy="1066800"/>
        </p:xfrm>
        <a:graphic>
          <a:graphicData uri="http://schemas.openxmlformats.org/presentationml/2006/ole">
            <mc:AlternateContent xmlns:mc="http://schemas.openxmlformats.org/markup-compatibility/2006">
              <mc:Choice xmlns:v="urn:schemas-microsoft-com:vml" Requires="v">
                <p:oleObj spid="_x0000_s19461" name="Equation" r:id="rId6" imgW="2705100" imgH="482600" progId="Equation.DSMT4">
                  <p:embed/>
                </p:oleObj>
              </mc:Choice>
              <mc:Fallback>
                <p:oleObj name="Equation" r:id="rId6" imgW="2705100" imgH="48260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000" y="4724400"/>
                        <a:ext cx="5410200"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12"/>
          <p:cNvSpPr/>
          <p:nvPr/>
        </p:nvSpPr>
        <p:spPr>
          <a:xfrm>
            <a:off x="7481421" y="5105400"/>
            <a:ext cx="671979" cy="369332"/>
          </a:xfrm>
          <a:prstGeom prst="rect">
            <a:avLst/>
          </a:prstGeom>
        </p:spPr>
        <p:txBody>
          <a:bodyPr wrap="none">
            <a:spAutoFit/>
          </a:bodyPr>
          <a:lstStyle/>
          <a:p>
            <a:pPr>
              <a:defRPr/>
            </a:pPr>
            <a:r>
              <a:rPr lang="en-US" cap="small" dirty="0">
                <a:latin typeface="Helvetica" pitchFamily="34" charset="0"/>
              </a:rPr>
              <a:t>(</a:t>
            </a:r>
            <a:r>
              <a:rPr lang="en-US" cap="small" dirty="0" smtClean="0">
                <a:latin typeface="Helvetica" pitchFamily="34" charset="0"/>
              </a:rPr>
              <a:t>9-5)</a:t>
            </a:r>
            <a:endParaRPr lang="en-US" dirty="0">
              <a:latin typeface="Helvetica"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381000" y="0"/>
            <a:ext cx="7772400" cy="762000"/>
          </a:xfrm>
        </p:spPr>
        <p:txBody>
          <a:bodyPr>
            <a:normAutofit/>
          </a:bodyPr>
          <a:lstStyle/>
          <a:p>
            <a:pPr algn="l" eaLnBrk="1" hangingPunct="1">
              <a:defRPr/>
            </a:pPr>
            <a:r>
              <a:rPr lang="en-US" sz="2200" b="1" dirty="0" smtClean="0">
                <a:latin typeface="Helvetica" pitchFamily="34" charset="0"/>
              </a:rPr>
              <a:t>EXAMPLE 9-3</a:t>
            </a:r>
            <a:r>
              <a:rPr lang="en-US" sz="2200" dirty="0" smtClean="0">
                <a:latin typeface="Helvetica" pitchFamily="34" charset="0"/>
              </a:rPr>
              <a:t> </a:t>
            </a:r>
            <a:r>
              <a:rPr lang="en-US" sz="2200" b="1" dirty="0" smtClean="0">
                <a:solidFill>
                  <a:srgbClr val="1F497D"/>
                </a:solidFill>
                <a:latin typeface="Helvetica" pitchFamily="34" charset="0"/>
              </a:rPr>
              <a:t>Propellant Burning Rate Type II Error </a:t>
            </a:r>
            <a:endParaRPr lang="en-US" sz="2200" b="1" dirty="0" smtClean="0">
              <a:solidFill>
                <a:srgbClr val="1F497D"/>
              </a:solidFill>
            </a:endParaRPr>
          </a:p>
        </p:txBody>
      </p:sp>
      <p:sp>
        <p:nvSpPr>
          <p:cNvPr id="21508" name="Rectangle 3"/>
          <p:cNvSpPr>
            <a:spLocks noGrp="1" noChangeArrowheads="1"/>
          </p:cNvSpPr>
          <p:nvPr>
            <p:ph type="body" idx="1"/>
          </p:nvPr>
        </p:nvSpPr>
        <p:spPr>
          <a:xfrm>
            <a:off x="609600" y="1600200"/>
            <a:ext cx="7772400" cy="4114800"/>
          </a:xfrm>
        </p:spPr>
        <p:txBody>
          <a:bodyPr/>
          <a:lstStyle/>
          <a:p>
            <a:pPr eaLnBrk="1" hangingPunct="1">
              <a:buFontTx/>
              <a:buNone/>
            </a:pPr>
            <a:endParaRPr lang="en-US" b="1" dirty="0" smtClean="0"/>
          </a:p>
          <a:p>
            <a:pPr eaLnBrk="1" hangingPunct="1">
              <a:buFontTx/>
              <a:buNone/>
            </a:pPr>
            <a:endParaRPr lang="en-US" dirty="0" smtClean="0"/>
          </a:p>
        </p:txBody>
      </p:sp>
      <p:sp>
        <p:nvSpPr>
          <p:cNvPr id="21509" name="Slide Number Placeholder 5"/>
          <p:cNvSpPr>
            <a:spLocks noGrp="1"/>
          </p:cNvSpPr>
          <p:nvPr>
            <p:ph type="sldNum" sz="quarter" idx="12"/>
          </p:nvPr>
        </p:nvSpPr>
        <p:spPr bwMode="auto">
          <a:noFill/>
          <a:ln>
            <a:miter lim="800000"/>
            <a:headEnd/>
            <a:tailEnd/>
          </a:ln>
        </p:spPr>
        <p:txBody>
          <a:bodyPr/>
          <a:lstStyle/>
          <a:p>
            <a:fld id="{B0CAD228-8321-4375-AC84-AFB5A14B62EA}" type="slidenum">
              <a:rPr lang="en-US" smtClean="0">
                <a:cs typeface="Arial" charset="0"/>
              </a:rPr>
              <a:pPr/>
              <a:t>22</a:t>
            </a:fld>
            <a:endParaRPr lang="en-US" smtClean="0">
              <a:cs typeface="Arial" charset="0"/>
            </a:endParaRPr>
          </a:p>
        </p:txBody>
      </p:sp>
      <p:sp>
        <p:nvSpPr>
          <p:cNvPr id="7" name="Footer Placeholder 6"/>
          <p:cNvSpPr>
            <a:spLocks noGrp="1"/>
          </p:cNvSpPr>
          <p:nvPr>
            <p:ph type="ftr" sz="quarter" idx="11"/>
          </p:nvPr>
        </p:nvSpPr>
        <p:spPr/>
        <p:txBody>
          <a:bodyPr/>
          <a:lstStyle/>
          <a:p>
            <a:pPr>
              <a:defRPr/>
            </a:pPr>
            <a:r>
              <a:rPr lang="en-US" dirty="0"/>
              <a:t>Sec 9-2 Tests on the Mean of a Normal Distribution, Variance Known</a:t>
            </a:r>
          </a:p>
        </p:txBody>
      </p:sp>
      <p:sp>
        <p:nvSpPr>
          <p:cNvPr id="21511" name="TextBox 7"/>
          <p:cNvSpPr txBox="1">
            <a:spLocks noChangeArrowheads="1"/>
          </p:cNvSpPr>
          <p:nvPr/>
        </p:nvSpPr>
        <p:spPr bwMode="auto">
          <a:xfrm>
            <a:off x="533400" y="762000"/>
            <a:ext cx="8001000" cy="4801314"/>
          </a:xfrm>
          <a:prstGeom prst="rect">
            <a:avLst/>
          </a:prstGeom>
          <a:noFill/>
          <a:ln w="9525">
            <a:noFill/>
            <a:miter lim="800000"/>
            <a:headEnd/>
            <a:tailEnd/>
          </a:ln>
        </p:spPr>
        <p:txBody>
          <a:bodyPr>
            <a:spAutoFit/>
          </a:bodyPr>
          <a:lstStyle/>
          <a:p>
            <a:r>
              <a:rPr lang="en-US" dirty="0" smtClean="0">
                <a:latin typeface="Helvetica" pitchFamily="34" charset="0"/>
              </a:rPr>
              <a:t>Consider </a:t>
            </a:r>
            <a:r>
              <a:rPr lang="en-US" dirty="0">
                <a:latin typeface="Helvetica" pitchFamily="34" charset="0"/>
              </a:rPr>
              <a:t>the rocket propellant problem of Example 9-2. </a:t>
            </a:r>
            <a:r>
              <a:rPr lang="en-US" dirty="0" smtClean="0">
                <a:latin typeface="Helvetica" pitchFamily="34" charset="0"/>
              </a:rPr>
              <a:t>The </a:t>
            </a:r>
            <a:r>
              <a:rPr lang="en-US" dirty="0">
                <a:latin typeface="Helvetica" pitchFamily="34" charset="0"/>
              </a:rPr>
              <a:t>true burning rate is 49 centimeters per second. </a:t>
            </a:r>
            <a:r>
              <a:rPr lang="en-US" dirty="0" smtClean="0">
                <a:latin typeface="Helvetica" pitchFamily="34" charset="0"/>
              </a:rPr>
              <a:t>Find </a:t>
            </a:r>
            <a:r>
              <a:rPr lang="en-US" dirty="0">
                <a:latin typeface="Helvetica" pitchFamily="34" charset="0"/>
                <a:sym typeface="Symbol" pitchFamily="18" charset="2"/>
              </a:rPr>
              <a:t></a:t>
            </a:r>
            <a:r>
              <a:rPr lang="en-US" dirty="0">
                <a:latin typeface="Helvetica" pitchFamily="34" charset="0"/>
              </a:rPr>
              <a:t> for the two-sided test with </a:t>
            </a:r>
            <a:r>
              <a:rPr lang="en-US" dirty="0">
                <a:latin typeface="Helvetica" pitchFamily="34" charset="0"/>
                <a:sym typeface="Symbol" pitchFamily="18" charset="2"/>
              </a:rPr>
              <a:t></a:t>
            </a:r>
            <a:r>
              <a:rPr lang="en-US" dirty="0">
                <a:latin typeface="Helvetica" pitchFamily="34" charset="0"/>
              </a:rPr>
              <a:t> </a:t>
            </a:r>
            <a:r>
              <a:rPr lang="en-US" dirty="0">
                <a:latin typeface="Helvetica" pitchFamily="34" charset="0"/>
                <a:sym typeface="Symbol" pitchFamily="18" charset="2"/>
              </a:rPr>
              <a:t></a:t>
            </a:r>
            <a:r>
              <a:rPr lang="en-US" dirty="0">
                <a:latin typeface="Helvetica" pitchFamily="34" charset="0"/>
              </a:rPr>
              <a:t> 0.05, </a:t>
            </a:r>
            <a:endParaRPr lang="en-US" dirty="0" smtClean="0">
              <a:latin typeface="Helvetica" pitchFamily="34" charset="0"/>
            </a:endParaRPr>
          </a:p>
          <a:p>
            <a:r>
              <a:rPr lang="en-US" dirty="0" smtClean="0">
                <a:latin typeface="Helvetica" pitchFamily="34" charset="0"/>
                <a:sym typeface="Symbol" pitchFamily="18" charset="2"/>
              </a:rPr>
              <a:t></a:t>
            </a:r>
            <a:r>
              <a:rPr lang="en-US" dirty="0" smtClean="0">
                <a:latin typeface="Helvetica" pitchFamily="34" charset="0"/>
              </a:rPr>
              <a:t> </a:t>
            </a:r>
            <a:r>
              <a:rPr lang="en-US" dirty="0">
                <a:latin typeface="Helvetica" pitchFamily="34" charset="0"/>
                <a:sym typeface="Symbol" pitchFamily="18" charset="2"/>
              </a:rPr>
              <a:t></a:t>
            </a:r>
            <a:r>
              <a:rPr lang="en-US" dirty="0">
                <a:latin typeface="Helvetica" pitchFamily="34" charset="0"/>
              </a:rPr>
              <a:t> 2, and </a:t>
            </a:r>
            <a:r>
              <a:rPr lang="en-US" i="1" dirty="0">
                <a:latin typeface="Helvetica" pitchFamily="34" charset="0"/>
              </a:rPr>
              <a:t>n</a:t>
            </a:r>
            <a:r>
              <a:rPr lang="en-US" dirty="0">
                <a:latin typeface="Helvetica" pitchFamily="34" charset="0"/>
              </a:rPr>
              <a:t> </a:t>
            </a:r>
            <a:r>
              <a:rPr lang="en-US" dirty="0">
                <a:latin typeface="Helvetica" pitchFamily="34" charset="0"/>
                <a:sym typeface="Symbol" pitchFamily="18" charset="2"/>
              </a:rPr>
              <a:t></a:t>
            </a:r>
            <a:r>
              <a:rPr lang="en-US" dirty="0">
                <a:latin typeface="Helvetica" pitchFamily="34" charset="0"/>
              </a:rPr>
              <a:t> 25?</a:t>
            </a:r>
          </a:p>
          <a:p>
            <a:endParaRPr lang="en-US" dirty="0">
              <a:latin typeface="Helvetica" pitchFamily="34" charset="0"/>
            </a:endParaRPr>
          </a:p>
          <a:p>
            <a:r>
              <a:rPr lang="en-US" dirty="0">
                <a:latin typeface="Helvetica" pitchFamily="34" charset="0"/>
              </a:rPr>
              <a:t>Here </a:t>
            </a:r>
            <a:r>
              <a:rPr lang="en-US" dirty="0">
                <a:latin typeface="Helvetica" pitchFamily="34" charset="0"/>
                <a:sym typeface="Symbol" pitchFamily="18" charset="2"/>
              </a:rPr>
              <a:t></a:t>
            </a:r>
            <a:r>
              <a:rPr lang="en-US" dirty="0">
                <a:latin typeface="Helvetica" pitchFamily="34" charset="0"/>
              </a:rPr>
              <a:t> </a:t>
            </a:r>
            <a:r>
              <a:rPr lang="en-US" dirty="0">
                <a:latin typeface="Helvetica" pitchFamily="34" charset="0"/>
                <a:sym typeface="Symbol" pitchFamily="18" charset="2"/>
              </a:rPr>
              <a:t></a:t>
            </a:r>
            <a:r>
              <a:rPr lang="en-US" dirty="0">
                <a:latin typeface="Helvetica" pitchFamily="34" charset="0"/>
              </a:rPr>
              <a:t> 1 and </a:t>
            </a:r>
            <a:r>
              <a:rPr lang="en-US" i="1" dirty="0">
                <a:latin typeface="Helvetica" pitchFamily="34" charset="0"/>
              </a:rPr>
              <a:t>z</a:t>
            </a:r>
            <a:r>
              <a:rPr lang="en-US" baseline="-25000" dirty="0">
                <a:latin typeface="Helvetica" pitchFamily="34" charset="0"/>
                <a:sym typeface="Symbol" pitchFamily="18" charset="2"/>
              </a:rPr>
              <a:t></a:t>
            </a:r>
            <a:r>
              <a:rPr lang="en-US" baseline="-25000" dirty="0">
                <a:latin typeface="Helvetica" pitchFamily="34" charset="0"/>
              </a:rPr>
              <a:t>/2</a:t>
            </a:r>
            <a:r>
              <a:rPr lang="en-US" dirty="0">
                <a:latin typeface="Helvetica" pitchFamily="34" charset="0"/>
              </a:rPr>
              <a:t> </a:t>
            </a:r>
            <a:r>
              <a:rPr lang="en-US" dirty="0">
                <a:latin typeface="Helvetica" pitchFamily="34" charset="0"/>
                <a:sym typeface="Symbol" pitchFamily="18" charset="2"/>
              </a:rPr>
              <a:t></a:t>
            </a:r>
            <a:r>
              <a:rPr lang="en-US" dirty="0">
                <a:latin typeface="Helvetica" pitchFamily="34" charset="0"/>
              </a:rPr>
              <a:t> 1.96. From Equation </a:t>
            </a:r>
            <a:r>
              <a:rPr lang="en-US" dirty="0" smtClean="0">
                <a:latin typeface="Helvetica" pitchFamily="34" charset="0"/>
              </a:rPr>
              <a:t>9-3,</a:t>
            </a:r>
            <a:endParaRPr lang="en-US" dirty="0">
              <a:latin typeface="Helvetica" pitchFamily="34" charset="0"/>
            </a:endParaRPr>
          </a:p>
          <a:p>
            <a:endParaRPr lang="en-US" dirty="0">
              <a:latin typeface="Helvetica" pitchFamily="34" charset="0"/>
            </a:endParaRPr>
          </a:p>
          <a:p>
            <a:endParaRPr lang="en-US" dirty="0">
              <a:latin typeface="Helvetica" pitchFamily="34" charset="0"/>
            </a:endParaRPr>
          </a:p>
          <a:p>
            <a:endParaRPr lang="en-US" dirty="0">
              <a:latin typeface="Helvetica" pitchFamily="34" charset="0"/>
            </a:endParaRPr>
          </a:p>
          <a:p>
            <a:endParaRPr lang="en-US" dirty="0">
              <a:latin typeface="Helvetica" pitchFamily="34" charset="0"/>
            </a:endParaRPr>
          </a:p>
          <a:p>
            <a:endParaRPr lang="en-US" dirty="0">
              <a:latin typeface="Helvetica" pitchFamily="34" charset="0"/>
            </a:endParaRPr>
          </a:p>
          <a:p>
            <a:endParaRPr lang="en-US" dirty="0">
              <a:latin typeface="Helvetica" pitchFamily="34" charset="0"/>
            </a:endParaRPr>
          </a:p>
          <a:p>
            <a:r>
              <a:rPr lang="en-US" dirty="0">
                <a:latin typeface="Helvetica" pitchFamily="34" charset="0"/>
              </a:rPr>
              <a:t>The </a:t>
            </a:r>
            <a:r>
              <a:rPr lang="en-US" dirty="0" smtClean="0">
                <a:latin typeface="Helvetica" pitchFamily="34" charset="0"/>
              </a:rPr>
              <a:t>probability </a:t>
            </a:r>
            <a:r>
              <a:rPr lang="en-US" dirty="0">
                <a:latin typeface="Helvetica" pitchFamily="34" charset="0"/>
              </a:rPr>
              <a:t>is about 0.3 that the test will fail to reject the null hypothesis when the true burning rate is 49 centimeters per second.</a:t>
            </a:r>
          </a:p>
          <a:p>
            <a:endParaRPr lang="en-US" dirty="0">
              <a:latin typeface="Helvetica" pitchFamily="34" charset="0"/>
            </a:endParaRPr>
          </a:p>
          <a:p>
            <a:r>
              <a:rPr lang="en-US" b="1" u="sng" dirty="0" smtClean="0">
                <a:latin typeface="Helvetica" pitchFamily="34" charset="0"/>
              </a:rPr>
              <a:t>Interpretation</a:t>
            </a:r>
            <a:r>
              <a:rPr lang="en-US" b="1" u="sng" dirty="0">
                <a:latin typeface="Helvetica" pitchFamily="34" charset="0"/>
              </a:rPr>
              <a:t>:</a:t>
            </a:r>
            <a:r>
              <a:rPr lang="en-US" dirty="0">
                <a:latin typeface="Helvetica" pitchFamily="34" charset="0"/>
              </a:rPr>
              <a:t> A sample size of </a:t>
            </a:r>
            <a:r>
              <a:rPr lang="en-US" i="1" dirty="0">
                <a:latin typeface="Helvetica" pitchFamily="34" charset="0"/>
              </a:rPr>
              <a:t>n</a:t>
            </a:r>
            <a:r>
              <a:rPr lang="en-US" dirty="0">
                <a:latin typeface="Helvetica" pitchFamily="34" charset="0"/>
              </a:rPr>
              <a:t> </a:t>
            </a:r>
            <a:r>
              <a:rPr lang="en-US" dirty="0">
                <a:latin typeface="Helvetica" pitchFamily="34" charset="0"/>
                <a:sym typeface="Symbol" pitchFamily="18" charset="2"/>
              </a:rPr>
              <a:t></a:t>
            </a:r>
            <a:r>
              <a:rPr lang="en-US" dirty="0">
                <a:latin typeface="Helvetica" pitchFamily="34" charset="0"/>
              </a:rPr>
              <a:t> 25 results in reasonable, but not great power </a:t>
            </a:r>
            <a:r>
              <a:rPr lang="en-US" dirty="0">
                <a:latin typeface="Helvetica" pitchFamily="34" charset="0"/>
                <a:sym typeface="Symbol" pitchFamily="18" charset="2"/>
              </a:rPr>
              <a:t></a:t>
            </a:r>
            <a:r>
              <a:rPr lang="en-US" dirty="0">
                <a:latin typeface="Helvetica" pitchFamily="34" charset="0"/>
              </a:rPr>
              <a:t> 1 </a:t>
            </a:r>
            <a:r>
              <a:rPr lang="en-US" dirty="0">
                <a:latin typeface="Helvetica" pitchFamily="34" charset="0"/>
                <a:sym typeface="Symbol" pitchFamily="18" charset="2"/>
              </a:rPr>
              <a:t></a:t>
            </a:r>
            <a:r>
              <a:rPr lang="en-US" dirty="0">
                <a:latin typeface="Helvetica" pitchFamily="34" charset="0"/>
              </a:rPr>
              <a:t> </a:t>
            </a:r>
            <a:r>
              <a:rPr lang="el-GR" dirty="0" smtClean="0">
                <a:latin typeface="Times New Roman"/>
                <a:cs typeface="Times New Roman"/>
              </a:rPr>
              <a:t>β</a:t>
            </a:r>
            <a:r>
              <a:rPr lang="en-US" dirty="0" smtClean="0">
                <a:latin typeface="Helvetica" pitchFamily="34" charset="0"/>
              </a:rPr>
              <a:t> </a:t>
            </a:r>
            <a:r>
              <a:rPr lang="en-US" dirty="0">
                <a:latin typeface="Helvetica" pitchFamily="34" charset="0"/>
                <a:sym typeface="Symbol" pitchFamily="18" charset="2"/>
              </a:rPr>
              <a:t></a:t>
            </a:r>
            <a:r>
              <a:rPr lang="en-US" dirty="0">
                <a:latin typeface="Helvetica" pitchFamily="34" charset="0"/>
              </a:rPr>
              <a:t> 1 </a:t>
            </a:r>
            <a:r>
              <a:rPr lang="en-US" dirty="0">
                <a:latin typeface="Helvetica" pitchFamily="34" charset="0"/>
                <a:sym typeface="Symbol" pitchFamily="18" charset="2"/>
              </a:rPr>
              <a:t></a:t>
            </a:r>
            <a:r>
              <a:rPr lang="en-US" dirty="0">
                <a:latin typeface="Helvetica" pitchFamily="34" charset="0"/>
              </a:rPr>
              <a:t> 0.3 </a:t>
            </a:r>
            <a:r>
              <a:rPr lang="en-US" dirty="0">
                <a:latin typeface="Helvetica" pitchFamily="34" charset="0"/>
                <a:sym typeface="Symbol" pitchFamily="18" charset="2"/>
              </a:rPr>
              <a:t></a:t>
            </a:r>
            <a:r>
              <a:rPr lang="en-US" dirty="0">
                <a:latin typeface="Helvetica" pitchFamily="34" charset="0"/>
              </a:rPr>
              <a:t> 0.70.</a:t>
            </a:r>
          </a:p>
          <a:p>
            <a:endParaRPr lang="en-US" dirty="0">
              <a:latin typeface="Helvetica" pitchFamily="34" charset="0"/>
            </a:endParaRPr>
          </a:p>
        </p:txBody>
      </p:sp>
      <p:sp>
        <p:nvSpPr>
          <p:cNvPr id="21512"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21506" name="Object 6"/>
          <p:cNvGraphicFramePr>
            <a:graphicFrameLocks noChangeAspect="1"/>
          </p:cNvGraphicFramePr>
          <p:nvPr/>
        </p:nvGraphicFramePr>
        <p:xfrm>
          <a:off x="2057400" y="2362200"/>
          <a:ext cx="4572000" cy="1295400"/>
        </p:xfrm>
        <a:graphic>
          <a:graphicData uri="http://schemas.openxmlformats.org/presentationml/2006/ole">
            <mc:AlternateContent xmlns:mc="http://schemas.openxmlformats.org/markup-compatibility/2006">
              <mc:Choice xmlns:v="urn:schemas-microsoft-com:vml" Requires="v">
                <p:oleObj spid="_x0000_s21507" name="Equation" r:id="rId4" imgW="2489200" imgH="736600" progId="Equation.DSMT4">
                  <p:embed/>
                </p:oleObj>
              </mc:Choice>
              <mc:Fallback>
                <p:oleObj name="Equation" r:id="rId4" imgW="2489200" imgH="736600" progId="Equation.DSMT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2362200"/>
                        <a:ext cx="4572000" cy="129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3"/>
          <p:cNvSpPr>
            <a:spLocks noGrp="1" noChangeArrowheads="1"/>
          </p:cNvSpPr>
          <p:nvPr>
            <p:ph type="body" idx="1"/>
          </p:nvPr>
        </p:nvSpPr>
        <p:spPr>
          <a:xfrm>
            <a:off x="609600" y="1600200"/>
            <a:ext cx="7772400" cy="4114800"/>
          </a:xfrm>
        </p:spPr>
        <p:txBody>
          <a:bodyPr/>
          <a:lstStyle/>
          <a:p>
            <a:pPr eaLnBrk="1" hangingPunct="1">
              <a:buFontTx/>
              <a:buNone/>
            </a:pPr>
            <a:endParaRPr lang="en-US" b="1" smtClean="0"/>
          </a:p>
          <a:p>
            <a:pPr eaLnBrk="1" hangingPunct="1">
              <a:buFontTx/>
              <a:buNone/>
            </a:pPr>
            <a:endParaRPr lang="en-US" smtClean="0"/>
          </a:p>
        </p:txBody>
      </p:sp>
      <p:sp>
        <p:nvSpPr>
          <p:cNvPr id="22535" name="Slide Number Placeholder 5"/>
          <p:cNvSpPr>
            <a:spLocks noGrp="1"/>
          </p:cNvSpPr>
          <p:nvPr>
            <p:ph type="sldNum" sz="quarter" idx="12"/>
          </p:nvPr>
        </p:nvSpPr>
        <p:spPr bwMode="auto">
          <a:noFill/>
          <a:ln>
            <a:miter lim="800000"/>
            <a:headEnd/>
            <a:tailEnd/>
          </a:ln>
        </p:spPr>
        <p:txBody>
          <a:bodyPr/>
          <a:lstStyle/>
          <a:p>
            <a:fld id="{EF3B8285-6E2D-460E-BB34-87AC4A5A1E6E}" type="slidenum">
              <a:rPr lang="en-US" smtClean="0">
                <a:cs typeface="Arial" charset="0"/>
              </a:rPr>
              <a:pPr/>
              <a:t>23</a:t>
            </a:fld>
            <a:endParaRPr lang="en-US" smtClean="0">
              <a:cs typeface="Arial" charset="0"/>
            </a:endParaRPr>
          </a:p>
        </p:txBody>
      </p:sp>
      <p:sp>
        <p:nvSpPr>
          <p:cNvPr id="7" name="Footer Placeholder 6"/>
          <p:cNvSpPr>
            <a:spLocks noGrp="1"/>
          </p:cNvSpPr>
          <p:nvPr>
            <p:ph type="ftr" sz="quarter" idx="11"/>
          </p:nvPr>
        </p:nvSpPr>
        <p:spPr/>
        <p:txBody>
          <a:bodyPr/>
          <a:lstStyle/>
          <a:p>
            <a:pPr>
              <a:defRPr/>
            </a:pPr>
            <a:r>
              <a:rPr lang="en-US" dirty="0"/>
              <a:t>Sec 9-2 Tests on the Mean of a Normal Distribution, Variance Known</a:t>
            </a:r>
          </a:p>
        </p:txBody>
      </p:sp>
      <p:sp>
        <p:nvSpPr>
          <p:cNvPr id="22537" name="TextBox 7"/>
          <p:cNvSpPr txBox="1">
            <a:spLocks noChangeArrowheads="1"/>
          </p:cNvSpPr>
          <p:nvPr/>
        </p:nvSpPr>
        <p:spPr bwMode="auto">
          <a:xfrm>
            <a:off x="457200" y="941487"/>
            <a:ext cx="8305800" cy="5355312"/>
          </a:xfrm>
          <a:prstGeom prst="rect">
            <a:avLst/>
          </a:prstGeom>
          <a:noFill/>
          <a:ln w="9525">
            <a:noFill/>
            <a:miter lim="800000"/>
            <a:headEnd/>
            <a:tailEnd/>
          </a:ln>
        </p:spPr>
        <p:txBody>
          <a:bodyPr wrap="square">
            <a:spAutoFit/>
          </a:bodyPr>
          <a:lstStyle/>
          <a:p>
            <a:r>
              <a:rPr lang="en-US" dirty="0">
                <a:latin typeface="Helvetica" pitchFamily="34" charset="0"/>
              </a:rPr>
              <a:t>Suppose that the analyst wishes to design the test so that if the true mean burning rate differs from 50 centimeters per second by as much as </a:t>
            </a:r>
            <a:r>
              <a:rPr lang="en-US" dirty="0" smtClean="0">
                <a:latin typeface="Helvetica" pitchFamily="34" charset="0"/>
              </a:rPr>
              <a:t>1 centimeter </a:t>
            </a:r>
            <a:r>
              <a:rPr lang="en-US" dirty="0">
                <a:latin typeface="Helvetica" pitchFamily="34" charset="0"/>
              </a:rPr>
              <a:t>per second, the test will detect this (i.e., reject </a:t>
            </a:r>
            <a:r>
              <a:rPr lang="en-US" i="1" dirty="0">
                <a:latin typeface="Helvetica" pitchFamily="34" charset="0"/>
              </a:rPr>
              <a:t>H</a:t>
            </a:r>
            <a:r>
              <a:rPr lang="en-US" baseline="-25000" dirty="0">
                <a:latin typeface="Helvetica" pitchFamily="34" charset="0"/>
              </a:rPr>
              <a:t>0</a:t>
            </a:r>
            <a:r>
              <a:rPr lang="en-US" dirty="0">
                <a:latin typeface="Helvetica" pitchFamily="34" charset="0"/>
              </a:rPr>
              <a:t>: </a:t>
            </a:r>
            <a:r>
              <a:rPr lang="en-US" dirty="0">
                <a:latin typeface="Helvetica" pitchFamily="34" charset="0"/>
                <a:sym typeface="Symbol" pitchFamily="18" charset="2"/>
              </a:rPr>
              <a:t></a:t>
            </a:r>
            <a:r>
              <a:rPr lang="en-US" dirty="0">
                <a:latin typeface="Helvetica" pitchFamily="34" charset="0"/>
              </a:rPr>
              <a:t> </a:t>
            </a:r>
            <a:r>
              <a:rPr lang="en-US" dirty="0">
                <a:latin typeface="Helvetica" pitchFamily="34" charset="0"/>
                <a:sym typeface="Symbol" pitchFamily="18" charset="2"/>
              </a:rPr>
              <a:t></a:t>
            </a:r>
            <a:r>
              <a:rPr lang="en-US" dirty="0">
                <a:latin typeface="Helvetica" pitchFamily="34" charset="0"/>
              </a:rPr>
              <a:t> 50) with a high probability, say, 0.90. Now, we note that </a:t>
            </a:r>
            <a:r>
              <a:rPr lang="en-US" dirty="0">
                <a:latin typeface="Helvetica" pitchFamily="34" charset="0"/>
                <a:sym typeface="Symbol" pitchFamily="18" charset="2"/>
              </a:rPr>
              <a:t></a:t>
            </a:r>
            <a:r>
              <a:rPr lang="en-US" dirty="0">
                <a:latin typeface="Helvetica" pitchFamily="34" charset="0"/>
              </a:rPr>
              <a:t> </a:t>
            </a:r>
            <a:r>
              <a:rPr lang="en-US" dirty="0">
                <a:latin typeface="Helvetica" pitchFamily="34" charset="0"/>
                <a:sym typeface="Symbol" pitchFamily="18" charset="2"/>
              </a:rPr>
              <a:t></a:t>
            </a:r>
            <a:r>
              <a:rPr lang="en-US" dirty="0">
                <a:latin typeface="Helvetica" pitchFamily="34" charset="0"/>
              </a:rPr>
              <a:t> 2, </a:t>
            </a:r>
            <a:r>
              <a:rPr lang="en-US" dirty="0">
                <a:latin typeface="Helvetica" pitchFamily="34" charset="0"/>
                <a:sym typeface="Symbol" pitchFamily="18" charset="2"/>
              </a:rPr>
              <a:t></a:t>
            </a:r>
            <a:r>
              <a:rPr lang="en-US" dirty="0">
                <a:latin typeface="Helvetica" pitchFamily="34" charset="0"/>
              </a:rPr>
              <a:t> </a:t>
            </a:r>
            <a:r>
              <a:rPr lang="en-US" dirty="0">
                <a:latin typeface="Helvetica" pitchFamily="34" charset="0"/>
                <a:sym typeface="Symbol" pitchFamily="18" charset="2"/>
              </a:rPr>
              <a:t></a:t>
            </a:r>
            <a:r>
              <a:rPr lang="en-US" dirty="0">
                <a:latin typeface="Helvetica" pitchFamily="34" charset="0"/>
              </a:rPr>
              <a:t> 51 </a:t>
            </a:r>
            <a:r>
              <a:rPr lang="en-US" dirty="0">
                <a:latin typeface="Helvetica" pitchFamily="34" charset="0"/>
                <a:sym typeface="Symbol" pitchFamily="18" charset="2"/>
              </a:rPr>
              <a:t></a:t>
            </a:r>
            <a:r>
              <a:rPr lang="en-US" dirty="0">
                <a:latin typeface="Helvetica" pitchFamily="34" charset="0"/>
              </a:rPr>
              <a:t> 50 </a:t>
            </a:r>
            <a:r>
              <a:rPr lang="en-US" dirty="0">
                <a:latin typeface="Helvetica" pitchFamily="34" charset="0"/>
                <a:sym typeface="Symbol" pitchFamily="18" charset="2"/>
              </a:rPr>
              <a:t></a:t>
            </a:r>
            <a:r>
              <a:rPr lang="en-US" dirty="0">
                <a:latin typeface="Helvetica" pitchFamily="34" charset="0"/>
              </a:rPr>
              <a:t> 1, </a:t>
            </a:r>
            <a:r>
              <a:rPr lang="en-US" dirty="0">
                <a:latin typeface="Helvetica" pitchFamily="34" charset="0"/>
                <a:sym typeface="Symbol" pitchFamily="18" charset="2"/>
              </a:rPr>
              <a:t></a:t>
            </a:r>
            <a:r>
              <a:rPr lang="en-US" dirty="0">
                <a:latin typeface="Helvetica" pitchFamily="34" charset="0"/>
              </a:rPr>
              <a:t> </a:t>
            </a:r>
            <a:r>
              <a:rPr lang="en-US" dirty="0">
                <a:latin typeface="Helvetica" pitchFamily="34" charset="0"/>
                <a:sym typeface="Symbol" pitchFamily="18" charset="2"/>
              </a:rPr>
              <a:t></a:t>
            </a:r>
            <a:r>
              <a:rPr lang="en-US" dirty="0">
                <a:latin typeface="Helvetica" pitchFamily="34" charset="0"/>
              </a:rPr>
              <a:t> 0.05, and </a:t>
            </a:r>
            <a:r>
              <a:rPr lang="en-US" dirty="0">
                <a:latin typeface="Helvetica" pitchFamily="34" charset="0"/>
                <a:sym typeface="Symbol" pitchFamily="18" charset="2"/>
              </a:rPr>
              <a:t></a:t>
            </a:r>
            <a:r>
              <a:rPr lang="en-US" dirty="0">
                <a:latin typeface="Helvetica" pitchFamily="34" charset="0"/>
              </a:rPr>
              <a:t> </a:t>
            </a:r>
            <a:r>
              <a:rPr lang="en-US" dirty="0">
                <a:latin typeface="Helvetica" pitchFamily="34" charset="0"/>
                <a:sym typeface="Symbol" pitchFamily="18" charset="2"/>
              </a:rPr>
              <a:t></a:t>
            </a:r>
            <a:r>
              <a:rPr lang="en-US" dirty="0">
                <a:latin typeface="Helvetica" pitchFamily="34" charset="0"/>
              </a:rPr>
              <a:t> 0.10. </a:t>
            </a:r>
            <a:endParaRPr lang="en-US" dirty="0" smtClean="0">
              <a:latin typeface="Helvetica" pitchFamily="34" charset="0"/>
            </a:endParaRPr>
          </a:p>
          <a:p>
            <a:endParaRPr lang="en-US" dirty="0" smtClean="0">
              <a:latin typeface="Helvetica" pitchFamily="34" charset="0"/>
            </a:endParaRPr>
          </a:p>
          <a:p>
            <a:r>
              <a:rPr lang="en-US" dirty="0" smtClean="0">
                <a:latin typeface="Helvetica" pitchFamily="34" charset="0"/>
              </a:rPr>
              <a:t>Since </a:t>
            </a:r>
            <a:r>
              <a:rPr lang="en-US" i="1" dirty="0">
                <a:latin typeface="Helvetica" pitchFamily="34" charset="0"/>
              </a:rPr>
              <a:t>z</a:t>
            </a:r>
            <a:r>
              <a:rPr lang="en-US" baseline="-25000" dirty="0">
                <a:latin typeface="Helvetica" pitchFamily="34" charset="0"/>
                <a:sym typeface="Symbol" pitchFamily="18" charset="2"/>
              </a:rPr>
              <a:t></a:t>
            </a:r>
            <a:r>
              <a:rPr lang="en-US" baseline="-25000" dirty="0">
                <a:latin typeface="Helvetica" pitchFamily="34" charset="0"/>
              </a:rPr>
              <a:t>/2</a:t>
            </a:r>
            <a:r>
              <a:rPr lang="en-US" dirty="0">
                <a:latin typeface="Helvetica" pitchFamily="34" charset="0"/>
              </a:rPr>
              <a:t> </a:t>
            </a:r>
            <a:r>
              <a:rPr lang="en-US" dirty="0">
                <a:latin typeface="Helvetica" pitchFamily="34" charset="0"/>
                <a:sym typeface="Symbol" pitchFamily="18" charset="2"/>
              </a:rPr>
              <a:t></a:t>
            </a:r>
            <a:r>
              <a:rPr lang="en-US" dirty="0">
                <a:latin typeface="Helvetica" pitchFamily="34" charset="0"/>
              </a:rPr>
              <a:t> </a:t>
            </a:r>
            <a:r>
              <a:rPr lang="en-US" i="1" dirty="0">
                <a:latin typeface="Helvetica" pitchFamily="34" charset="0"/>
              </a:rPr>
              <a:t>z</a:t>
            </a:r>
            <a:r>
              <a:rPr lang="en-US" baseline="-25000" dirty="0">
                <a:latin typeface="Helvetica" pitchFamily="34" charset="0"/>
              </a:rPr>
              <a:t>0.025</a:t>
            </a:r>
            <a:r>
              <a:rPr lang="en-US" dirty="0">
                <a:latin typeface="Helvetica" pitchFamily="34" charset="0"/>
              </a:rPr>
              <a:t> </a:t>
            </a:r>
            <a:r>
              <a:rPr lang="en-US" dirty="0">
                <a:latin typeface="Helvetica" pitchFamily="34" charset="0"/>
                <a:sym typeface="Symbol" pitchFamily="18" charset="2"/>
              </a:rPr>
              <a:t></a:t>
            </a:r>
            <a:r>
              <a:rPr lang="en-US" dirty="0">
                <a:latin typeface="Helvetica" pitchFamily="34" charset="0"/>
              </a:rPr>
              <a:t> 1.96 and </a:t>
            </a:r>
            <a:r>
              <a:rPr lang="en-US" i="1" dirty="0">
                <a:latin typeface="Helvetica" pitchFamily="34" charset="0"/>
              </a:rPr>
              <a:t>z</a:t>
            </a:r>
            <a:r>
              <a:rPr lang="en-US" baseline="-25000" dirty="0">
                <a:latin typeface="Helvetica" pitchFamily="34" charset="0"/>
                <a:sym typeface="Symbol" pitchFamily="18" charset="2"/>
              </a:rPr>
              <a:t></a:t>
            </a:r>
            <a:r>
              <a:rPr lang="en-US" dirty="0">
                <a:latin typeface="Helvetica" pitchFamily="34" charset="0"/>
              </a:rPr>
              <a:t> </a:t>
            </a:r>
            <a:r>
              <a:rPr lang="en-US" dirty="0">
                <a:latin typeface="Helvetica" pitchFamily="34" charset="0"/>
                <a:sym typeface="Symbol" pitchFamily="18" charset="2"/>
              </a:rPr>
              <a:t></a:t>
            </a:r>
            <a:r>
              <a:rPr lang="en-US" dirty="0">
                <a:latin typeface="Helvetica" pitchFamily="34" charset="0"/>
              </a:rPr>
              <a:t> </a:t>
            </a:r>
            <a:r>
              <a:rPr lang="en-US" i="1" dirty="0">
                <a:latin typeface="Helvetica" pitchFamily="34" charset="0"/>
              </a:rPr>
              <a:t>z</a:t>
            </a:r>
            <a:r>
              <a:rPr lang="en-US" baseline="-25000" dirty="0">
                <a:latin typeface="Helvetica" pitchFamily="34" charset="0"/>
              </a:rPr>
              <a:t>0.10</a:t>
            </a:r>
            <a:r>
              <a:rPr lang="en-US" dirty="0">
                <a:latin typeface="Helvetica" pitchFamily="34" charset="0"/>
              </a:rPr>
              <a:t> </a:t>
            </a:r>
            <a:r>
              <a:rPr lang="en-US" dirty="0">
                <a:latin typeface="Helvetica" pitchFamily="34" charset="0"/>
                <a:sym typeface="Symbol" pitchFamily="18" charset="2"/>
              </a:rPr>
              <a:t></a:t>
            </a:r>
            <a:r>
              <a:rPr lang="en-US" dirty="0">
                <a:latin typeface="Helvetica" pitchFamily="34" charset="0"/>
              </a:rPr>
              <a:t> 1.28, the sample size required to detect this departure from </a:t>
            </a:r>
            <a:r>
              <a:rPr lang="en-US" i="1" dirty="0">
                <a:latin typeface="Helvetica" pitchFamily="34" charset="0"/>
              </a:rPr>
              <a:t>H</a:t>
            </a:r>
            <a:r>
              <a:rPr lang="en-US" baseline="-25000" dirty="0">
                <a:latin typeface="Helvetica" pitchFamily="34" charset="0"/>
              </a:rPr>
              <a:t>0</a:t>
            </a:r>
            <a:r>
              <a:rPr lang="en-US" dirty="0">
                <a:latin typeface="Helvetica" pitchFamily="34" charset="0"/>
              </a:rPr>
              <a:t>: </a:t>
            </a:r>
            <a:r>
              <a:rPr lang="en-US" dirty="0">
                <a:latin typeface="Helvetica" pitchFamily="34" charset="0"/>
                <a:sym typeface="Symbol" pitchFamily="18" charset="2"/>
              </a:rPr>
              <a:t></a:t>
            </a:r>
            <a:r>
              <a:rPr lang="en-US" dirty="0">
                <a:latin typeface="Helvetica" pitchFamily="34" charset="0"/>
              </a:rPr>
              <a:t> </a:t>
            </a:r>
            <a:r>
              <a:rPr lang="en-US" dirty="0">
                <a:latin typeface="Helvetica" pitchFamily="34" charset="0"/>
                <a:sym typeface="Symbol" pitchFamily="18" charset="2"/>
              </a:rPr>
              <a:t></a:t>
            </a:r>
            <a:r>
              <a:rPr lang="en-US" dirty="0">
                <a:latin typeface="Helvetica" pitchFamily="34" charset="0"/>
              </a:rPr>
              <a:t> 50 is found by Equation </a:t>
            </a:r>
            <a:r>
              <a:rPr lang="en-US" dirty="0" smtClean="0">
                <a:latin typeface="Helvetica" pitchFamily="34" charset="0"/>
              </a:rPr>
              <a:t>9-4 </a:t>
            </a:r>
            <a:r>
              <a:rPr lang="en-US" dirty="0">
                <a:latin typeface="Helvetica" pitchFamily="34" charset="0"/>
              </a:rPr>
              <a:t>as</a:t>
            </a:r>
          </a:p>
          <a:p>
            <a:endParaRPr lang="en-US" dirty="0">
              <a:latin typeface="Helvetica" pitchFamily="34" charset="0"/>
            </a:endParaRPr>
          </a:p>
          <a:p>
            <a:endParaRPr lang="en-US" dirty="0">
              <a:latin typeface="Helvetica" pitchFamily="34" charset="0"/>
            </a:endParaRPr>
          </a:p>
          <a:p>
            <a:endParaRPr lang="en-US" dirty="0">
              <a:latin typeface="Helvetica" pitchFamily="34" charset="0"/>
            </a:endParaRPr>
          </a:p>
          <a:p>
            <a:endParaRPr lang="en-US" dirty="0">
              <a:latin typeface="Helvetica" pitchFamily="34" charset="0"/>
            </a:endParaRPr>
          </a:p>
          <a:p>
            <a:endParaRPr lang="en-US" dirty="0" smtClean="0">
              <a:latin typeface="Helvetica" pitchFamily="34" charset="0"/>
            </a:endParaRPr>
          </a:p>
          <a:p>
            <a:r>
              <a:rPr lang="en-US" dirty="0" smtClean="0">
                <a:latin typeface="Helvetica" pitchFamily="34" charset="0"/>
              </a:rPr>
              <a:t>The </a:t>
            </a:r>
            <a:r>
              <a:rPr lang="en-US" dirty="0">
                <a:latin typeface="Helvetica" pitchFamily="34" charset="0"/>
              </a:rPr>
              <a:t>approximation is good here, since</a:t>
            </a:r>
          </a:p>
          <a:p>
            <a:r>
              <a:rPr lang="en-US" dirty="0">
                <a:latin typeface="Helvetica" pitchFamily="34" charset="0"/>
              </a:rPr>
              <a:t>                                                                                        , which is small relative to </a:t>
            </a:r>
            <a:r>
              <a:rPr lang="en-US" dirty="0">
                <a:latin typeface="Helvetica" pitchFamily="34" charset="0"/>
                <a:sym typeface="Symbol" pitchFamily="18" charset="2"/>
              </a:rPr>
              <a:t></a:t>
            </a:r>
            <a:r>
              <a:rPr lang="en-US" dirty="0">
                <a:latin typeface="Helvetica" pitchFamily="34" charset="0"/>
              </a:rPr>
              <a:t>.</a:t>
            </a:r>
          </a:p>
          <a:p>
            <a:endParaRPr lang="en-US" dirty="0">
              <a:latin typeface="Helvetica" pitchFamily="34" charset="0"/>
            </a:endParaRPr>
          </a:p>
          <a:p>
            <a:r>
              <a:rPr lang="en-US" b="1" u="sng" dirty="0" smtClean="0">
                <a:latin typeface="Helvetica" pitchFamily="34" charset="0"/>
              </a:rPr>
              <a:t>Interpretation</a:t>
            </a:r>
            <a:r>
              <a:rPr lang="en-US" b="1" u="sng" dirty="0">
                <a:latin typeface="Helvetica" pitchFamily="34" charset="0"/>
              </a:rPr>
              <a:t>:</a:t>
            </a:r>
            <a:r>
              <a:rPr lang="en-US" dirty="0">
                <a:latin typeface="Helvetica" pitchFamily="34" charset="0"/>
              </a:rPr>
              <a:t> To achieve a much higher power of 0.90 </a:t>
            </a:r>
            <a:r>
              <a:rPr lang="en-US" dirty="0" smtClean="0">
                <a:latin typeface="Helvetica" pitchFamily="34" charset="0"/>
              </a:rPr>
              <a:t>we </a:t>
            </a:r>
            <a:r>
              <a:rPr lang="en-US" dirty="0">
                <a:latin typeface="Helvetica" pitchFamily="34" charset="0"/>
              </a:rPr>
              <a:t>need a considerably large sample size, </a:t>
            </a:r>
            <a:r>
              <a:rPr lang="en-US" i="1" dirty="0">
                <a:latin typeface="Helvetica" pitchFamily="34" charset="0"/>
              </a:rPr>
              <a:t>n</a:t>
            </a:r>
            <a:r>
              <a:rPr lang="en-US" dirty="0">
                <a:latin typeface="Helvetica" pitchFamily="34" charset="0"/>
              </a:rPr>
              <a:t> </a:t>
            </a:r>
            <a:r>
              <a:rPr lang="en-US" dirty="0">
                <a:latin typeface="Helvetica" pitchFamily="34" charset="0"/>
                <a:sym typeface="Symbol" pitchFamily="18" charset="2"/>
              </a:rPr>
              <a:t></a:t>
            </a:r>
            <a:r>
              <a:rPr lang="en-US" dirty="0">
                <a:latin typeface="Helvetica" pitchFamily="34" charset="0"/>
              </a:rPr>
              <a:t> 42 instead of </a:t>
            </a:r>
            <a:r>
              <a:rPr lang="en-US" i="1" dirty="0">
                <a:latin typeface="Helvetica" pitchFamily="34" charset="0"/>
              </a:rPr>
              <a:t>n</a:t>
            </a:r>
            <a:r>
              <a:rPr lang="en-US" dirty="0">
                <a:latin typeface="Helvetica" pitchFamily="34" charset="0"/>
              </a:rPr>
              <a:t> </a:t>
            </a:r>
            <a:r>
              <a:rPr lang="en-US" dirty="0">
                <a:latin typeface="Helvetica" pitchFamily="34" charset="0"/>
                <a:sym typeface="Symbol" pitchFamily="18" charset="2"/>
              </a:rPr>
              <a:t></a:t>
            </a:r>
            <a:r>
              <a:rPr lang="en-US" dirty="0">
                <a:latin typeface="Helvetica" pitchFamily="34" charset="0"/>
              </a:rPr>
              <a:t> 25.</a:t>
            </a:r>
          </a:p>
          <a:p>
            <a:endParaRPr lang="en-US" dirty="0">
              <a:latin typeface="Helvetica" pitchFamily="34" charset="0"/>
            </a:endParaRPr>
          </a:p>
        </p:txBody>
      </p:sp>
      <p:sp>
        <p:nvSpPr>
          <p:cNvPr id="22538"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22530" name="Object 6"/>
          <p:cNvGraphicFramePr>
            <a:graphicFrameLocks noChangeAspect="1"/>
          </p:cNvGraphicFramePr>
          <p:nvPr/>
        </p:nvGraphicFramePr>
        <p:xfrm>
          <a:off x="1752600" y="2971800"/>
          <a:ext cx="5181600" cy="1066800"/>
        </p:xfrm>
        <a:graphic>
          <a:graphicData uri="http://schemas.openxmlformats.org/presentationml/2006/ole">
            <mc:AlternateContent xmlns:mc="http://schemas.openxmlformats.org/markup-compatibility/2006">
              <mc:Choice xmlns:v="urn:schemas-microsoft-com:vml" Requires="v">
                <p:oleObj spid="_x0000_s22532" name="Equation" r:id="rId4" imgW="2730500" imgH="520700" progId="Equation.DSMT4">
                  <p:embed/>
                </p:oleObj>
              </mc:Choice>
              <mc:Fallback>
                <p:oleObj name="Equation" r:id="rId4" imgW="2730500" imgH="520700" progId="Equation.DSMT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2971800"/>
                        <a:ext cx="5181600"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39"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22531" name="Object 8"/>
          <p:cNvGraphicFramePr>
            <a:graphicFrameLocks noChangeAspect="1"/>
          </p:cNvGraphicFramePr>
          <p:nvPr/>
        </p:nvGraphicFramePr>
        <p:xfrm>
          <a:off x="533400" y="4419600"/>
          <a:ext cx="5562600" cy="457200"/>
        </p:xfrm>
        <a:graphic>
          <a:graphicData uri="http://schemas.openxmlformats.org/presentationml/2006/ole">
            <mc:AlternateContent xmlns:mc="http://schemas.openxmlformats.org/markup-compatibility/2006">
              <mc:Choice xmlns:v="urn:schemas-microsoft-com:vml" Requires="v">
                <p:oleObj spid="_x0000_s22533" name="Equation" r:id="rId6" imgW="3517900" imgH="342900" progId="Equation.DSMT4">
                  <p:embed/>
                </p:oleObj>
              </mc:Choice>
              <mc:Fallback>
                <p:oleObj name="Equation" r:id="rId6" imgW="3517900" imgH="342900" progId="Equation.DSMT4">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4419600"/>
                        <a:ext cx="55626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2"/>
          <p:cNvSpPr>
            <a:spLocks noGrp="1" noChangeArrowheads="1"/>
          </p:cNvSpPr>
          <p:nvPr>
            <p:ph type="title"/>
          </p:nvPr>
        </p:nvSpPr>
        <p:spPr>
          <a:xfrm>
            <a:off x="381000" y="0"/>
            <a:ext cx="8305800" cy="762000"/>
          </a:xfrm>
        </p:spPr>
        <p:txBody>
          <a:bodyPr>
            <a:normAutofit/>
          </a:bodyPr>
          <a:lstStyle/>
          <a:p>
            <a:pPr algn="l" eaLnBrk="1" hangingPunct="1">
              <a:defRPr/>
            </a:pPr>
            <a:r>
              <a:rPr lang="en-US" sz="2000" b="1" dirty="0" smtClean="0">
                <a:latin typeface="Helvetica" pitchFamily="34" charset="0"/>
              </a:rPr>
              <a:t>EXAMPLE 9-3</a:t>
            </a:r>
            <a:r>
              <a:rPr lang="en-US" sz="2000" dirty="0" smtClean="0">
                <a:latin typeface="Helvetica" pitchFamily="34" charset="0"/>
              </a:rPr>
              <a:t> </a:t>
            </a:r>
            <a:r>
              <a:rPr lang="en-US" sz="2000" b="1" dirty="0" smtClean="0">
                <a:solidFill>
                  <a:srgbClr val="1F497D"/>
                </a:solidFill>
                <a:latin typeface="Helvetica" pitchFamily="34" charset="0"/>
              </a:rPr>
              <a:t>Propellant Burning Rate Type II Error - Continuation </a:t>
            </a:r>
            <a:endParaRPr lang="en-US" sz="2000" b="1" dirty="0" smtClean="0">
              <a:solidFill>
                <a:srgbClr val="1F497D"/>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762000" y="0"/>
            <a:ext cx="7772400" cy="762000"/>
          </a:xfrm>
        </p:spPr>
        <p:txBody>
          <a:bodyPr>
            <a:normAutofit fontScale="90000"/>
          </a:bodyPr>
          <a:lstStyle/>
          <a:p>
            <a:pPr eaLnBrk="1" hangingPunct="1">
              <a:defRPr/>
            </a:pPr>
            <a:r>
              <a:rPr lang="en-US" sz="2800" b="1" dirty="0" smtClean="0"/>
              <a:t>9-2 Tests on the Mean of a Normal Distribution, Variance Known</a:t>
            </a:r>
          </a:p>
        </p:txBody>
      </p:sp>
      <p:sp>
        <p:nvSpPr>
          <p:cNvPr id="104451" name="Rectangle 3"/>
          <p:cNvSpPr>
            <a:spLocks noGrp="1" noChangeArrowheads="1"/>
          </p:cNvSpPr>
          <p:nvPr>
            <p:ph type="body" idx="1"/>
          </p:nvPr>
        </p:nvSpPr>
        <p:spPr>
          <a:xfrm>
            <a:off x="609600" y="1600200"/>
            <a:ext cx="7772400" cy="4114800"/>
          </a:xfrm>
        </p:spPr>
        <p:txBody>
          <a:bodyPr/>
          <a:lstStyle/>
          <a:p>
            <a:pPr eaLnBrk="1" hangingPunct="1">
              <a:buFontTx/>
              <a:buNone/>
            </a:pPr>
            <a:endParaRPr lang="en-US" b="1" smtClean="0"/>
          </a:p>
          <a:p>
            <a:pPr eaLnBrk="1" hangingPunct="1">
              <a:buFontTx/>
              <a:buNone/>
            </a:pPr>
            <a:endParaRPr lang="en-US" smtClean="0"/>
          </a:p>
        </p:txBody>
      </p:sp>
      <p:sp>
        <p:nvSpPr>
          <p:cNvPr id="104452" name="Rectangle 5"/>
          <p:cNvSpPr>
            <a:spLocks noChangeArrowheads="1"/>
          </p:cNvSpPr>
          <p:nvPr/>
        </p:nvSpPr>
        <p:spPr bwMode="auto">
          <a:xfrm>
            <a:off x="381000" y="928687"/>
            <a:ext cx="8153400" cy="519113"/>
          </a:xfrm>
          <a:prstGeom prst="rect">
            <a:avLst/>
          </a:prstGeom>
          <a:noFill/>
          <a:ln w="9525">
            <a:noFill/>
            <a:miter lim="800000"/>
            <a:headEnd/>
            <a:tailEnd/>
          </a:ln>
        </p:spPr>
        <p:txBody>
          <a:bodyPr>
            <a:spAutoFit/>
          </a:bodyPr>
          <a:lstStyle/>
          <a:p>
            <a:pPr>
              <a:spcBef>
                <a:spcPct val="50000"/>
              </a:spcBef>
            </a:pPr>
            <a:r>
              <a:rPr lang="en-US" sz="2800" b="1" dirty="0">
                <a:latin typeface="Helvetica" pitchFamily="34" charset="0"/>
              </a:rPr>
              <a:t>9-2.3 Large Sample Test</a:t>
            </a:r>
            <a:endParaRPr lang="en-US" b="1" dirty="0">
              <a:solidFill>
                <a:srgbClr val="990033"/>
              </a:solidFill>
              <a:latin typeface="Helvetica" pitchFamily="34" charset="0"/>
            </a:endParaRPr>
          </a:p>
        </p:txBody>
      </p:sp>
      <p:sp>
        <p:nvSpPr>
          <p:cNvPr id="104453" name="Slide Number Placeholder 6"/>
          <p:cNvSpPr>
            <a:spLocks noGrp="1"/>
          </p:cNvSpPr>
          <p:nvPr>
            <p:ph type="sldNum" sz="quarter" idx="12"/>
          </p:nvPr>
        </p:nvSpPr>
        <p:spPr bwMode="auto">
          <a:noFill/>
          <a:ln>
            <a:miter lim="800000"/>
            <a:headEnd/>
            <a:tailEnd/>
          </a:ln>
        </p:spPr>
        <p:txBody>
          <a:bodyPr/>
          <a:lstStyle/>
          <a:p>
            <a:fld id="{1A0CA757-0778-4864-98CA-00D113E4218A}" type="slidenum">
              <a:rPr lang="en-US" smtClean="0">
                <a:cs typeface="Arial" charset="0"/>
              </a:rPr>
              <a:pPr/>
              <a:t>24</a:t>
            </a:fld>
            <a:endParaRPr lang="en-US" smtClean="0">
              <a:cs typeface="Arial" charset="0"/>
            </a:endParaRPr>
          </a:p>
        </p:txBody>
      </p:sp>
      <p:sp>
        <p:nvSpPr>
          <p:cNvPr id="8" name="Footer Placeholder 7"/>
          <p:cNvSpPr>
            <a:spLocks noGrp="1"/>
          </p:cNvSpPr>
          <p:nvPr>
            <p:ph type="ftr" sz="quarter" idx="11"/>
          </p:nvPr>
        </p:nvSpPr>
        <p:spPr/>
        <p:txBody>
          <a:bodyPr/>
          <a:lstStyle/>
          <a:p>
            <a:pPr>
              <a:defRPr/>
            </a:pPr>
            <a:r>
              <a:rPr lang="en-US" dirty="0"/>
              <a:t>Sec 9-2 Tests on the Mean of a Normal Distribution, Variance Known</a:t>
            </a:r>
          </a:p>
        </p:txBody>
      </p:sp>
      <p:sp>
        <p:nvSpPr>
          <p:cNvPr id="104455" name="TextBox 8"/>
          <p:cNvSpPr txBox="1">
            <a:spLocks noChangeArrowheads="1"/>
          </p:cNvSpPr>
          <p:nvPr/>
        </p:nvSpPr>
        <p:spPr bwMode="auto">
          <a:xfrm>
            <a:off x="457200" y="1618595"/>
            <a:ext cx="8305800" cy="4401205"/>
          </a:xfrm>
          <a:prstGeom prst="rect">
            <a:avLst/>
          </a:prstGeom>
          <a:noFill/>
          <a:ln w="9525">
            <a:noFill/>
            <a:miter lim="800000"/>
            <a:headEnd/>
            <a:tailEnd/>
          </a:ln>
        </p:spPr>
        <p:txBody>
          <a:bodyPr>
            <a:spAutoFit/>
          </a:bodyPr>
          <a:lstStyle/>
          <a:p>
            <a:r>
              <a:rPr lang="en-US" sz="2000" dirty="0" smtClean="0">
                <a:latin typeface="Helvetica" pitchFamily="34" charset="0"/>
              </a:rPr>
              <a:t>A </a:t>
            </a:r>
            <a:r>
              <a:rPr lang="en-US" sz="2000" dirty="0">
                <a:latin typeface="Helvetica" pitchFamily="34" charset="0"/>
              </a:rPr>
              <a:t>test procedure for the null hypothesis </a:t>
            </a:r>
            <a:r>
              <a:rPr lang="en-US" sz="2000" i="1" dirty="0">
                <a:latin typeface="Helvetica" pitchFamily="34" charset="0"/>
              </a:rPr>
              <a:t>H</a:t>
            </a:r>
            <a:r>
              <a:rPr lang="en-US" sz="2000" baseline="-25000" dirty="0">
                <a:latin typeface="Helvetica" pitchFamily="34" charset="0"/>
              </a:rPr>
              <a:t>0</a:t>
            </a:r>
            <a:r>
              <a:rPr lang="en-US" sz="2000" dirty="0">
                <a:latin typeface="Helvetica" pitchFamily="34" charset="0"/>
              </a:rPr>
              <a:t>: </a:t>
            </a:r>
            <a:r>
              <a:rPr lang="en-US" sz="2000" dirty="0">
                <a:latin typeface="Helvetica" pitchFamily="34" charset="0"/>
                <a:sym typeface="Symbol" pitchFamily="18" charset="2"/>
              </a:rPr>
              <a:t></a:t>
            </a:r>
            <a:r>
              <a:rPr lang="en-US" sz="2000" dirty="0">
                <a:latin typeface="Helvetica" pitchFamily="34" charset="0"/>
              </a:rPr>
              <a:t> </a:t>
            </a:r>
            <a:r>
              <a:rPr lang="en-US" sz="2000" dirty="0">
                <a:latin typeface="Helvetica" pitchFamily="34" charset="0"/>
                <a:sym typeface="Symbol" pitchFamily="18" charset="2"/>
              </a:rPr>
              <a:t></a:t>
            </a:r>
            <a:r>
              <a:rPr lang="en-US" sz="2000" dirty="0">
                <a:latin typeface="Helvetica" pitchFamily="34" charset="0"/>
              </a:rPr>
              <a:t> </a:t>
            </a:r>
            <a:r>
              <a:rPr lang="en-US" sz="2000" dirty="0">
                <a:latin typeface="Helvetica" pitchFamily="34" charset="0"/>
                <a:sym typeface="Symbol" pitchFamily="18" charset="2"/>
              </a:rPr>
              <a:t></a:t>
            </a:r>
            <a:r>
              <a:rPr lang="en-US" sz="2000" baseline="-25000" dirty="0">
                <a:latin typeface="Helvetica" pitchFamily="34" charset="0"/>
              </a:rPr>
              <a:t>0</a:t>
            </a:r>
            <a:r>
              <a:rPr lang="en-US" sz="2000" dirty="0">
                <a:latin typeface="Helvetica" pitchFamily="34" charset="0"/>
              </a:rPr>
              <a:t> assuming that the population is normally distributed and that </a:t>
            </a:r>
            <a:r>
              <a:rPr lang="en-US" sz="2000" dirty="0">
                <a:latin typeface="Helvetica" pitchFamily="34" charset="0"/>
                <a:sym typeface="Symbol" pitchFamily="18" charset="2"/>
              </a:rPr>
              <a:t></a:t>
            </a:r>
            <a:r>
              <a:rPr lang="en-US" sz="2000" baseline="30000" dirty="0">
                <a:latin typeface="Helvetica" pitchFamily="34" charset="0"/>
              </a:rPr>
              <a:t>2</a:t>
            </a:r>
            <a:r>
              <a:rPr lang="en-US" sz="2000" dirty="0">
                <a:latin typeface="Helvetica" pitchFamily="34" charset="0"/>
              </a:rPr>
              <a:t> </a:t>
            </a:r>
            <a:r>
              <a:rPr lang="en-US" sz="2000" dirty="0" smtClean="0">
                <a:latin typeface="Helvetica" pitchFamily="34" charset="0"/>
              </a:rPr>
              <a:t>known is developed. </a:t>
            </a:r>
            <a:r>
              <a:rPr lang="en-US" sz="2000" dirty="0">
                <a:latin typeface="Helvetica" pitchFamily="34" charset="0"/>
              </a:rPr>
              <a:t>In </a:t>
            </a:r>
            <a:r>
              <a:rPr lang="en-US" sz="2000" dirty="0" smtClean="0">
                <a:latin typeface="Helvetica" pitchFamily="34" charset="0"/>
              </a:rPr>
              <a:t>most </a:t>
            </a:r>
            <a:r>
              <a:rPr lang="en-US" sz="2000" dirty="0">
                <a:latin typeface="Helvetica" pitchFamily="34" charset="0"/>
              </a:rPr>
              <a:t>practical situations, </a:t>
            </a:r>
            <a:r>
              <a:rPr lang="en-US" sz="2000" dirty="0">
                <a:latin typeface="Helvetica" pitchFamily="34" charset="0"/>
                <a:sym typeface="Symbol" pitchFamily="18" charset="2"/>
              </a:rPr>
              <a:t></a:t>
            </a:r>
            <a:r>
              <a:rPr lang="en-US" sz="2000" baseline="30000" dirty="0">
                <a:latin typeface="Helvetica" pitchFamily="34" charset="0"/>
              </a:rPr>
              <a:t>2</a:t>
            </a:r>
            <a:r>
              <a:rPr lang="en-US" sz="2000" dirty="0">
                <a:latin typeface="Helvetica" pitchFamily="34" charset="0"/>
              </a:rPr>
              <a:t> will be unknown. </a:t>
            </a:r>
            <a:r>
              <a:rPr lang="en-US" sz="2000" dirty="0" smtClean="0">
                <a:latin typeface="Helvetica" pitchFamily="34" charset="0"/>
              </a:rPr>
              <a:t>Even, </a:t>
            </a:r>
            <a:r>
              <a:rPr lang="en-US" sz="2000" dirty="0">
                <a:latin typeface="Helvetica" pitchFamily="34" charset="0"/>
              </a:rPr>
              <a:t>we may not be certain that the population is </a:t>
            </a:r>
            <a:r>
              <a:rPr lang="en-US" sz="2000" dirty="0" smtClean="0">
                <a:latin typeface="Helvetica" pitchFamily="34" charset="0"/>
              </a:rPr>
              <a:t>normally distributed. </a:t>
            </a:r>
          </a:p>
          <a:p>
            <a:endParaRPr lang="en-US" sz="2000" dirty="0" smtClean="0">
              <a:latin typeface="Helvetica" pitchFamily="34" charset="0"/>
            </a:endParaRPr>
          </a:p>
          <a:p>
            <a:r>
              <a:rPr lang="en-US" sz="2000" dirty="0" smtClean="0">
                <a:latin typeface="Helvetica" pitchFamily="34" charset="0"/>
              </a:rPr>
              <a:t>In such cases, </a:t>
            </a:r>
            <a:r>
              <a:rPr lang="en-US" sz="2000" dirty="0">
                <a:latin typeface="Helvetica" pitchFamily="34" charset="0"/>
              </a:rPr>
              <a:t>if </a:t>
            </a:r>
            <a:r>
              <a:rPr lang="en-US" sz="2000" i="1" dirty="0">
                <a:latin typeface="Helvetica" pitchFamily="34" charset="0"/>
              </a:rPr>
              <a:t>n</a:t>
            </a:r>
            <a:r>
              <a:rPr lang="en-US" sz="2000" dirty="0">
                <a:latin typeface="Helvetica" pitchFamily="34" charset="0"/>
              </a:rPr>
              <a:t> is large (say, </a:t>
            </a:r>
            <a:r>
              <a:rPr lang="en-US" sz="2000" i="1" dirty="0">
                <a:latin typeface="Helvetica" pitchFamily="34" charset="0"/>
              </a:rPr>
              <a:t>n</a:t>
            </a:r>
            <a:r>
              <a:rPr lang="en-US" sz="2000" dirty="0">
                <a:latin typeface="Helvetica" pitchFamily="34" charset="0"/>
              </a:rPr>
              <a:t> </a:t>
            </a:r>
            <a:r>
              <a:rPr lang="en-US" sz="2000" dirty="0">
                <a:latin typeface="Helvetica" pitchFamily="34" charset="0"/>
                <a:sym typeface="Symbol" pitchFamily="18" charset="2"/>
              </a:rPr>
              <a:t></a:t>
            </a:r>
            <a:r>
              <a:rPr lang="en-US" sz="2000" dirty="0">
                <a:latin typeface="Helvetica" pitchFamily="34" charset="0"/>
              </a:rPr>
              <a:t> 40) the sample standard deviation </a:t>
            </a:r>
            <a:r>
              <a:rPr lang="en-US" sz="2000" i="1" dirty="0">
                <a:latin typeface="Helvetica" pitchFamily="34" charset="0"/>
              </a:rPr>
              <a:t>s</a:t>
            </a:r>
            <a:r>
              <a:rPr lang="en-US" sz="2000" dirty="0">
                <a:latin typeface="Helvetica" pitchFamily="34" charset="0"/>
              </a:rPr>
              <a:t> can be substituted for </a:t>
            </a:r>
            <a:r>
              <a:rPr lang="en-US" sz="2000" dirty="0">
                <a:latin typeface="Helvetica" pitchFamily="34" charset="0"/>
                <a:sym typeface="Symbol" pitchFamily="18" charset="2"/>
              </a:rPr>
              <a:t></a:t>
            </a:r>
            <a:r>
              <a:rPr lang="en-US" sz="2000" dirty="0">
                <a:latin typeface="Helvetica" pitchFamily="34" charset="0"/>
              </a:rPr>
              <a:t> in the test </a:t>
            </a:r>
            <a:r>
              <a:rPr lang="en-US" sz="2000" dirty="0" smtClean="0">
                <a:latin typeface="Helvetica" pitchFamily="34" charset="0"/>
              </a:rPr>
              <a:t>procedures. </a:t>
            </a:r>
            <a:r>
              <a:rPr lang="en-US" sz="2000" dirty="0">
                <a:latin typeface="Helvetica" pitchFamily="34" charset="0"/>
              </a:rPr>
              <a:t>Thus, while we have given a test for the mean of a normal distribution with known </a:t>
            </a:r>
            <a:r>
              <a:rPr lang="en-US" sz="2000" dirty="0">
                <a:latin typeface="Helvetica" pitchFamily="34" charset="0"/>
                <a:sym typeface="Symbol" pitchFamily="18" charset="2"/>
              </a:rPr>
              <a:t></a:t>
            </a:r>
            <a:r>
              <a:rPr lang="en-US" sz="2000" baseline="30000" dirty="0">
                <a:latin typeface="Helvetica" pitchFamily="34" charset="0"/>
              </a:rPr>
              <a:t>2</a:t>
            </a:r>
            <a:r>
              <a:rPr lang="en-US" sz="2000" dirty="0">
                <a:latin typeface="Helvetica" pitchFamily="34" charset="0"/>
              </a:rPr>
              <a:t>, it can be </a:t>
            </a:r>
            <a:r>
              <a:rPr lang="en-US" sz="2000" dirty="0" smtClean="0">
                <a:latin typeface="Helvetica" pitchFamily="34" charset="0"/>
              </a:rPr>
              <a:t>easily converted </a:t>
            </a:r>
            <a:r>
              <a:rPr lang="en-US" sz="2000" dirty="0">
                <a:latin typeface="Helvetica" pitchFamily="34" charset="0"/>
              </a:rPr>
              <a:t>into a </a:t>
            </a:r>
            <a:r>
              <a:rPr lang="en-US" sz="2000" b="1" dirty="0">
                <a:latin typeface="Helvetica" pitchFamily="34" charset="0"/>
              </a:rPr>
              <a:t>large-sample test procedure for unknown </a:t>
            </a:r>
            <a:r>
              <a:rPr lang="en-US" sz="2000" dirty="0">
                <a:latin typeface="Helvetica" pitchFamily="34" charset="0"/>
                <a:sym typeface="Symbol" pitchFamily="18" charset="2"/>
              </a:rPr>
              <a:t></a:t>
            </a:r>
            <a:r>
              <a:rPr lang="en-US" sz="2000" baseline="30000" dirty="0">
                <a:latin typeface="Helvetica" pitchFamily="34" charset="0"/>
              </a:rPr>
              <a:t>2</a:t>
            </a:r>
            <a:r>
              <a:rPr lang="en-US" sz="2000" dirty="0">
                <a:latin typeface="Helvetica" pitchFamily="34" charset="0"/>
              </a:rPr>
              <a:t> </a:t>
            </a:r>
            <a:r>
              <a:rPr lang="en-US" sz="2000" dirty="0" smtClean="0">
                <a:latin typeface="Helvetica" pitchFamily="34" charset="0"/>
              </a:rPr>
              <a:t>regardless </a:t>
            </a:r>
            <a:r>
              <a:rPr lang="en-US" sz="2000" dirty="0">
                <a:latin typeface="Helvetica" pitchFamily="34" charset="0"/>
              </a:rPr>
              <a:t>of the form of the distribution of the population. </a:t>
            </a:r>
            <a:endParaRPr lang="en-US" sz="2000" dirty="0" smtClean="0">
              <a:latin typeface="Helvetica" pitchFamily="34" charset="0"/>
            </a:endParaRPr>
          </a:p>
          <a:p>
            <a:endParaRPr lang="en-US" sz="2000" dirty="0" smtClean="0">
              <a:latin typeface="Helvetica" pitchFamily="34" charset="0"/>
            </a:endParaRPr>
          </a:p>
          <a:p>
            <a:r>
              <a:rPr lang="en-US" sz="2000" dirty="0" smtClean="0">
                <a:latin typeface="Helvetica" pitchFamily="34" charset="0"/>
              </a:rPr>
              <a:t>Exact </a:t>
            </a:r>
            <a:r>
              <a:rPr lang="en-US" sz="2000" dirty="0">
                <a:latin typeface="Helvetica" pitchFamily="34" charset="0"/>
              </a:rPr>
              <a:t>treatment of the case where the population is normal, </a:t>
            </a:r>
            <a:r>
              <a:rPr lang="en-US" sz="2000" dirty="0">
                <a:latin typeface="Helvetica" pitchFamily="34" charset="0"/>
                <a:sym typeface="Symbol" pitchFamily="18" charset="2"/>
              </a:rPr>
              <a:t></a:t>
            </a:r>
            <a:r>
              <a:rPr lang="en-US" sz="2000" baseline="30000" dirty="0">
                <a:latin typeface="Helvetica" pitchFamily="34" charset="0"/>
              </a:rPr>
              <a:t>2</a:t>
            </a:r>
            <a:r>
              <a:rPr lang="en-US" sz="2000" dirty="0">
                <a:latin typeface="Helvetica" pitchFamily="34" charset="0"/>
              </a:rPr>
              <a:t> is unknown, and </a:t>
            </a:r>
            <a:r>
              <a:rPr lang="en-US" sz="2000" i="1" dirty="0">
                <a:latin typeface="Helvetica" pitchFamily="34" charset="0"/>
              </a:rPr>
              <a:t>n</a:t>
            </a:r>
            <a:r>
              <a:rPr lang="en-US" sz="2000" dirty="0">
                <a:latin typeface="Helvetica" pitchFamily="34" charset="0"/>
              </a:rPr>
              <a:t> is small involves use of the </a:t>
            </a:r>
            <a:r>
              <a:rPr lang="en-US" sz="2000" i="1" dirty="0">
                <a:latin typeface="Helvetica" pitchFamily="34" charset="0"/>
              </a:rPr>
              <a:t>t</a:t>
            </a:r>
            <a:r>
              <a:rPr lang="en-US" sz="2000" dirty="0">
                <a:latin typeface="Helvetica" pitchFamily="34" charset="0"/>
              </a:rPr>
              <a:t> </a:t>
            </a:r>
            <a:r>
              <a:rPr lang="en-US" sz="2000" dirty="0" smtClean="0">
                <a:latin typeface="Helvetica" pitchFamily="34" charset="0"/>
              </a:rPr>
              <a:t>distribution.</a:t>
            </a:r>
            <a:endParaRPr lang="en-US" sz="2000" dirty="0">
              <a:latin typeface="Helvetica" pitchFamily="34" charset="0"/>
            </a:endParaRPr>
          </a:p>
          <a:p>
            <a:endParaRPr lang="en-US" sz="2000" dirty="0">
              <a:latin typeface="Helvetica"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762000" y="0"/>
            <a:ext cx="7772400" cy="762000"/>
          </a:xfrm>
        </p:spPr>
        <p:txBody>
          <a:bodyPr>
            <a:normAutofit fontScale="90000"/>
          </a:bodyPr>
          <a:lstStyle/>
          <a:p>
            <a:pPr eaLnBrk="1" hangingPunct="1">
              <a:defRPr/>
            </a:pPr>
            <a:r>
              <a:rPr lang="en-US" sz="2800" b="1" dirty="0" smtClean="0"/>
              <a:t>9-3 Tests on the Mean of a Normal Distribution, Variance Unknown</a:t>
            </a:r>
          </a:p>
        </p:txBody>
      </p:sp>
      <p:sp>
        <p:nvSpPr>
          <p:cNvPr id="25605" name="Rectangle 5"/>
          <p:cNvSpPr>
            <a:spLocks noChangeArrowheads="1"/>
          </p:cNvSpPr>
          <p:nvPr/>
        </p:nvSpPr>
        <p:spPr bwMode="auto">
          <a:xfrm>
            <a:off x="381000" y="838200"/>
            <a:ext cx="8153400" cy="938213"/>
          </a:xfrm>
          <a:prstGeom prst="rect">
            <a:avLst/>
          </a:prstGeom>
          <a:noFill/>
          <a:ln w="9525">
            <a:noFill/>
            <a:miter lim="800000"/>
            <a:headEnd/>
            <a:tailEnd/>
          </a:ln>
        </p:spPr>
        <p:txBody>
          <a:bodyPr>
            <a:spAutoFit/>
          </a:bodyPr>
          <a:lstStyle/>
          <a:p>
            <a:pPr>
              <a:spcBef>
                <a:spcPct val="50000"/>
              </a:spcBef>
            </a:pPr>
            <a:r>
              <a:rPr lang="en-US" sz="2800" b="1" dirty="0">
                <a:latin typeface="Helvetica" pitchFamily="34" charset="0"/>
              </a:rPr>
              <a:t>9-3.1 Hypothesis Tests on the Mean</a:t>
            </a:r>
          </a:p>
          <a:p>
            <a:pPr>
              <a:spcBef>
                <a:spcPct val="50000"/>
              </a:spcBef>
            </a:pPr>
            <a:r>
              <a:rPr lang="en-US" b="1" dirty="0">
                <a:latin typeface="Helvetica" pitchFamily="34" charset="0"/>
              </a:rPr>
              <a:t>One-Sample </a:t>
            </a:r>
            <a:r>
              <a:rPr lang="en-US" b="1" i="1" dirty="0">
                <a:latin typeface="Helvetica" pitchFamily="34" charset="0"/>
              </a:rPr>
              <a:t>t</a:t>
            </a:r>
            <a:r>
              <a:rPr lang="en-US" b="1" dirty="0">
                <a:latin typeface="Helvetica" pitchFamily="34" charset="0"/>
              </a:rPr>
              <a:t>-Test</a:t>
            </a:r>
          </a:p>
        </p:txBody>
      </p:sp>
      <p:sp>
        <p:nvSpPr>
          <p:cNvPr id="25606" name="Slide Number Placeholder 5"/>
          <p:cNvSpPr>
            <a:spLocks noGrp="1"/>
          </p:cNvSpPr>
          <p:nvPr>
            <p:ph type="sldNum" sz="quarter" idx="12"/>
          </p:nvPr>
        </p:nvSpPr>
        <p:spPr bwMode="auto">
          <a:noFill/>
          <a:ln>
            <a:miter lim="800000"/>
            <a:headEnd/>
            <a:tailEnd/>
          </a:ln>
        </p:spPr>
        <p:txBody>
          <a:bodyPr/>
          <a:lstStyle/>
          <a:p>
            <a:fld id="{3F803E96-8928-4079-9635-1C2B5B4E5DDB}" type="slidenum">
              <a:rPr lang="en-US" smtClean="0">
                <a:cs typeface="Arial" charset="0"/>
              </a:rPr>
              <a:pPr/>
              <a:t>25</a:t>
            </a:fld>
            <a:endParaRPr lang="en-US" smtClean="0">
              <a:cs typeface="Arial" charset="0"/>
            </a:endParaRPr>
          </a:p>
        </p:txBody>
      </p:sp>
      <p:sp>
        <p:nvSpPr>
          <p:cNvPr id="7" name="Footer Placeholder 6"/>
          <p:cNvSpPr>
            <a:spLocks noGrp="1"/>
          </p:cNvSpPr>
          <p:nvPr>
            <p:ph type="ftr" sz="quarter" idx="11"/>
          </p:nvPr>
        </p:nvSpPr>
        <p:spPr>
          <a:xfrm>
            <a:off x="457200" y="6248400"/>
            <a:ext cx="5181600" cy="365125"/>
          </a:xfrm>
        </p:spPr>
        <p:txBody>
          <a:bodyPr/>
          <a:lstStyle/>
          <a:p>
            <a:pPr>
              <a:defRPr/>
            </a:pPr>
            <a:r>
              <a:rPr lang="en-US" dirty="0"/>
              <a:t>Sec </a:t>
            </a:r>
            <a:r>
              <a:rPr lang="en-US" dirty="0" smtClean="0"/>
              <a:t>9-3 </a:t>
            </a:r>
            <a:r>
              <a:rPr lang="en-US" dirty="0"/>
              <a:t>Tests on the Mean of a Normal Distribution, Variance </a:t>
            </a:r>
            <a:r>
              <a:rPr lang="en-US" dirty="0" smtClean="0"/>
              <a:t>Unknown</a:t>
            </a:r>
            <a:endParaRPr lang="en-US" dirty="0"/>
          </a:p>
        </p:txBody>
      </p:sp>
      <p:sp>
        <p:nvSpPr>
          <p:cNvPr id="25608" name="TextBox 7"/>
          <p:cNvSpPr txBox="1">
            <a:spLocks noChangeArrowheads="1"/>
          </p:cNvSpPr>
          <p:nvPr/>
        </p:nvSpPr>
        <p:spPr bwMode="auto">
          <a:xfrm>
            <a:off x="457200" y="1700748"/>
            <a:ext cx="8077200" cy="4093428"/>
          </a:xfrm>
          <a:prstGeom prst="rect">
            <a:avLst/>
          </a:prstGeom>
          <a:noFill/>
          <a:ln w="9525">
            <a:noFill/>
            <a:miter lim="800000"/>
            <a:headEnd/>
            <a:tailEnd/>
          </a:ln>
        </p:spPr>
        <p:txBody>
          <a:bodyPr>
            <a:spAutoFit/>
          </a:bodyPr>
          <a:lstStyle/>
          <a:p>
            <a:r>
              <a:rPr lang="en-US" sz="2000" dirty="0" smtClean="0"/>
              <a:t>Consider the two-sided hypothesis test </a:t>
            </a:r>
          </a:p>
          <a:p>
            <a:endParaRPr lang="en-US" sz="2000" dirty="0" smtClean="0"/>
          </a:p>
          <a:p>
            <a:r>
              <a:rPr lang="en-US" sz="2000" i="1" dirty="0" smtClean="0">
                <a:latin typeface="Helvetica" pitchFamily="34" charset="0"/>
              </a:rPr>
              <a:t>			H</a:t>
            </a:r>
            <a:r>
              <a:rPr lang="en-US" sz="2000" baseline="-25000" dirty="0" smtClean="0">
                <a:latin typeface="Helvetica" pitchFamily="34" charset="0"/>
              </a:rPr>
              <a:t>0</a:t>
            </a:r>
            <a:r>
              <a:rPr lang="en-US" sz="2000" dirty="0" smtClean="0">
                <a:latin typeface="Helvetica" pitchFamily="34" charset="0"/>
              </a:rPr>
              <a:t>: </a:t>
            </a:r>
            <a:r>
              <a:rPr lang="en-US" sz="2000" dirty="0" smtClean="0">
                <a:latin typeface="Helvetica" pitchFamily="34" charset="0"/>
                <a:sym typeface="Symbol" pitchFamily="18" charset="2"/>
              </a:rPr>
              <a:t></a:t>
            </a:r>
            <a:r>
              <a:rPr lang="en-US" sz="2000" dirty="0" smtClean="0">
                <a:latin typeface="Helvetica" pitchFamily="34" charset="0"/>
              </a:rPr>
              <a:t> </a:t>
            </a:r>
            <a:r>
              <a:rPr lang="en-US" sz="2000" dirty="0" smtClean="0">
                <a:latin typeface="Helvetica" pitchFamily="34" charset="0"/>
                <a:sym typeface="Symbol" pitchFamily="18" charset="2"/>
              </a:rPr>
              <a:t></a:t>
            </a:r>
            <a:r>
              <a:rPr lang="en-US" sz="2000" dirty="0" smtClean="0">
                <a:latin typeface="Helvetica" pitchFamily="34" charset="0"/>
              </a:rPr>
              <a:t> </a:t>
            </a:r>
            <a:r>
              <a:rPr lang="en-US" sz="2000" dirty="0" smtClean="0">
                <a:latin typeface="Helvetica" pitchFamily="34" charset="0"/>
                <a:sym typeface="Symbol" pitchFamily="18" charset="2"/>
              </a:rPr>
              <a:t></a:t>
            </a:r>
            <a:r>
              <a:rPr lang="en-US" sz="2000" baseline="-25000" dirty="0" smtClean="0">
                <a:latin typeface="Helvetica" pitchFamily="34" charset="0"/>
              </a:rPr>
              <a:t>0   </a:t>
            </a:r>
            <a:r>
              <a:rPr lang="en-US" sz="2000" dirty="0" smtClean="0">
                <a:latin typeface="Helvetica" pitchFamily="34" charset="0"/>
              </a:rPr>
              <a:t>and</a:t>
            </a:r>
            <a:r>
              <a:rPr lang="en-US" sz="2000" i="1" dirty="0" smtClean="0">
                <a:latin typeface="Helvetica" pitchFamily="34" charset="0"/>
              </a:rPr>
              <a:t>  H</a:t>
            </a:r>
            <a:r>
              <a:rPr lang="en-US" sz="2000" baseline="-25000" dirty="0" smtClean="0">
                <a:latin typeface="Helvetica" pitchFamily="34" charset="0"/>
              </a:rPr>
              <a:t>1</a:t>
            </a:r>
            <a:r>
              <a:rPr lang="en-US" sz="2000" dirty="0" smtClean="0">
                <a:latin typeface="Helvetica" pitchFamily="34" charset="0"/>
              </a:rPr>
              <a:t>: </a:t>
            </a:r>
            <a:r>
              <a:rPr lang="en-US" sz="2000" dirty="0" smtClean="0">
                <a:latin typeface="Helvetica" pitchFamily="34" charset="0"/>
                <a:sym typeface="Symbol" pitchFamily="18" charset="2"/>
              </a:rPr>
              <a:t></a:t>
            </a:r>
            <a:r>
              <a:rPr lang="en-US" sz="2000" dirty="0" smtClean="0">
                <a:latin typeface="Helvetica" pitchFamily="34" charset="0"/>
              </a:rPr>
              <a:t> ≠ </a:t>
            </a:r>
            <a:r>
              <a:rPr lang="en-US" sz="2000" dirty="0" smtClean="0">
                <a:latin typeface="Helvetica" pitchFamily="34" charset="0"/>
                <a:sym typeface="Symbol" pitchFamily="18" charset="2"/>
              </a:rPr>
              <a:t></a:t>
            </a:r>
            <a:r>
              <a:rPr lang="en-US" sz="2000" baseline="-25000" dirty="0" smtClean="0">
                <a:latin typeface="Helvetica" pitchFamily="34" charset="0"/>
              </a:rPr>
              <a:t>0</a:t>
            </a:r>
            <a:endParaRPr lang="en-US" sz="2000" dirty="0" smtClean="0">
              <a:latin typeface="Helvetica" pitchFamily="34" charset="0"/>
            </a:endParaRPr>
          </a:p>
          <a:p>
            <a:endParaRPr lang="en-US" sz="2000" dirty="0" smtClean="0"/>
          </a:p>
          <a:p>
            <a:r>
              <a:rPr lang="en-US" sz="2000" dirty="0" smtClean="0">
                <a:latin typeface="Helvetica" pitchFamily="34" charset="0"/>
              </a:rPr>
              <a:t>Test </a:t>
            </a:r>
            <a:r>
              <a:rPr lang="en-US" sz="2000" dirty="0">
                <a:latin typeface="Helvetica" pitchFamily="34" charset="0"/>
              </a:rPr>
              <a:t>statistic:	</a:t>
            </a:r>
            <a:r>
              <a:rPr lang="en-IN" sz="2000" dirty="0">
                <a:latin typeface="Helvetica" pitchFamily="34" charset="0"/>
              </a:rPr>
              <a:t> </a:t>
            </a:r>
          </a:p>
          <a:p>
            <a:endParaRPr lang="en-IN" sz="2000" dirty="0">
              <a:latin typeface="Helvetica" pitchFamily="34" charset="0"/>
            </a:endParaRPr>
          </a:p>
          <a:p>
            <a:endParaRPr lang="en-US" sz="2000" dirty="0">
              <a:latin typeface="Helvetica" pitchFamily="34" charset="0"/>
            </a:endParaRPr>
          </a:p>
          <a:p>
            <a:r>
              <a:rPr lang="en-US" sz="2000" dirty="0">
                <a:latin typeface="Helvetica" pitchFamily="34" charset="0"/>
              </a:rPr>
              <a:t>Alternative hypothesis	          Rejection criteria</a:t>
            </a:r>
          </a:p>
          <a:p>
            <a:r>
              <a:rPr lang="en-US" sz="2000" baseline="-25000" dirty="0">
                <a:latin typeface="Helvetica" pitchFamily="34" charset="0"/>
              </a:rPr>
              <a:t> </a:t>
            </a:r>
            <a:endParaRPr lang="en-US" sz="2000" dirty="0">
              <a:latin typeface="Helvetica" pitchFamily="34" charset="0"/>
            </a:endParaRPr>
          </a:p>
          <a:p>
            <a:r>
              <a:rPr lang="en-US" sz="2000" i="1" dirty="0">
                <a:latin typeface="Helvetica" pitchFamily="34" charset="0"/>
              </a:rPr>
              <a:t>         H</a:t>
            </a:r>
            <a:r>
              <a:rPr lang="en-US" sz="2000" baseline="-25000" dirty="0">
                <a:latin typeface="Helvetica" pitchFamily="34" charset="0"/>
              </a:rPr>
              <a:t>1</a:t>
            </a:r>
            <a:r>
              <a:rPr lang="en-US" sz="2000" dirty="0">
                <a:latin typeface="Helvetica" pitchFamily="34" charset="0"/>
              </a:rPr>
              <a:t>: </a:t>
            </a:r>
            <a:r>
              <a:rPr lang="en-US" sz="2000" dirty="0">
                <a:latin typeface="Helvetica" pitchFamily="34" charset="0"/>
                <a:sym typeface="Symbol" pitchFamily="18" charset="2"/>
              </a:rPr>
              <a:t></a:t>
            </a:r>
            <a:r>
              <a:rPr lang="en-US" sz="2000" dirty="0">
                <a:latin typeface="Helvetica" pitchFamily="34" charset="0"/>
              </a:rPr>
              <a:t> </a:t>
            </a:r>
            <a:r>
              <a:rPr lang="en-US" sz="2000" dirty="0">
                <a:latin typeface="Helvetica" pitchFamily="34" charset="0"/>
                <a:sym typeface="Symbol" pitchFamily="18" charset="2"/>
              </a:rPr>
              <a:t></a:t>
            </a:r>
            <a:r>
              <a:rPr lang="en-US" sz="2000" dirty="0">
                <a:latin typeface="Helvetica" pitchFamily="34" charset="0"/>
              </a:rPr>
              <a:t> </a:t>
            </a:r>
            <a:r>
              <a:rPr lang="en-US" sz="2000" dirty="0">
                <a:latin typeface="Helvetica" pitchFamily="34" charset="0"/>
                <a:sym typeface="Symbol" pitchFamily="18" charset="2"/>
              </a:rPr>
              <a:t></a:t>
            </a:r>
            <a:r>
              <a:rPr lang="en-US" sz="2000" baseline="-25000" dirty="0">
                <a:latin typeface="Helvetica" pitchFamily="34" charset="0"/>
              </a:rPr>
              <a:t>0                            </a:t>
            </a:r>
            <a:r>
              <a:rPr lang="en-US" sz="2000" i="1" dirty="0">
                <a:latin typeface="Helvetica" pitchFamily="34" charset="0"/>
              </a:rPr>
              <a:t>t</a:t>
            </a:r>
            <a:r>
              <a:rPr lang="en-US" sz="2000" baseline="-25000" dirty="0">
                <a:latin typeface="Helvetica" pitchFamily="34" charset="0"/>
              </a:rPr>
              <a:t>0</a:t>
            </a:r>
            <a:r>
              <a:rPr lang="en-US" sz="2000" dirty="0">
                <a:latin typeface="Helvetica" pitchFamily="34" charset="0"/>
              </a:rPr>
              <a:t> </a:t>
            </a:r>
            <a:r>
              <a:rPr lang="en-US" sz="2000" dirty="0">
                <a:latin typeface="Helvetica" pitchFamily="34" charset="0"/>
                <a:sym typeface="Symbol" pitchFamily="18" charset="2"/>
              </a:rPr>
              <a:t></a:t>
            </a:r>
            <a:r>
              <a:rPr lang="en-US" sz="2000" dirty="0">
                <a:latin typeface="Helvetica" pitchFamily="34" charset="0"/>
              </a:rPr>
              <a:t> </a:t>
            </a:r>
            <a:r>
              <a:rPr lang="en-US" sz="2000" i="1" dirty="0">
                <a:latin typeface="Helvetica" pitchFamily="34" charset="0"/>
              </a:rPr>
              <a:t>t</a:t>
            </a:r>
            <a:r>
              <a:rPr lang="en-US" sz="2000" baseline="-25000" dirty="0">
                <a:latin typeface="Helvetica" pitchFamily="34" charset="0"/>
                <a:sym typeface="Symbol" pitchFamily="18" charset="2"/>
              </a:rPr>
              <a:t></a:t>
            </a:r>
            <a:r>
              <a:rPr lang="en-US" sz="2000" baseline="-25000" dirty="0">
                <a:latin typeface="Helvetica" pitchFamily="34" charset="0"/>
              </a:rPr>
              <a:t>/2,</a:t>
            </a:r>
            <a:r>
              <a:rPr lang="en-US" sz="2000" i="1" baseline="-25000" dirty="0">
                <a:latin typeface="Helvetica" pitchFamily="34" charset="0"/>
              </a:rPr>
              <a:t>n</a:t>
            </a:r>
            <a:r>
              <a:rPr lang="en-US" sz="2000" baseline="-25000" dirty="0">
                <a:latin typeface="Helvetica" pitchFamily="34" charset="0"/>
              </a:rPr>
              <a:t>-1</a:t>
            </a:r>
            <a:r>
              <a:rPr lang="en-US" sz="2000" dirty="0">
                <a:latin typeface="Helvetica" pitchFamily="34" charset="0"/>
              </a:rPr>
              <a:t> or </a:t>
            </a:r>
            <a:r>
              <a:rPr lang="en-US" sz="2000" i="1" dirty="0">
                <a:latin typeface="Helvetica" pitchFamily="34" charset="0"/>
              </a:rPr>
              <a:t>t</a:t>
            </a:r>
            <a:r>
              <a:rPr lang="en-US" sz="2000" baseline="-25000" dirty="0">
                <a:latin typeface="Helvetica" pitchFamily="34" charset="0"/>
              </a:rPr>
              <a:t>0</a:t>
            </a:r>
            <a:r>
              <a:rPr lang="en-US" sz="2000" dirty="0">
                <a:latin typeface="Helvetica" pitchFamily="34" charset="0"/>
              </a:rPr>
              <a:t> </a:t>
            </a:r>
            <a:r>
              <a:rPr lang="en-US" sz="2000" dirty="0">
                <a:latin typeface="Helvetica" pitchFamily="34" charset="0"/>
                <a:sym typeface="Symbol" pitchFamily="18" charset="2"/>
              </a:rPr>
              <a:t></a:t>
            </a:r>
            <a:r>
              <a:rPr lang="en-US" sz="2000" dirty="0">
                <a:latin typeface="Helvetica" pitchFamily="34" charset="0"/>
              </a:rPr>
              <a:t> </a:t>
            </a:r>
            <a:r>
              <a:rPr lang="en-US" sz="2000" dirty="0">
                <a:latin typeface="Helvetica" pitchFamily="34" charset="0"/>
                <a:sym typeface="Symbol" pitchFamily="18" charset="2"/>
              </a:rPr>
              <a:t></a:t>
            </a:r>
            <a:r>
              <a:rPr lang="en-US" sz="2000" i="1" dirty="0">
                <a:latin typeface="Helvetica" pitchFamily="34" charset="0"/>
              </a:rPr>
              <a:t>t</a:t>
            </a:r>
            <a:r>
              <a:rPr lang="en-US" sz="2000" baseline="-25000" dirty="0">
                <a:latin typeface="Helvetica" pitchFamily="34" charset="0"/>
                <a:sym typeface="Symbol" pitchFamily="18" charset="2"/>
              </a:rPr>
              <a:t></a:t>
            </a:r>
            <a:r>
              <a:rPr lang="en-US" sz="2000" baseline="-25000" dirty="0">
                <a:latin typeface="Helvetica" pitchFamily="34" charset="0"/>
              </a:rPr>
              <a:t>/2,</a:t>
            </a:r>
            <a:r>
              <a:rPr lang="en-US" sz="2000" i="1" baseline="-25000" dirty="0">
                <a:latin typeface="Helvetica" pitchFamily="34" charset="0"/>
              </a:rPr>
              <a:t>n</a:t>
            </a:r>
            <a:r>
              <a:rPr lang="en-US" sz="2000" baseline="-25000" dirty="0">
                <a:latin typeface="Helvetica" pitchFamily="34" charset="0"/>
                <a:sym typeface="Symbol" pitchFamily="18" charset="2"/>
              </a:rPr>
              <a:t></a:t>
            </a:r>
            <a:r>
              <a:rPr lang="en-US" sz="2000" baseline="-25000" dirty="0">
                <a:latin typeface="Helvetica" pitchFamily="34" charset="0"/>
              </a:rPr>
              <a:t>1</a:t>
            </a:r>
            <a:endParaRPr lang="en-US" sz="2000" dirty="0">
              <a:latin typeface="Helvetica" pitchFamily="34" charset="0"/>
            </a:endParaRPr>
          </a:p>
          <a:p>
            <a:r>
              <a:rPr lang="en-US" sz="2000" i="1" dirty="0">
                <a:latin typeface="Helvetica" pitchFamily="34" charset="0"/>
              </a:rPr>
              <a:t>         H</a:t>
            </a:r>
            <a:r>
              <a:rPr lang="en-US" sz="2000" baseline="-25000" dirty="0">
                <a:latin typeface="Helvetica" pitchFamily="34" charset="0"/>
              </a:rPr>
              <a:t>1</a:t>
            </a:r>
            <a:r>
              <a:rPr lang="en-US" sz="2000" dirty="0">
                <a:latin typeface="Helvetica" pitchFamily="34" charset="0"/>
              </a:rPr>
              <a:t>: </a:t>
            </a:r>
            <a:r>
              <a:rPr lang="en-US" sz="2000" dirty="0">
                <a:latin typeface="Helvetica" pitchFamily="34" charset="0"/>
                <a:sym typeface="Symbol" pitchFamily="18" charset="2"/>
              </a:rPr>
              <a:t></a:t>
            </a:r>
            <a:r>
              <a:rPr lang="en-US" sz="2000" dirty="0">
                <a:latin typeface="Helvetica" pitchFamily="34" charset="0"/>
              </a:rPr>
              <a:t> </a:t>
            </a:r>
            <a:r>
              <a:rPr lang="en-US" sz="2000" dirty="0">
                <a:latin typeface="Helvetica" pitchFamily="34" charset="0"/>
                <a:sym typeface="Symbol" pitchFamily="18" charset="2"/>
              </a:rPr>
              <a:t></a:t>
            </a:r>
            <a:r>
              <a:rPr lang="en-US" sz="2000" dirty="0">
                <a:latin typeface="Helvetica" pitchFamily="34" charset="0"/>
              </a:rPr>
              <a:t> </a:t>
            </a:r>
            <a:r>
              <a:rPr lang="en-US" sz="2000" dirty="0">
                <a:latin typeface="Helvetica" pitchFamily="34" charset="0"/>
                <a:sym typeface="Symbol" pitchFamily="18" charset="2"/>
              </a:rPr>
              <a:t></a:t>
            </a:r>
            <a:r>
              <a:rPr lang="en-US" sz="2000" baseline="-25000" dirty="0">
                <a:latin typeface="Helvetica" pitchFamily="34" charset="0"/>
              </a:rPr>
              <a:t>0</a:t>
            </a:r>
            <a:r>
              <a:rPr lang="en-US" sz="2000" dirty="0">
                <a:latin typeface="Helvetica" pitchFamily="34" charset="0"/>
              </a:rPr>
              <a:t>	                 </a:t>
            </a:r>
            <a:r>
              <a:rPr lang="en-US" sz="2000" i="1" dirty="0">
                <a:latin typeface="Helvetica" pitchFamily="34" charset="0"/>
              </a:rPr>
              <a:t>t</a:t>
            </a:r>
            <a:r>
              <a:rPr lang="en-US" sz="2000" baseline="-25000" dirty="0">
                <a:latin typeface="Helvetica" pitchFamily="34" charset="0"/>
              </a:rPr>
              <a:t>0</a:t>
            </a:r>
            <a:r>
              <a:rPr lang="en-US" sz="2000" dirty="0">
                <a:latin typeface="Helvetica" pitchFamily="34" charset="0"/>
              </a:rPr>
              <a:t> </a:t>
            </a:r>
            <a:r>
              <a:rPr lang="en-US" sz="2000" dirty="0">
                <a:latin typeface="Helvetica" pitchFamily="34" charset="0"/>
                <a:sym typeface="Symbol" pitchFamily="18" charset="2"/>
              </a:rPr>
              <a:t></a:t>
            </a:r>
            <a:r>
              <a:rPr lang="en-US" sz="2000" dirty="0">
                <a:latin typeface="Helvetica" pitchFamily="34" charset="0"/>
              </a:rPr>
              <a:t> </a:t>
            </a:r>
            <a:r>
              <a:rPr lang="en-US" sz="2000" i="1" dirty="0">
                <a:latin typeface="Helvetica" pitchFamily="34" charset="0"/>
              </a:rPr>
              <a:t>t</a:t>
            </a:r>
            <a:r>
              <a:rPr lang="en-US" sz="2000" baseline="-25000" dirty="0">
                <a:latin typeface="Helvetica" pitchFamily="34" charset="0"/>
                <a:sym typeface="Symbol" pitchFamily="18" charset="2"/>
              </a:rPr>
              <a:t></a:t>
            </a:r>
            <a:r>
              <a:rPr lang="en-US" sz="2000" baseline="-25000" dirty="0">
                <a:latin typeface="Helvetica" pitchFamily="34" charset="0"/>
              </a:rPr>
              <a:t>,</a:t>
            </a:r>
            <a:r>
              <a:rPr lang="en-US" sz="2000" i="1" baseline="-25000" dirty="0">
                <a:latin typeface="Helvetica" pitchFamily="34" charset="0"/>
              </a:rPr>
              <a:t>n</a:t>
            </a:r>
            <a:r>
              <a:rPr lang="en-US" sz="2000" baseline="-25000" dirty="0">
                <a:latin typeface="Helvetica" pitchFamily="34" charset="0"/>
                <a:sym typeface="Symbol" pitchFamily="18" charset="2"/>
              </a:rPr>
              <a:t></a:t>
            </a:r>
            <a:r>
              <a:rPr lang="en-US" sz="2000" baseline="-25000" dirty="0">
                <a:latin typeface="Helvetica" pitchFamily="34" charset="0"/>
              </a:rPr>
              <a:t>1</a:t>
            </a:r>
            <a:endParaRPr lang="en-US" sz="2000" dirty="0">
              <a:latin typeface="Helvetica" pitchFamily="34" charset="0"/>
            </a:endParaRPr>
          </a:p>
          <a:p>
            <a:r>
              <a:rPr lang="en-US" sz="2000" i="1" dirty="0">
                <a:latin typeface="Helvetica" pitchFamily="34" charset="0"/>
              </a:rPr>
              <a:t>         H</a:t>
            </a:r>
            <a:r>
              <a:rPr lang="en-US" sz="2000" baseline="-25000" dirty="0">
                <a:latin typeface="Helvetica" pitchFamily="34" charset="0"/>
              </a:rPr>
              <a:t>1</a:t>
            </a:r>
            <a:r>
              <a:rPr lang="en-US" sz="2000" dirty="0">
                <a:latin typeface="Helvetica" pitchFamily="34" charset="0"/>
              </a:rPr>
              <a:t>: </a:t>
            </a:r>
            <a:r>
              <a:rPr lang="en-US" sz="2000" dirty="0">
                <a:latin typeface="Helvetica" pitchFamily="34" charset="0"/>
                <a:sym typeface="Symbol" pitchFamily="18" charset="2"/>
              </a:rPr>
              <a:t></a:t>
            </a:r>
            <a:r>
              <a:rPr lang="en-US" sz="2000" dirty="0">
                <a:latin typeface="Helvetica" pitchFamily="34" charset="0"/>
              </a:rPr>
              <a:t> </a:t>
            </a:r>
            <a:r>
              <a:rPr lang="en-US" sz="2000" dirty="0">
                <a:latin typeface="Helvetica" pitchFamily="34" charset="0"/>
                <a:sym typeface="Symbol" pitchFamily="18" charset="2"/>
              </a:rPr>
              <a:t></a:t>
            </a:r>
            <a:r>
              <a:rPr lang="en-US" sz="2000" dirty="0">
                <a:latin typeface="Helvetica" pitchFamily="34" charset="0"/>
              </a:rPr>
              <a:t> </a:t>
            </a:r>
            <a:r>
              <a:rPr lang="en-US" sz="2000" dirty="0">
                <a:latin typeface="Helvetica" pitchFamily="34" charset="0"/>
                <a:sym typeface="Symbol" pitchFamily="18" charset="2"/>
              </a:rPr>
              <a:t></a:t>
            </a:r>
            <a:r>
              <a:rPr lang="en-US" sz="2000" baseline="-25000" dirty="0">
                <a:latin typeface="Helvetica" pitchFamily="34" charset="0"/>
              </a:rPr>
              <a:t>0</a:t>
            </a:r>
            <a:r>
              <a:rPr lang="en-US" sz="2000" dirty="0">
                <a:latin typeface="Helvetica" pitchFamily="34" charset="0"/>
              </a:rPr>
              <a:t>	                 </a:t>
            </a:r>
            <a:r>
              <a:rPr lang="en-US" sz="2000" i="1" dirty="0">
                <a:latin typeface="Helvetica" pitchFamily="34" charset="0"/>
              </a:rPr>
              <a:t>t</a:t>
            </a:r>
            <a:r>
              <a:rPr lang="en-US" sz="2000" baseline="-25000" dirty="0">
                <a:latin typeface="Helvetica" pitchFamily="34" charset="0"/>
              </a:rPr>
              <a:t>0</a:t>
            </a:r>
            <a:r>
              <a:rPr lang="en-US" sz="2000" dirty="0">
                <a:latin typeface="Helvetica" pitchFamily="34" charset="0"/>
              </a:rPr>
              <a:t> </a:t>
            </a:r>
            <a:r>
              <a:rPr lang="en-US" sz="2000" dirty="0">
                <a:latin typeface="Helvetica" pitchFamily="34" charset="0"/>
                <a:sym typeface="Symbol" pitchFamily="18" charset="2"/>
              </a:rPr>
              <a:t></a:t>
            </a:r>
            <a:r>
              <a:rPr lang="en-US" sz="2000" dirty="0">
                <a:latin typeface="Helvetica" pitchFamily="34" charset="0"/>
              </a:rPr>
              <a:t> </a:t>
            </a:r>
            <a:r>
              <a:rPr lang="en-US" sz="2000" dirty="0">
                <a:latin typeface="Helvetica" pitchFamily="34" charset="0"/>
                <a:sym typeface="Symbol" pitchFamily="18" charset="2"/>
              </a:rPr>
              <a:t></a:t>
            </a:r>
            <a:r>
              <a:rPr lang="en-US" sz="2000" i="1" dirty="0">
                <a:latin typeface="Helvetica" pitchFamily="34" charset="0"/>
              </a:rPr>
              <a:t>t</a:t>
            </a:r>
            <a:r>
              <a:rPr lang="en-US" sz="2000" baseline="-25000" dirty="0">
                <a:latin typeface="Helvetica" pitchFamily="34" charset="0"/>
                <a:sym typeface="Symbol" pitchFamily="18" charset="2"/>
              </a:rPr>
              <a:t></a:t>
            </a:r>
            <a:r>
              <a:rPr lang="en-US" sz="2000" baseline="-25000" dirty="0">
                <a:latin typeface="Helvetica" pitchFamily="34" charset="0"/>
              </a:rPr>
              <a:t>,</a:t>
            </a:r>
            <a:r>
              <a:rPr lang="en-US" sz="2000" i="1" baseline="-25000" dirty="0">
                <a:latin typeface="Helvetica" pitchFamily="34" charset="0"/>
              </a:rPr>
              <a:t>n</a:t>
            </a:r>
            <a:r>
              <a:rPr lang="en-US" sz="2000" baseline="-25000" dirty="0">
                <a:latin typeface="Helvetica" pitchFamily="34" charset="0"/>
                <a:sym typeface="Symbol" pitchFamily="18" charset="2"/>
              </a:rPr>
              <a:t></a:t>
            </a:r>
            <a:r>
              <a:rPr lang="en-US" sz="2000" baseline="-25000" dirty="0">
                <a:latin typeface="Helvetica" pitchFamily="34" charset="0"/>
              </a:rPr>
              <a:t>1</a:t>
            </a:r>
            <a:endParaRPr lang="en-US" sz="2000" dirty="0">
              <a:latin typeface="Helvetica" pitchFamily="34" charset="0"/>
            </a:endParaRPr>
          </a:p>
          <a:p>
            <a:endParaRPr lang="en-US" sz="2000" dirty="0">
              <a:latin typeface="Helvetica" pitchFamily="34" charset="0"/>
            </a:endParaRPr>
          </a:p>
        </p:txBody>
      </p:sp>
      <p:sp>
        <p:nvSpPr>
          <p:cNvPr id="25609"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25602" name="Object 8"/>
          <p:cNvGraphicFramePr>
            <a:graphicFrameLocks noChangeAspect="1"/>
          </p:cNvGraphicFramePr>
          <p:nvPr/>
        </p:nvGraphicFramePr>
        <p:xfrm>
          <a:off x="2362200" y="2895600"/>
          <a:ext cx="1676400" cy="762000"/>
        </p:xfrm>
        <a:graphic>
          <a:graphicData uri="http://schemas.openxmlformats.org/presentationml/2006/ole">
            <mc:AlternateContent xmlns:mc="http://schemas.openxmlformats.org/markup-compatibility/2006">
              <mc:Choice xmlns:v="urn:schemas-microsoft-com:vml" Requires="v">
                <p:oleObj spid="_x0000_s25603" name="Equation" r:id="rId4" imgW="825500" imgH="444500" progId="Equation.DSMT4">
                  <p:embed/>
                </p:oleObj>
              </mc:Choice>
              <mc:Fallback>
                <p:oleObj name="Equation" r:id="rId4" imgW="825500" imgH="444500" progId="Equation.DSMT4">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2895600"/>
                        <a:ext cx="16764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2" name="Straight Connector 11"/>
          <p:cNvCxnSpPr/>
          <p:nvPr/>
        </p:nvCxnSpPr>
        <p:spPr>
          <a:xfrm>
            <a:off x="533400" y="4189412"/>
            <a:ext cx="5943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381000" y="0"/>
            <a:ext cx="7772400" cy="762000"/>
          </a:xfrm>
        </p:spPr>
        <p:txBody>
          <a:bodyPr>
            <a:normAutofit/>
          </a:bodyPr>
          <a:lstStyle/>
          <a:p>
            <a:pPr algn="l" eaLnBrk="1" hangingPunct="1">
              <a:defRPr/>
            </a:pPr>
            <a:r>
              <a:rPr lang="en-US" sz="2800" b="1" dirty="0" smtClean="0">
                <a:latin typeface="Helvetica" pitchFamily="34" charset="0"/>
              </a:rPr>
              <a:t>EXAMPLE 9-6</a:t>
            </a:r>
            <a:r>
              <a:rPr lang="en-US" sz="2800" b="1" i="1" dirty="0" smtClean="0">
                <a:latin typeface="Helvetica" pitchFamily="34" charset="0"/>
              </a:rPr>
              <a:t> </a:t>
            </a:r>
            <a:r>
              <a:rPr lang="en-US" sz="2800" b="1" dirty="0" smtClean="0">
                <a:solidFill>
                  <a:srgbClr val="1F497D"/>
                </a:solidFill>
                <a:latin typeface="Helvetica" pitchFamily="34" charset="0"/>
              </a:rPr>
              <a:t>Golf Club Design</a:t>
            </a:r>
            <a:endParaRPr lang="en-US" sz="2800" b="1" dirty="0" smtClean="0"/>
          </a:p>
        </p:txBody>
      </p:sp>
      <p:sp>
        <p:nvSpPr>
          <p:cNvPr id="26628" name="Rectangle 3"/>
          <p:cNvSpPr>
            <a:spLocks noGrp="1" noChangeArrowheads="1"/>
          </p:cNvSpPr>
          <p:nvPr>
            <p:ph type="body" idx="1"/>
          </p:nvPr>
        </p:nvSpPr>
        <p:spPr>
          <a:xfrm>
            <a:off x="609600" y="1600200"/>
            <a:ext cx="7772400" cy="4114800"/>
          </a:xfrm>
        </p:spPr>
        <p:txBody>
          <a:bodyPr/>
          <a:lstStyle/>
          <a:p>
            <a:pPr eaLnBrk="1" hangingPunct="1">
              <a:buFontTx/>
              <a:buNone/>
            </a:pPr>
            <a:endParaRPr lang="en-US" b="1" dirty="0" smtClean="0"/>
          </a:p>
          <a:p>
            <a:pPr eaLnBrk="1" hangingPunct="1">
              <a:buFontTx/>
              <a:buNone/>
            </a:pPr>
            <a:endParaRPr lang="en-US" dirty="0" smtClean="0"/>
          </a:p>
        </p:txBody>
      </p:sp>
      <p:sp>
        <p:nvSpPr>
          <p:cNvPr id="26629" name="Slide Number Placeholder 6"/>
          <p:cNvSpPr>
            <a:spLocks noGrp="1"/>
          </p:cNvSpPr>
          <p:nvPr>
            <p:ph type="sldNum" sz="quarter" idx="12"/>
          </p:nvPr>
        </p:nvSpPr>
        <p:spPr bwMode="auto">
          <a:noFill/>
          <a:ln>
            <a:miter lim="800000"/>
            <a:headEnd/>
            <a:tailEnd/>
          </a:ln>
        </p:spPr>
        <p:txBody>
          <a:bodyPr/>
          <a:lstStyle/>
          <a:p>
            <a:fld id="{CDCDAF11-9B31-45C4-9070-6874DE044211}" type="slidenum">
              <a:rPr lang="en-US" smtClean="0">
                <a:cs typeface="Arial" charset="0"/>
              </a:rPr>
              <a:pPr/>
              <a:t>26</a:t>
            </a:fld>
            <a:endParaRPr lang="en-US" smtClean="0">
              <a:cs typeface="Arial" charset="0"/>
            </a:endParaRPr>
          </a:p>
        </p:txBody>
      </p:sp>
      <p:sp>
        <p:nvSpPr>
          <p:cNvPr id="8" name="Footer Placeholder 7"/>
          <p:cNvSpPr>
            <a:spLocks noGrp="1"/>
          </p:cNvSpPr>
          <p:nvPr>
            <p:ph type="ftr" sz="quarter" idx="11"/>
          </p:nvPr>
        </p:nvSpPr>
        <p:spPr>
          <a:xfrm>
            <a:off x="457200" y="6248400"/>
            <a:ext cx="5181600" cy="365125"/>
          </a:xfrm>
        </p:spPr>
        <p:txBody>
          <a:bodyPr/>
          <a:lstStyle/>
          <a:p>
            <a:pPr>
              <a:defRPr/>
            </a:pPr>
            <a:r>
              <a:rPr lang="en-US" dirty="0"/>
              <a:t>Sec 9-3 Tests on the Mean of a Normal Distribution, Variance Unknown</a:t>
            </a:r>
          </a:p>
        </p:txBody>
      </p:sp>
      <p:sp>
        <p:nvSpPr>
          <p:cNvPr id="26631" name="TextBox 8"/>
          <p:cNvSpPr txBox="1">
            <a:spLocks noChangeArrowheads="1"/>
          </p:cNvSpPr>
          <p:nvPr/>
        </p:nvSpPr>
        <p:spPr bwMode="auto">
          <a:xfrm>
            <a:off x="457200" y="798513"/>
            <a:ext cx="8305800" cy="3293209"/>
          </a:xfrm>
          <a:prstGeom prst="rect">
            <a:avLst/>
          </a:prstGeom>
          <a:noFill/>
          <a:ln w="9525">
            <a:noFill/>
            <a:miter lim="800000"/>
            <a:headEnd/>
            <a:tailEnd/>
          </a:ln>
        </p:spPr>
        <p:txBody>
          <a:bodyPr>
            <a:spAutoFit/>
          </a:bodyPr>
          <a:lstStyle/>
          <a:p>
            <a:r>
              <a:rPr lang="en-US" sz="1600" dirty="0" smtClean="0">
                <a:latin typeface="Helvetica" pitchFamily="34" charset="0"/>
              </a:rPr>
              <a:t>An </a:t>
            </a:r>
            <a:r>
              <a:rPr lang="en-US" sz="1600" dirty="0">
                <a:latin typeface="Helvetica" pitchFamily="34" charset="0"/>
              </a:rPr>
              <a:t>experiment was performed in which 15 drivers produced by a particular club maker were selected at random and their coefficients of restitution </a:t>
            </a:r>
            <a:r>
              <a:rPr lang="en-US" sz="1600" dirty="0" smtClean="0">
                <a:latin typeface="Helvetica" pitchFamily="34" charset="0"/>
              </a:rPr>
              <a:t>measured. It </a:t>
            </a:r>
            <a:r>
              <a:rPr lang="en-US" sz="1600" dirty="0">
                <a:latin typeface="Helvetica" pitchFamily="34" charset="0"/>
              </a:rPr>
              <a:t>is of interest to determine if there is evidence (with </a:t>
            </a:r>
            <a:r>
              <a:rPr lang="en-US" sz="1600" dirty="0" smtClean="0">
                <a:latin typeface="Helvetica" pitchFamily="34" charset="0"/>
                <a:sym typeface="Symbol" pitchFamily="18" charset="2"/>
              </a:rPr>
              <a:t></a:t>
            </a:r>
            <a:r>
              <a:rPr lang="en-US" sz="1600" dirty="0" smtClean="0">
                <a:latin typeface="Helvetica" pitchFamily="34" charset="0"/>
              </a:rPr>
              <a:t> </a:t>
            </a:r>
            <a:r>
              <a:rPr lang="en-US" sz="1600" dirty="0">
                <a:latin typeface="Helvetica" pitchFamily="34" charset="0"/>
                <a:sym typeface="Symbol" pitchFamily="18" charset="2"/>
              </a:rPr>
              <a:t></a:t>
            </a:r>
            <a:r>
              <a:rPr lang="en-US" sz="1600" dirty="0">
                <a:latin typeface="Helvetica" pitchFamily="34" charset="0"/>
              </a:rPr>
              <a:t> 0.05) to support a claim that the mean coefficient of restitution exceeds 0.82. </a:t>
            </a:r>
            <a:endParaRPr lang="en-US" sz="1600" dirty="0" smtClean="0">
              <a:latin typeface="Helvetica" pitchFamily="34" charset="0"/>
            </a:endParaRPr>
          </a:p>
          <a:p>
            <a:r>
              <a:rPr lang="en-US" sz="1600" dirty="0" smtClean="0">
                <a:latin typeface="Helvetica" pitchFamily="34" charset="0"/>
              </a:rPr>
              <a:t>The </a:t>
            </a:r>
            <a:r>
              <a:rPr lang="en-US" sz="1600" dirty="0">
                <a:latin typeface="Helvetica" pitchFamily="34" charset="0"/>
              </a:rPr>
              <a:t>observations </a:t>
            </a:r>
            <a:r>
              <a:rPr lang="en-US" sz="1600" dirty="0" smtClean="0">
                <a:latin typeface="Helvetica" pitchFamily="34" charset="0"/>
              </a:rPr>
              <a:t>are:</a:t>
            </a:r>
            <a:endParaRPr lang="en-US" sz="1600" dirty="0">
              <a:latin typeface="Helvetica" pitchFamily="34" charset="0"/>
            </a:endParaRPr>
          </a:p>
          <a:p>
            <a:r>
              <a:rPr lang="en-US" sz="1600" dirty="0">
                <a:latin typeface="Helvetica" pitchFamily="34" charset="0"/>
              </a:rPr>
              <a:t>0.8411	0.8191	0.8182	0.8125	0.8750</a:t>
            </a:r>
          </a:p>
          <a:p>
            <a:r>
              <a:rPr lang="en-US" sz="1600" dirty="0">
                <a:latin typeface="Helvetica" pitchFamily="34" charset="0"/>
              </a:rPr>
              <a:t>0.8580	0.8532	0.8483	0.8276	0.7983</a:t>
            </a:r>
          </a:p>
          <a:p>
            <a:r>
              <a:rPr lang="en-US" sz="1600" dirty="0">
                <a:latin typeface="Helvetica" pitchFamily="34" charset="0"/>
              </a:rPr>
              <a:t>0.8042	0.8730	0.8282	0.8359	0.8660</a:t>
            </a:r>
          </a:p>
          <a:p>
            <a:r>
              <a:rPr lang="en-US" sz="1600" dirty="0">
                <a:latin typeface="Helvetica" pitchFamily="34" charset="0"/>
              </a:rPr>
              <a:t> </a:t>
            </a:r>
          </a:p>
          <a:p>
            <a:r>
              <a:rPr lang="en-US" sz="1600" dirty="0">
                <a:latin typeface="Helvetica" pitchFamily="34" charset="0"/>
              </a:rPr>
              <a:t>The sample mean and sample standard deviation are                       </a:t>
            </a:r>
            <a:r>
              <a:rPr lang="en-US" sz="1600" dirty="0" smtClean="0">
                <a:latin typeface="Helvetica" pitchFamily="34" charset="0"/>
              </a:rPr>
              <a:t> and </a:t>
            </a:r>
            <a:r>
              <a:rPr lang="en-US" sz="1600" i="1" dirty="0">
                <a:latin typeface="Helvetica" pitchFamily="34" charset="0"/>
              </a:rPr>
              <a:t>s</a:t>
            </a:r>
            <a:r>
              <a:rPr lang="en-US" sz="1600" dirty="0">
                <a:latin typeface="Helvetica" pitchFamily="34" charset="0"/>
              </a:rPr>
              <a:t> = 0.02456</a:t>
            </a:r>
            <a:r>
              <a:rPr lang="en-US" sz="1600" dirty="0" smtClean="0">
                <a:latin typeface="Helvetica" pitchFamily="34" charset="0"/>
              </a:rPr>
              <a:t>. The </a:t>
            </a:r>
            <a:r>
              <a:rPr lang="en-US" sz="1600" dirty="0">
                <a:latin typeface="Helvetica" pitchFamily="34" charset="0"/>
              </a:rPr>
              <a:t>objective of the experimenter is to demonstrate that the mean coefficient of restitution exceeds 0.82, </a:t>
            </a:r>
            <a:r>
              <a:rPr lang="en-US" sz="1600" dirty="0" smtClean="0">
                <a:latin typeface="Helvetica" pitchFamily="34" charset="0"/>
              </a:rPr>
              <a:t>hence a </a:t>
            </a:r>
            <a:r>
              <a:rPr lang="en-US" sz="1600" dirty="0">
                <a:latin typeface="Helvetica" pitchFamily="34" charset="0"/>
              </a:rPr>
              <a:t>one-sided alternative hypothesis is appropriate.</a:t>
            </a:r>
          </a:p>
          <a:p>
            <a:endParaRPr lang="en-US" sz="1600" dirty="0">
              <a:latin typeface="Helvetica" pitchFamily="34" charset="0"/>
            </a:endParaRPr>
          </a:p>
        </p:txBody>
      </p:sp>
      <p:sp>
        <p:nvSpPr>
          <p:cNvPr id="26632"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26626" name="Object 9"/>
          <p:cNvGraphicFramePr>
            <a:graphicFrameLocks noChangeAspect="1"/>
          </p:cNvGraphicFramePr>
          <p:nvPr/>
        </p:nvGraphicFramePr>
        <p:xfrm>
          <a:off x="5334000" y="3048000"/>
          <a:ext cx="1600200" cy="228600"/>
        </p:xfrm>
        <a:graphic>
          <a:graphicData uri="http://schemas.openxmlformats.org/presentationml/2006/ole">
            <mc:AlternateContent xmlns:mc="http://schemas.openxmlformats.org/markup-compatibility/2006">
              <mc:Choice xmlns:v="urn:schemas-microsoft-com:vml" Requires="v">
                <p:oleObj spid="_x0000_s26627" name="Equation" r:id="rId4" imgW="773693" imgH="177569" progId="Equation.DSMT4">
                  <p:embed/>
                </p:oleObj>
              </mc:Choice>
              <mc:Fallback>
                <p:oleObj name="Equation" r:id="rId4" imgW="773693" imgH="177569" progId="Equation.DSMT4">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3048000"/>
                        <a:ext cx="16002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p:cNvSpPr/>
          <p:nvPr/>
        </p:nvSpPr>
        <p:spPr>
          <a:xfrm>
            <a:off x="381000" y="3863876"/>
            <a:ext cx="8458200" cy="2308324"/>
          </a:xfrm>
          <a:prstGeom prst="rect">
            <a:avLst/>
          </a:prstGeom>
        </p:spPr>
        <p:txBody>
          <a:bodyPr wrap="square">
            <a:spAutoFit/>
          </a:bodyPr>
          <a:lstStyle/>
          <a:p>
            <a:pPr>
              <a:defRPr/>
            </a:pPr>
            <a:r>
              <a:rPr lang="en-US" dirty="0" smtClean="0"/>
              <a:t>The seven-step procedure for hypothesis testing is as follows:</a:t>
            </a:r>
            <a:r>
              <a:rPr lang="en-US" b="1" dirty="0" smtClean="0"/>
              <a:t> </a:t>
            </a:r>
          </a:p>
          <a:p>
            <a:pPr>
              <a:defRPr/>
            </a:pPr>
            <a:endParaRPr lang="en-US" dirty="0" smtClean="0"/>
          </a:p>
          <a:p>
            <a:pPr marL="342900" indent="-342900">
              <a:buFontTx/>
              <a:buAutoNum type="arabicPeriod"/>
              <a:defRPr/>
            </a:pPr>
            <a:r>
              <a:rPr lang="en-US" b="1" dirty="0" smtClean="0"/>
              <a:t>Parameter of interest: </a:t>
            </a:r>
            <a:r>
              <a:rPr lang="en-US" dirty="0" smtClean="0"/>
              <a:t>The parameter of interest is the mean coefficient of restitution, </a:t>
            </a:r>
            <a:r>
              <a:rPr lang="en-US" dirty="0" smtClean="0">
                <a:sym typeface="Symbol"/>
              </a:rPr>
              <a:t></a:t>
            </a:r>
            <a:r>
              <a:rPr lang="en-US" dirty="0" smtClean="0"/>
              <a:t>.</a:t>
            </a:r>
          </a:p>
          <a:p>
            <a:pPr marL="342900" indent="-342900">
              <a:defRPr/>
            </a:pPr>
            <a:endParaRPr lang="en-US" dirty="0" smtClean="0"/>
          </a:p>
          <a:p>
            <a:pPr>
              <a:defRPr/>
            </a:pPr>
            <a:r>
              <a:rPr lang="en-US" b="1" dirty="0" smtClean="0"/>
              <a:t>2. Null hypothesis: </a:t>
            </a:r>
            <a:r>
              <a:rPr lang="en-US" i="1" dirty="0" smtClean="0"/>
              <a:t>H</a:t>
            </a:r>
            <a:r>
              <a:rPr lang="en-US" baseline="-25000" dirty="0" smtClean="0"/>
              <a:t>0</a:t>
            </a:r>
            <a:r>
              <a:rPr lang="en-US" dirty="0" smtClean="0"/>
              <a:t>: </a:t>
            </a:r>
            <a:r>
              <a:rPr lang="en-US" dirty="0" smtClean="0">
                <a:sym typeface="Symbol"/>
              </a:rPr>
              <a:t></a:t>
            </a:r>
            <a:r>
              <a:rPr lang="en-US" dirty="0" smtClean="0"/>
              <a:t> </a:t>
            </a:r>
            <a:r>
              <a:rPr lang="en-US" dirty="0" smtClean="0">
                <a:sym typeface="Symbol"/>
              </a:rPr>
              <a:t></a:t>
            </a:r>
            <a:r>
              <a:rPr lang="en-US" dirty="0" smtClean="0"/>
              <a:t> 0.82</a:t>
            </a:r>
          </a:p>
          <a:p>
            <a:pPr>
              <a:defRPr/>
            </a:pPr>
            <a:endParaRPr lang="en-US" dirty="0" smtClean="0"/>
          </a:p>
          <a:p>
            <a:pPr>
              <a:defRPr/>
            </a:pPr>
            <a:r>
              <a:rPr lang="en-US" b="1" dirty="0" smtClean="0"/>
              <a:t>3. Alternative hypothesis: </a:t>
            </a:r>
            <a:r>
              <a:rPr lang="en-US" i="1" dirty="0" smtClean="0"/>
              <a:t>H</a:t>
            </a:r>
            <a:r>
              <a:rPr lang="en-US" baseline="-25000" dirty="0" smtClean="0"/>
              <a:t>1</a:t>
            </a:r>
            <a:r>
              <a:rPr lang="en-US" dirty="0" smtClean="0"/>
              <a:t>: </a:t>
            </a:r>
            <a:r>
              <a:rPr lang="en-US" dirty="0" smtClean="0">
                <a:sym typeface="Symbol"/>
              </a:rPr>
              <a:t></a:t>
            </a:r>
            <a:r>
              <a:rPr lang="en-US" dirty="0" smtClean="0"/>
              <a:t> </a:t>
            </a:r>
            <a:r>
              <a:rPr lang="en-US" dirty="0" smtClean="0">
                <a:sym typeface="Symbol"/>
              </a:rPr>
              <a:t></a:t>
            </a:r>
            <a:r>
              <a:rPr lang="en-US" dirty="0" smtClean="0"/>
              <a:t> 0.82</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6" name="Slide Number Placeholder 5"/>
          <p:cNvSpPr>
            <a:spLocks noGrp="1"/>
          </p:cNvSpPr>
          <p:nvPr>
            <p:ph type="sldNum" sz="quarter" idx="12"/>
          </p:nvPr>
        </p:nvSpPr>
        <p:spPr bwMode="auto">
          <a:noFill/>
          <a:ln>
            <a:miter lim="800000"/>
            <a:headEnd/>
            <a:tailEnd/>
          </a:ln>
        </p:spPr>
        <p:txBody>
          <a:bodyPr/>
          <a:lstStyle/>
          <a:p>
            <a:fld id="{F672B856-2ECD-4AE4-AB04-279A3B024C4C}" type="slidenum">
              <a:rPr lang="en-US" smtClean="0">
                <a:cs typeface="Arial" charset="0"/>
              </a:rPr>
              <a:pPr/>
              <a:t>27</a:t>
            </a:fld>
            <a:endParaRPr lang="en-US" smtClean="0">
              <a:cs typeface="Arial" charset="0"/>
            </a:endParaRPr>
          </a:p>
        </p:txBody>
      </p:sp>
      <p:sp>
        <p:nvSpPr>
          <p:cNvPr id="7" name="Footer Placeholder 6"/>
          <p:cNvSpPr>
            <a:spLocks noGrp="1"/>
          </p:cNvSpPr>
          <p:nvPr>
            <p:ph type="ftr" sz="quarter" idx="11"/>
          </p:nvPr>
        </p:nvSpPr>
        <p:spPr>
          <a:xfrm>
            <a:off x="457200" y="6248400"/>
            <a:ext cx="5105400" cy="365125"/>
          </a:xfrm>
        </p:spPr>
        <p:txBody>
          <a:bodyPr/>
          <a:lstStyle/>
          <a:p>
            <a:pPr>
              <a:defRPr/>
            </a:pPr>
            <a:r>
              <a:rPr lang="en-US" dirty="0"/>
              <a:t>Sec 9-3 Tests on the Mean of a Normal Distribution, Variance Unknown</a:t>
            </a:r>
          </a:p>
        </p:txBody>
      </p:sp>
      <p:sp>
        <p:nvSpPr>
          <p:cNvPr id="8" name="TextBox 7"/>
          <p:cNvSpPr txBox="1"/>
          <p:nvPr/>
        </p:nvSpPr>
        <p:spPr>
          <a:xfrm>
            <a:off x="304800" y="457200"/>
            <a:ext cx="8153400" cy="5632311"/>
          </a:xfrm>
          <a:prstGeom prst="rect">
            <a:avLst/>
          </a:prstGeom>
          <a:noFill/>
        </p:spPr>
        <p:txBody>
          <a:bodyPr>
            <a:spAutoFit/>
          </a:bodyPr>
          <a:lstStyle/>
          <a:p>
            <a:pPr>
              <a:defRPr/>
            </a:pPr>
            <a:endParaRPr lang="en-US" dirty="0"/>
          </a:p>
          <a:p>
            <a:pPr>
              <a:defRPr/>
            </a:pPr>
            <a:endParaRPr lang="en-US" dirty="0"/>
          </a:p>
          <a:p>
            <a:pPr>
              <a:defRPr/>
            </a:pPr>
            <a:r>
              <a:rPr lang="en-US" b="1" dirty="0"/>
              <a:t>4. Test Statistic: </a:t>
            </a:r>
            <a:r>
              <a:rPr lang="en-US" dirty="0"/>
              <a:t>The test statistic is</a:t>
            </a:r>
          </a:p>
          <a:p>
            <a:pPr>
              <a:defRPr/>
            </a:pPr>
            <a:endParaRPr lang="en-US" dirty="0"/>
          </a:p>
          <a:p>
            <a:pPr>
              <a:defRPr/>
            </a:pPr>
            <a:r>
              <a:rPr lang="en-US" b="1" dirty="0"/>
              <a:t>5. Reject </a:t>
            </a:r>
            <a:r>
              <a:rPr lang="en-US" b="1" i="1" dirty="0"/>
              <a:t>H</a:t>
            </a:r>
            <a:r>
              <a:rPr lang="en-US" b="1" baseline="-25000" dirty="0"/>
              <a:t>0</a:t>
            </a:r>
            <a:r>
              <a:rPr lang="en-US" b="1" dirty="0"/>
              <a:t> if: </a:t>
            </a:r>
            <a:r>
              <a:rPr lang="en-US" dirty="0"/>
              <a:t>Reject </a:t>
            </a:r>
            <a:r>
              <a:rPr lang="en-US" i="1" cap="small" dirty="0"/>
              <a:t>H</a:t>
            </a:r>
            <a:r>
              <a:rPr lang="en-US" cap="small" baseline="-25000" dirty="0"/>
              <a:t>0</a:t>
            </a:r>
            <a:r>
              <a:rPr lang="en-US" cap="small" dirty="0"/>
              <a:t> </a:t>
            </a:r>
            <a:r>
              <a:rPr lang="en-US" dirty="0"/>
              <a:t>if the </a:t>
            </a:r>
            <a:r>
              <a:rPr lang="en-US" i="1" dirty="0"/>
              <a:t>P</a:t>
            </a:r>
            <a:r>
              <a:rPr lang="en-US" dirty="0"/>
              <a:t>-value is less than 0.05.</a:t>
            </a:r>
          </a:p>
          <a:p>
            <a:pPr>
              <a:defRPr/>
            </a:pPr>
            <a:endParaRPr lang="en-US" dirty="0"/>
          </a:p>
          <a:p>
            <a:pPr>
              <a:defRPr/>
            </a:pPr>
            <a:r>
              <a:rPr lang="en-US" b="1" dirty="0"/>
              <a:t>6. Computations: </a:t>
            </a:r>
            <a:r>
              <a:rPr lang="en-US" dirty="0"/>
              <a:t>Since                  , </a:t>
            </a:r>
            <a:r>
              <a:rPr lang="en-US" i="1" dirty="0"/>
              <a:t>s</a:t>
            </a:r>
            <a:r>
              <a:rPr lang="en-US" dirty="0"/>
              <a:t> = 0.02456, </a:t>
            </a:r>
            <a:r>
              <a:rPr lang="en-US" dirty="0">
                <a:sym typeface="Symbol"/>
              </a:rPr>
              <a:t></a:t>
            </a:r>
            <a:r>
              <a:rPr lang="en-US" dirty="0"/>
              <a:t> = 0.82, and </a:t>
            </a:r>
            <a:r>
              <a:rPr lang="en-US" i="1" dirty="0"/>
              <a:t>n</a:t>
            </a:r>
            <a:r>
              <a:rPr lang="en-US" dirty="0"/>
              <a:t> </a:t>
            </a:r>
            <a:r>
              <a:rPr lang="en-US" dirty="0">
                <a:sym typeface="Symbol"/>
              </a:rPr>
              <a:t></a:t>
            </a:r>
            <a:r>
              <a:rPr lang="en-US" dirty="0"/>
              <a:t> 15, we </a:t>
            </a:r>
            <a:r>
              <a:rPr lang="en-US" dirty="0" smtClean="0"/>
              <a:t>have</a:t>
            </a:r>
          </a:p>
          <a:p>
            <a:pPr>
              <a:defRPr/>
            </a:pPr>
            <a:endParaRPr lang="en-US" dirty="0" smtClean="0"/>
          </a:p>
          <a:p>
            <a:pPr>
              <a:defRPr/>
            </a:pPr>
            <a:endParaRPr lang="en-US" dirty="0" smtClean="0"/>
          </a:p>
          <a:p>
            <a:pPr>
              <a:defRPr/>
            </a:pPr>
            <a:r>
              <a:rPr lang="en-US" b="1" dirty="0" smtClean="0">
                <a:latin typeface="Helvetica" pitchFamily="34" charset="0"/>
              </a:rPr>
              <a:t>7. Conclusions:</a:t>
            </a:r>
            <a:r>
              <a:rPr lang="en-US" dirty="0" smtClean="0">
                <a:latin typeface="Helvetica" pitchFamily="34" charset="0"/>
              </a:rPr>
              <a:t> From Appendix A Table II, for a </a:t>
            </a:r>
            <a:r>
              <a:rPr lang="en-US" i="1" dirty="0" smtClean="0">
                <a:latin typeface="Helvetica" pitchFamily="34" charset="0"/>
              </a:rPr>
              <a:t>t </a:t>
            </a:r>
            <a:r>
              <a:rPr lang="en-US" dirty="0" smtClean="0">
                <a:latin typeface="Helvetica" pitchFamily="34" charset="0"/>
              </a:rPr>
              <a:t>distribution with 14 degrees of freedom, </a:t>
            </a:r>
            <a:r>
              <a:rPr lang="en-US" i="1" dirty="0" smtClean="0">
                <a:latin typeface="Helvetica" pitchFamily="34" charset="0"/>
              </a:rPr>
              <a:t>t</a:t>
            </a:r>
            <a:r>
              <a:rPr lang="en-US" baseline="-25000" dirty="0" smtClean="0">
                <a:latin typeface="Helvetica" pitchFamily="34" charset="0"/>
              </a:rPr>
              <a:t>0</a:t>
            </a:r>
            <a:r>
              <a:rPr lang="en-US" dirty="0" smtClean="0">
                <a:latin typeface="Helvetica" pitchFamily="34" charset="0"/>
              </a:rPr>
              <a:t> </a:t>
            </a:r>
            <a:r>
              <a:rPr lang="en-US" dirty="0" smtClean="0">
                <a:latin typeface="Helvetica" pitchFamily="34" charset="0"/>
                <a:sym typeface="Symbol" pitchFamily="18" charset="2"/>
              </a:rPr>
              <a:t></a:t>
            </a:r>
            <a:r>
              <a:rPr lang="en-US" dirty="0" smtClean="0">
                <a:latin typeface="Helvetica" pitchFamily="34" charset="0"/>
              </a:rPr>
              <a:t> 2.72 falls between two values: 2.624, for which </a:t>
            </a:r>
            <a:r>
              <a:rPr lang="en-US" dirty="0" smtClean="0">
                <a:latin typeface="Helvetica" pitchFamily="34" charset="0"/>
                <a:sym typeface="Symbol" pitchFamily="18" charset="2"/>
              </a:rPr>
              <a:t></a:t>
            </a:r>
            <a:r>
              <a:rPr lang="en-US" dirty="0" smtClean="0">
                <a:latin typeface="Helvetica" pitchFamily="34" charset="0"/>
              </a:rPr>
              <a:t> </a:t>
            </a:r>
            <a:r>
              <a:rPr lang="en-US" dirty="0" smtClean="0">
                <a:latin typeface="Helvetica" pitchFamily="34" charset="0"/>
                <a:sym typeface="Symbol" pitchFamily="18" charset="2"/>
              </a:rPr>
              <a:t></a:t>
            </a:r>
            <a:r>
              <a:rPr lang="en-US" dirty="0" smtClean="0">
                <a:latin typeface="Helvetica" pitchFamily="34" charset="0"/>
              </a:rPr>
              <a:t> 0.01, and 2.977, for which </a:t>
            </a:r>
            <a:r>
              <a:rPr lang="en-US" dirty="0" smtClean="0">
                <a:latin typeface="Helvetica" pitchFamily="34" charset="0"/>
                <a:sym typeface="Symbol" pitchFamily="18" charset="2"/>
              </a:rPr>
              <a:t></a:t>
            </a:r>
            <a:r>
              <a:rPr lang="en-US" dirty="0" smtClean="0">
                <a:latin typeface="Helvetica" pitchFamily="34" charset="0"/>
              </a:rPr>
              <a:t> </a:t>
            </a:r>
            <a:r>
              <a:rPr lang="en-US" dirty="0" smtClean="0">
                <a:latin typeface="Helvetica" pitchFamily="34" charset="0"/>
                <a:sym typeface="Symbol" pitchFamily="18" charset="2"/>
              </a:rPr>
              <a:t></a:t>
            </a:r>
            <a:r>
              <a:rPr lang="en-US" dirty="0" smtClean="0">
                <a:latin typeface="Helvetica" pitchFamily="34" charset="0"/>
              </a:rPr>
              <a:t> 0.005. Since, this is a one-tailed test the </a:t>
            </a:r>
            <a:r>
              <a:rPr lang="en-US" i="1" dirty="0" smtClean="0">
                <a:latin typeface="Helvetica" pitchFamily="34" charset="0"/>
              </a:rPr>
              <a:t>P</a:t>
            </a:r>
            <a:r>
              <a:rPr lang="en-US" dirty="0" smtClean="0">
                <a:latin typeface="Helvetica" pitchFamily="34" charset="0"/>
              </a:rPr>
              <a:t>-value is between those two values, that is, 0.005 &lt; </a:t>
            </a:r>
            <a:r>
              <a:rPr lang="en-US" i="1" dirty="0" smtClean="0">
                <a:latin typeface="Helvetica" pitchFamily="34" charset="0"/>
              </a:rPr>
              <a:t>P &lt; </a:t>
            </a:r>
            <a:r>
              <a:rPr lang="en-US" dirty="0" smtClean="0">
                <a:latin typeface="Helvetica" pitchFamily="34" charset="0"/>
              </a:rPr>
              <a:t>0.01. Therefore, since </a:t>
            </a:r>
            <a:r>
              <a:rPr lang="en-US" i="1" dirty="0" smtClean="0">
                <a:latin typeface="Helvetica" pitchFamily="34" charset="0"/>
              </a:rPr>
              <a:t>P &lt; </a:t>
            </a:r>
            <a:r>
              <a:rPr lang="en-US" dirty="0" smtClean="0">
                <a:latin typeface="Helvetica" pitchFamily="34" charset="0"/>
              </a:rPr>
              <a:t>0.05, we reject </a:t>
            </a:r>
            <a:r>
              <a:rPr lang="en-US" i="1" dirty="0" smtClean="0">
                <a:latin typeface="Helvetica" pitchFamily="34" charset="0"/>
              </a:rPr>
              <a:t>H</a:t>
            </a:r>
            <a:r>
              <a:rPr lang="en-US" baseline="-25000" dirty="0" smtClean="0">
                <a:latin typeface="Helvetica" pitchFamily="34" charset="0"/>
              </a:rPr>
              <a:t>0</a:t>
            </a:r>
            <a:r>
              <a:rPr lang="en-US" dirty="0" smtClean="0">
                <a:latin typeface="Helvetica" pitchFamily="34" charset="0"/>
              </a:rPr>
              <a:t> and conclude that the mean coefficient of restitution exceeds 0.82.</a:t>
            </a:r>
          </a:p>
          <a:p>
            <a:pPr>
              <a:defRPr/>
            </a:pPr>
            <a:endParaRPr lang="en-US" dirty="0" smtClean="0">
              <a:latin typeface="Helvetica" pitchFamily="34" charset="0"/>
            </a:endParaRPr>
          </a:p>
          <a:p>
            <a:pPr>
              <a:defRPr/>
            </a:pPr>
            <a:r>
              <a:rPr lang="en-US" b="1" u="sng" dirty="0" smtClean="0">
                <a:latin typeface="Helvetica" pitchFamily="34" charset="0"/>
              </a:rPr>
              <a:t>Interpretation:</a:t>
            </a:r>
            <a:r>
              <a:rPr lang="en-US" dirty="0" smtClean="0">
                <a:latin typeface="Helvetica" pitchFamily="34" charset="0"/>
              </a:rPr>
              <a:t> There is strong evidence to conclude that the mean coefficient of restitution exceeds 0.82.</a:t>
            </a:r>
            <a:endParaRPr lang="en-US" dirty="0"/>
          </a:p>
          <a:p>
            <a:pPr>
              <a:defRPr/>
            </a:pPr>
            <a:endParaRPr lang="en-US" dirty="0"/>
          </a:p>
        </p:txBody>
      </p:sp>
      <p:sp>
        <p:nvSpPr>
          <p:cNvPr id="27659"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27650" name="Object 8"/>
          <p:cNvGraphicFramePr>
            <a:graphicFrameLocks noChangeAspect="1"/>
          </p:cNvGraphicFramePr>
          <p:nvPr/>
        </p:nvGraphicFramePr>
        <p:xfrm>
          <a:off x="1219200" y="2514600"/>
          <a:ext cx="1600200" cy="581025"/>
        </p:xfrm>
        <a:graphic>
          <a:graphicData uri="http://schemas.openxmlformats.org/presentationml/2006/ole">
            <mc:AlternateContent xmlns:mc="http://schemas.openxmlformats.org/markup-compatibility/2006">
              <mc:Choice xmlns:v="urn:schemas-microsoft-com:vml" Requires="v">
                <p:oleObj spid="_x0000_s27653" name="Equation" r:id="rId4" imgW="748975" imgH="431613" progId="Equation.DSMT4">
                  <p:embed/>
                </p:oleObj>
              </mc:Choice>
              <mc:Fallback>
                <p:oleObj name="Equation" r:id="rId4" imgW="748975" imgH="431613" progId="Equation.DSMT4">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2514600"/>
                        <a:ext cx="1600200"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60"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27651" name="Object 10"/>
          <p:cNvGraphicFramePr>
            <a:graphicFrameLocks noChangeAspect="1"/>
          </p:cNvGraphicFramePr>
          <p:nvPr/>
        </p:nvGraphicFramePr>
        <p:xfrm>
          <a:off x="2895600" y="2133600"/>
          <a:ext cx="1219200" cy="276225"/>
        </p:xfrm>
        <a:graphic>
          <a:graphicData uri="http://schemas.openxmlformats.org/presentationml/2006/ole">
            <mc:AlternateContent xmlns:mc="http://schemas.openxmlformats.org/markup-compatibility/2006">
              <mc:Choice xmlns:v="urn:schemas-microsoft-com:vml" Requires="v">
                <p:oleObj spid="_x0000_s27654" name="Equation" r:id="rId6" imgW="774028" imgH="203024" progId="Equation.DSMT4">
                  <p:embed/>
                </p:oleObj>
              </mc:Choice>
              <mc:Fallback>
                <p:oleObj name="Equation" r:id="rId6" imgW="774028" imgH="203024" progId="Equation.DSMT4">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5600" y="2133600"/>
                        <a:ext cx="1219200" cy="27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61"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27652" name="Object 12"/>
          <p:cNvGraphicFramePr>
            <a:graphicFrameLocks noChangeAspect="1"/>
          </p:cNvGraphicFramePr>
          <p:nvPr/>
        </p:nvGraphicFramePr>
        <p:xfrm>
          <a:off x="3124200" y="2514600"/>
          <a:ext cx="2590800" cy="609600"/>
        </p:xfrm>
        <a:graphic>
          <a:graphicData uri="http://schemas.openxmlformats.org/presentationml/2006/ole">
            <mc:AlternateContent xmlns:mc="http://schemas.openxmlformats.org/markup-compatibility/2006">
              <mc:Choice xmlns:v="urn:schemas-microsoft-com:vml" Requires="v">
                <p:oleObj spid="_x0000_s27655" name="Equation" r:id="rId8" imgW="1676400" imgH="419100" progId="Equation.DSMT4">
                  <p:embed/>
                </p:oleObj>
              </mc:Choice>
              <mc:Fallback>
                <p:oleObj name="Equation" r:id="rId8" imgW="1676400" imgH="419100" progId="Equation.DSMT4">
                  <p:embed/>
                  <p:pic>
                    <p:nvPicPr>
                      <p:cNvPr id="0"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24200" y="2514600"/>
                        <a:ext cx="25908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title"/>
          </p:nvPr>
        </p:nvSpPr>
        <p:spPr>
          <a:xfrm>
            <a:off x="381000" y="0"/>
            <a:ext cx="7772400" cy="762000"/>
          </a:xfrm>
        </p:spPr>
        <p:txBody>
          <a:bodyPr>
            <a:normAutofit/>
          </a:bodyPr>
          <a:lstStyle/>
          <a:p>
            <a:pPr algn="l" eaLnBrk="1" hangingPunct="1">
              <a:defRPr/>
            </a:pPr>
            <a:r>
              <a:rPr lang="en-US" sz="2800" b="1" dirty="0" smtClean="0">
                <a:latin typeface="Helvetica" pitchFamily="34" charset="0"/>
              </a:rPr>
              <a:t>EXAMPLE 9-6</a:t>
            </a:r>
            <a:r>
              <a:rPr lang="en-US" sz="2800" b="1" i="1" dirty="0" smtClean="0">
                <a:latin typeface="Helvetica" pitchFamily="34" charset="0"/>
              </a:rPr>
              <a:t> </a:t>
            </a:r>
            <a:r>
              <a:rPr lang="en-US" sz="2800" b="1" dirty="0" smtClean="0">
                <a:solidFill>
                  <a:srgbClr val="1F497D"/>
                </a:solidFill>
                <a:latin typeface="Helvetica" pitchFamily="34" charset="0"/>
              </a:rPr>
              <a:t>Golf Club Design - Continued</a:t>
            </a:r>
            <a:endParaRPr lang="en-US" sz="2800" b="1"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762000" y="0"/>
            <a:ext cx="7772400" cy="762000"/>
          </a:xfrm>
        </p:spPr>
        <p:txBody>
          <a:bodyPr>
            <a:normAutofit fontScale="90000"/>
          </a:bodyPr>
          <a:lstStyle/>
          <a:p>
            <a:pPr eaLnBrk="1" hangingPunct="1">
              <a:defRPr/>
            </a:pPr>
            <a:r>
              <a:rPr lang="en-US" sz="2800" b="1" dirty="0" smtClean="0"/>
              <a:t>9-3 Tests on the Mean of a Normal Distribution, Variance Unknown</a:t>
            </a:r>
          </a:p>
        </p:txBody>
      </p:sp>
      <p:sp>
        <p:nvSpPr>
          <p:cNvPr id="28676" name="Rectangle 3"/>
          <p:cNvSpPr>
            <a:spLocks noGrp="1" noChangeArrowheads="1"/>
          </p:cNvSpPr>
          <p:nvPr>
            <p:ph type="body" idx="1"/>
          </p:nvPr>
        </p:nvSpPr>
        <p:spPr>
          <a:xfrm>
            <a:off x="609600" y="1600200"/>
            <a:ext cx="7772400" cy="4114800"/>
          </a:xfrm>
        </p:spPr>
        <p:txBody>
          <a:bodyPr/>
          <a:lstStyle/>
          <a:p>
            <a:pPr eaLnBrk="1" hangingPunct="1">
              <a:buFontTx/>
              <a:buNone/>
            </a:pPr>
            <a:endParaRPr lang="en-US" b="1" dirty="0" smtClean="0"/>
          </a:p>
          <a:p>
            <a:pPr eaLnBrk="1" hangingPunct="1">
              <a:buFontTx/>
              <a:buNone/>
            </a:pPr>
            <a:endParaRPr lang="en-US" dirty="0" smtClean="0"/>
          </a:p>
        </p:txBody>
      </p:sp>
      <p:sp>
        <p:nvSpPr>
          <p:cNvPr id="28677" name="Rectangle 5"/>
          <p:cNvSpPr>
            <a:spLocks noChangeArrowheads="1"/>
          </p:cNvSpPr>
          <p:nvPr/>
        </p:nvSpPr>
        <p:spPr bwMode="auto">
          <a:xfrm>
            <a:off x="304800" y="914400"/>
            <a:ext cx="8153400" cy="519113"/>
          </a:xfrm>
          <a:prstGeom prst="rect">
            <a:avLst/>
          </a:prstGeom>
          <a:noFill/>
          <a:ln w="9525">
            <a:noFill/>
            <a:miter lim="800000"/>
            <a:headEnd/>
            <a:tailEnd/>
          </a:ln>
        </p:spPr>
        <p:txBody>
          <a:bodyPr>
            <a:spAutoFit/>
          </a:bodyPr>
          <a:lstStyle/>
          <a:p>
            <a:pPr>
              <a:spcBef>
                <a:spcPct val="50000"/>
              </a:spcBef>
            </a:pPr>
            <a:r>
              <a:rPr lang="en-US" sz="2800" b="1" dirty="0" smtClean="0">
                <a:latin typeface="Helvetica" pitchFamily="34" charset="0"/>
              </a:rPr>
              <a:t>9-3.2 </a:t>
            </a:r>
            <a:r>
              <a:rPr lang="en-US" sz="2800" b="1" dirty="0">
                <a:latin typeface="Helvetica" pitchFamily="34" charset="0"/>
              </a:rPr>
              <a:t>Type II Error and Choice of Sample Size</a:t>
            </a:r>
          </a:p>
        </p:txBody>
      </p:sp>
      <p:sp>
        <p:nvSpPr>
          <p:cNvPr id="28678" name="Rectangle 6"/>
          <p:cNvSpPr>
            <a:spLocks noChangeArrowheads="1"/>
          </p:cNvSpPr>
          <p:nvPr/>
        </p:nvSpPr>
        <p:spPr bwMode="auto">
          <a:xfrm>
            <a:off x="381000" y="1524000"/>
            <a:ext cx="8077200" cy="369888"/>
          </a:xfrm>
          <a:prstGeom prst="rect">
            <a:avLst/>
          </a:prstGeom>
          <a:noFill/>
          <a:ln w="9525">
            <a:noFill/>
            <a:miter lim="800000"/>
            <a:headEnd/>
            <a:tailEnd/>
          </a:ln>
        </p:spPr>
        <p:txBody>
          <a:bodyPr>
            <a:spAutoFit/>
          </a:bodyPr>
          <a:lstStyle/>
          <a:p>
            <a:pPr>
              <a:spcBef>
                <a:spcPct val="50000"/>
              </a:spcBef>
            </a:pPr>
            <a:r>
              <a:rPr lang="en-US" dirty="0">
                <a:latin typeface="Helvetica" pitchFamily="34" charset="0"/>
              </a:rPr>
              <a:t>The type II error of the two-sided alternative </a:t>
            </a:r>
            <a:r>
              <a:rPr lang="en-US" dirty="0" smtClean="0">
                <a:latin typeface="Helvetica" pitchFamily="34" charset="0"/>
              </a:rPr>
              <a:t>would </a:t>
            </a:r>
            <a:r>
              <a:rPr lang="en-US" dirty="0">
                <a:latin typeface="Helvetica" pitchFamily="34" charset="0"/>
              </a:rPr>
              <a:t>be</a:t>
            </a:r>
          </a:p>
        </p:txBody>
      </p:sp>
      <p:sp>
        <p:nvSpPr>
          <p:cNvPr id="28679" name="Slide Number Placeholder 6"/>
          <p:cNvSpPr>
            <a:spLocks noGrp="1"/>
          </p:cNvSpPr>
          <p:nvPr>
            <p:ph type="sldNum" sz="quarter" idx="12"/>
          </p:nvPr>
        </p:nvSpPr>
        <p:spPr bwMode="auto">
          <a:noFill/>
          <a:ln>
            <a:miter lim="800000"/>
            <a:headEnd/>
            <a:tailEnd/>
          </a:ln>
        </p:spPr>
        <p:txBody>
          <a:bodyPr/>
          <a:lstStyle/>
          <a:p>
            <a:fld id="{84CE6AB7-5273-446A-AD29-6E2785FBCE55}" type="slidenum">
              <a:rPr lang="en-US" smtClean="0">
                <a:cs typeface="Arial" charset="0"/>
              </a:rPr>
              <a:pPr/>
              <a:t>28</a:t>
            </a:fld>
            <a:endParaRPr lang="en-US" smtClean="0">
              <a:cs typeface="Arial" charset="0"/>
            </a:endParaRPr>
          </a:p>
        </p:txBody>
      </p:sp>
      <p:sp>
        <p:nvSpPr>
          <p:cNvPr id="8" name="Footer Placeholder 7"/>
          <p:cNvSpPr>
            <a:spLocks noGrp="1"/>
          </p:cNvSpPr>
          <p:nvPr>
            <p:ph type="ftr" sz="quarter" idx="11"/>
          </p:nvPr>
        </p:nvSpPr>
        <p:spPr>
          <a:xfrm>
            <a:off x="457200" y="6248400"/>
            <a:ext cx="5257800" cy="365125"/>
          </a:xfrm>
        </p:spPr>
        <p:txBody>
          <a:bodyPr/>
          <a:lstStyle/>
          <a:p>
            <a:pPr>
              <a:defRPr/>
            </a:pPr>
            <a:r>
              <a:rPr lang="en-US" dirty="0"/>
              <a:t>Sec 9-3 Tests on the Mean of a Normal Distribution, Variance Unknown</a:t>
            </a:r>
          </a:p>
        </p:txBody>
      </p:sp>
      <p:sp>
        <p:nvSpPr>
          <p:cNvPr id="28681"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28674" name="Object 9"/>
          <p:cNvGraphicFramePr>
            <a:graphicFrameLocks noChangeAspect="1"/>
          </p:cNvGraphicFramePr>
          <p:nvPr/>
        </p:nvGraphicFramePr>
        <p:xfrm>
          <a:off x="1444625" y="1981200"/>
          <a:ext cx="5567363" cy="990600"/>
        </p:xfrm>
        <a:graphic>
          <a:graphicData uri="http://schemas.openxmlformats.org/presentationml/2006/ole">
            <mc:AlternateContent xmlns:mc="http://schemas.openxmlformats.org/markup-compatibility/2006">
              <mc:Choice xmlns:v="urn:schemas-microsoft-com:vml" Requires="v">
                <p:oleObj spid="_x0000_s28678" name="Equation" r:id="rId4" imgW="2108160" imgH="482400" progId="Equation.DSMT4">
                  <p:embed/>
                </p:oleObj>
              </mc:Choice>
              <mc:Fallback>
                <p:oleObj name="Equation" r:id="rId4" imgW="2108160" imgH="482400" progId="Equation.DSMT4">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4625" y="1981200"/>
                        <a:ext cx="5567363"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p:cNvSpPr/>
          <p:nvPr/>
        </p:nvSpPr>
        <p:spPr>
          <a:xfrm>
            <a:off x="228600" y="2967335"/>
            <a:ext cx="8610600" cy="2308324"/>
          </a:xfrm>
          <a:prstGeom prst="rect">
            <a:avLst/>
          </a:prstGeom>
        </p:spPr>
        <p:txBody>
          <a:bodyPr wrap="square">
            <a:spAutoFit/>
          </a:bodyPr>
          <a:lstStyle/>
          <a:p>
            <a:r>
              <a:rPr lang="en-US" dirty="0" smtClean="0"/>
              <a:t>Curves are provided for two-sided alternatives on Charts </a:t>
            </a:r>
            <a:r>
              <a:rPr lang="en-US" dirty="0" err="1" smtClean="0"/>
              <a:t>VII</a:t>
            </a:r>
            <a:r>
              <a:rPr lang="en-US" i="1" dirty="0" err="1" smtClean="0"/>
              <a:t>e</a:t>
            </a:r>
            <a:r>
              <a:rPr lang="en-US" i="1" dirty="0" smtClean="0"/>
              <a:t> and </a:t>
            </a:r>
            <a:r>
              <a:rPr lang="en-US" i="1" dirty="0" err="1" smtClean="0"/>
              <a:t>VIIf</a:t>
            </a:r>
            <a:r>
              <a:rPr lang="en-US" i="1" dirty="0" smtClean="0"/>
              <a:t> . </a:t>
            </a:r>
            <a:r>
              <a:rPr lang="en-US" dirty="0" smtClean="0"/>
              <a:t>The</a:t>
            </a:r>
            <a:r>
              <a:rPr lang="en-US" i="1" dirty="0" smtClean="0"/>
              <a:t> </a:t>
            </a:r>
            <a:r>
              <a:rPr lang="en-US" dirty="0" smtClean="0"/>
              <a:t>abscissa scale factor</a:t>
            </a:r>
            <a:r>
              <a:rPr lang="en-US" i="1" dirty="0" smtClean="0"/>
              <a:t> d </a:t>
            </a:r>
            <a:r>
              <a:rPr lang="en-US" dirty="0" smtClean="0"/>
              <a:t>on these charts is defined as</a:t>
            </a:r>
          </a:p>
          <a:p>
            <a:endParaRPr lang="en-US" dirty="0" smtClean="0"/>
          </a:p>
          <a:p>
            <a:endParaRPr lang="en-US" dirty="0" smtClean="0"/>
          </a:p>
          <a:p>
            <a:endParaRPr lang="en-US" dirty="0" smtClean="0"/>
          </a:p>
          <a:p>
            <a:endParaRPr lang="en-US" dirty="0" smtClean="0"/>
          </a:p>
          <a:p>
            <a:r>
              <a:rPr lang="en-US" dirty="0" smtClean="0"/>
              <a:t>For the one-sided alternative                        </a:t>
            </a:r>
            <a:r>
              <a:rPr lang="en-US" i="1" dirty="0" smtClean="0"/>
              <a:t>, </a:t>
            </a:r>
            <a:r>
              <a:rPr lang="en-US" dirty="0" smtClean="0"/>
              <a:t>use charts </a:t>
            </a:r>
            <a:r>
              <a:rPr lang="en-US" dirty="0" err="1" smtClean="0"/>
              <a:t>VII</a:t>
            </a:r>
            <a:r>
              <a:rPr lang="en-US" i="1" dirty="0" err="1" smtClean="0"/>
              <a:t>g</a:t>
            </a:r>
            <a:r>
              <a:rPr lang="en-US" i="1" dirty="0" smtClean="0"/>
              <a:t> and </a:t>
            </a:r>
            <a:r>
              <a:rPr lang="en-US" i="1" dirty="0" err="1" smtClean="0"/>
              <a:t>VIIh</a:t>
            </a:r>
            <a:r>
              <a:rPr lang="en-US" i="1" dirty="0" smtClean="0"/>
              <a:t>. </a:t>
            </a:r>
            <a:r>
              <a:rPr lang="en-US" dirty="0" smtClean="0"/>
              <a:t>The</a:t>
            </a:r>
            <a:r>
              <a:rPr lang="en-US" i="1" dirty="0" smtClean="0"/>
              <a:t> </a:t>
            </a:r>
            <a:r>
              <a:rPr lang="en-US" dirty="0" smtClean="0"/>
              <a:t>abscissa scale factor</a:t>
            </a:r>
            <a:r>
              <a:rPr lang="en-US" i="1" dirty="0" smtClean="0"/>
              <a:t> d </a:t>
            </a:r>
            <a:r>
              <a:rPr lang="en-US" dirty="0" smtClean="0"/>
              <a:t>on these charts is defined as</a:t>
            </a:r>
            <a:endParaRPr lang="en-US" dirty="0"/>
          </a:p>
        </p:txBody>
      </p:sp>
      <p:graphicFrame>
        <p:nvGraphicFramePr>
          <p:cNvPr id="28675" name="Object 10"/>
          <p:cNvGraphicFramePr>
            <a:graphicFrameLocks noChangeAspect="1"/>
          </p:cNvGraphicFramePr>
          <p:nvPr/>
        </p:nvGraphicFramePr>
        <p:xfrm>
          <a:off x="2692400" y="3771900"/>
          <a:ext cx="2614613" cy="812800"/>
        </p:xfrm>
        <a:graphic>
          <a:graphicData uri="http://schemas.openxmlformats.org/presentationml/2006/ole">
            <mc:AlternateContent xmlns:mc="http://schemas.openxmlformats.org/markup-compatibility/2006">
              <mc:Choice xmlns:v="urn:schemas-microsoft-com:vml" Requires="v">
                <p:oleObj spid="_x0000_s28679" name="Equation" r:id="rId6" imgW="1054080" imgH="419040" progId="Equation.DSMT4">
                  <p:embed/>
                </p:oleObj>
              </mc:Choice>
              <mc:Fallback>
                <p:oleObj name="Equation" r:id="rId6" imgW="1054080" imgH="419040" progId="Equation.DSMT4">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92400" y="3771900"/>
                        <a:ext cx="2614613" cy="812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4"/>
          <p:cNvGraphicFramePr>
            <a:graphicFrameLocks noChangeAspect="1"/>
          </p:cNvGraphicFramePr>
          <p:nvPr/>
        </p:nvGraphicFramePr>
        <p:xfrm>
          <a:off x="3302000" y="4572000"/>
          <a:ext cx="1422400" cy="381000"/>
        </p:xfrm>
        <a:graphic>
          <a:graphicData uri="http://schemas.openxmlformats.org/presentationml/2006/ole">
            <mc:AlternateContent xmlns:mc="http://schemas.openxmlformats.org/markup-compatibility/2006">
              <mc:Choice xmlns:v="urn:schemas-microsoft-com:vml" Requires="v">
                <p:oleObj spid="_x0000_s28680" name="Equation" r:id="rId8" imgW="1015920" imgH="228600" progId="Equation.DSMT4">
                  <p:embed/>
                </p:oleObj>
              </mc:Choice>
              <mc:Fallback>
                <p:oleObj name="Equation" r:id="rId8" imgW="1015920" imgH="228600"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02000" y="4572000"/>
                        <a:ext cx="1422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 name="Object 10"/>
          <p:cNvGraphicFramePr>
            <a:graphicFrameLocks noChangeAspect="1"/>
          </p:cNvGraphicFramePr>
          <p:nvPr/>
        </p:nvGraphicFramePr>
        <p:xfrm>
          <a:off x="2643187" y="5359400"/>
          <a:ext cx="2614613" cy="812800"/>
        </p:xfrm>
        <a:graphic>
          <a:graphicData uri="http://schemas.openxmlformats.org/presentationml/2006/ole">
            <mc:AlternateContent xmlns:mc="http://schemas.openxmlformats.org/markup-compatibility/2006">
              <mc:Choice xmlns:v="urn:schemas-microsoft-com:vml" Requires="v">
                <p:oleObj spid="_x0000_s28681" name="Equation" r:id="rId10" imgW="1054080" imgH="419040" progId="Equation.DSMT4">
                  <p:embed/>
                </p:oleObj>
              </mc:Choice>
              <mc:Fallback>
                <p:oleObj name="Equation" r:id="rId10" imgW="1054080" imgH="41904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43187" y="5359400"/>
                        <a:ext cx="2614613" cy="812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762000" y="0"/>
            <a:ext cx="7772400" cy="762000"/>
          </a:xfrm>
        </p:spPr>
        <p:txBody>
          <a:bodyPr>
            <a:normAutofit fontScale="90000"/>
          </a:bodyPr>
          <a:lstStyle/>
          <a:p>
            <a:pPr eaLnBrk="1" hangingPunct="1">
              <a:defRPr/>
            </a:pPr>
            <a:r>
              <a:rPr lang="en-US" sz="2800" b="1" dirty="0" smtClean="0"/>
              <a:t>9-3 Tests on the Mean of a Normal Distribution, Variance Unknown</a:t>
            </a:r>
          </a:p>
        </p:txBody>
      </p:sp>
      <p:sp>
        <p:nvSpPr>
          <p:cNvPr id="109571" name="Slide Number Placeholder 5"/>
          <p:cNvSpPr>
            <a:spLocks noGrp="1"/>
          </p:cNvSpPr>
          <p:nvPr>
            <p:ph type="sldNum" sz="quarter" idx="12"/>
          </p:nvPr>
        </p:nvSpPr>
        <p:spPr bwMode="auto">
          <a:noFill/>
          <a:ln>
            <a:miter lim="800000"/>
            <a:headEnd/>
            <a:tailEnd/>
          </a:ln>
        </p:spPr>
        <p:txBody>
          <a:bodyPr/>
          <a:lstStyle/>
          <a:p>
            <a:fld id="{909C7E1A-93CA-4754-8FD4-6C62ADA9908A}" type="slidenum">
              <a:rPr lang="en-US" smtClean="0">
                <a:cs typeface="Arial" charset="0"/>
              </a:rPr>
              <a:pPr/>
              <a:t>29</a:t>
            </a:fld>
            <a:endParaRPr lang="en-US" smtClean="0">
              <a:cs typeface="Arial" charset="0"/>
            </a:endParaRPr>
          </a:p>
        </p:txBody>
      </p:sp>
      <p:sp>
        <p:nvSpPr>
          <p:cNvPr id="7" name="Footer Placeholder 6"/>
          <p:cNvSpPr>
            <a:spLocks noGrp="1"/>
          </p:cNvSpPr>
          <p:nvPr>
            <p:ph type="ftr" sz="quarter" idx="11"/>
          </p:nvPr>
        </p:nvSpPr>
        <p:spPr>
          <a:xfrm>
            <a:off x="457200" y="6248400"/>
            <a:ext cx="5257800" cy="365125"/>
          </a:xfrm>
        </p:spPr>
        <p:txBody>
          <a:bodyPr/>
          <a:lstStyle/>
          <a:p>
            <a:pPr>
              <a:defRPr/>
            </a:pPr>
            <a:r>
              <a:rPr lang="en-US" dirty="0"/>
              <a:t>Sec 9-3 Tests on the Mean of a Normal Distribution, Variance Unknown</a:t>
            </a:r>
          </a:p>
        </p:txBody>
      </p:sp>
      <p:sp>
        <p:nvSpPr>
          <p:cNvPr id="109573" name="TextBox 7"/>
          <p:cNvSpPr txBox="1">
            <a:spLocks noChangeArrowheads="1"/>
          </p:cNvSpPr>
          <p:nvPr/>
        </p:nvSpPr>
        <p:spPr bwMode="auto">
          <a:xfrm>
            <a:off x="457200" y="914400"/>
            <a:ext cx="8229600" cy="4708525"/>
          </a:xfrm>
          <a:prstGeom prst="rect">
            <a:avLst/>
          </a:prstGeom>
          <a:noFill/>
          <a:ln w="9525">
            <a:noFill/>
            <a:miter lim="800000"/>
            <a:headEnd/>
            <a:tailEnd/>
          </a:ln>
        </p:spPr>
        <p:txBody>
          <a:bodyPr>
            <a:spAutoFit/>
          </a:bodyPr>
          <a:lstStyle/>
          <a:p>
            <a:r>
              <a:rPr lang="en-US" sz="2000" b="1" dirty="0">
                <a:latin typeface="Helvetica" pitchFamily="34" charset="0"/>
              </a:rPr>
              <a:t>EXAMPLE 9-7 </a:t>
            </a:r>
            <a:r>
              <a:rPr lang="en-US" sz="2000" b="1" dirty="0">
                <a:solidFill>
                  <a:srgbClr val="1F497D"/>
                </a:solidFill>
                <a:latin typeface="Helvetica" pitchFamily="34" charset="0"/>
              </a:rPr>
              <a:t>Golf Club Design Sample Size</a:t>
            </a:r>
          </a:p>
          <a:p>
            <a:r>
              <a:rPr lang="en-US" sz="2000" dirty="0">
                <a:latin typeface="Helvetica" pitchFamily="34" charset="0"/>
              </a:rPr>
              <a:t>Consider the golf club testing problem from Example 9-6. If the mean coefficient of restitution exceeds 0.82 by as much as 0.02, is the sample size </a:t>
            </a:r>
            <a:r>
              <a:rPr lang="en-US" sz="2000" i="1" dirty="0">
                <a:latin typeface="Helvetica" pitchFamily="34" charset="0"/>
              </a:rPr>
              <a:t>n</a:t>
            </a:r>
            <a:r>
              <a:rPr lang="en-US" sz="2000" dirty="0">
                <a:latin typeface="Helvetica" pitchFamily="34" charset="0"/>
              </a:rPr>
              <a:t> </a:t>
            </a:r>
            <a:r>
              <a:rPr lang="en-US" sz="2000" dirty="0">
                <a:latin typeface="Helvetica" pitchFamily="34" charset="0"/>
                <a:sym typeface="Symbol" pitchFamily="18" charset="2"/>
              </a:rPr>
              <a:t></a:t>
            </a:r>
            <a:r>
              <a:rPr lang="en-US" sz="2000" dirty="0">
                <a:latin typeface="Helvetica" pitchFamily="34" charset="0"/>
              </a:rPr>
              <a:t> 15 adequate to ensure that </a:t>
            </a:r>
            <a:r>
              <a:rPr lang="en-US" sz="2000" i="1" dirty="0">
                <a:latin typeface="Helvetica" pitchFamily="34" charset="0"/>
              </a:rPr>
              <a:t>H</a:t>
            </a:r>
            <a:r>
              <a:rPr lang="en-US" sz="2000" baseline="-25000" dirty="0">
                <a:latin typeface="Helvetica" pitchFamily="34" charset="0"/>
              </a:rPr>
              <a:t>0</a:t>
            </a:r>
            <a:r>
              <a:rPr lang="en-US" sz="2000" dirty="0">
                <a:latin typeface="Helvetica" pitchFamily="34" charset="0"/>
              </a:rPr>
              <a:t>: </a:t>
            </a:r>
            <a:r>
              <a:rPr lang="en-US" sz="2000" dirty="0">
                <a:latin typeface="Helvetica" pitchFamily="34" charset="0"/>
                <a:sym typeface="Symbol" pitchFamily="18" charset="2"/>
              </a:rPr>
              <a:t></a:t>
            </a:r>
            <a:r>
              <a:rPr lang="en-US" sz="2000" dirty="0">
                <a:latin typeface="Helvetica" pitchFamily="34" charset="0"/>
              </a:rPr>
              <a:t> </a:t>
            </a:r>
            <a:r>
              <a:rPr lang="en-US" sz="2000" dirty="0">
                <a:latin typeface="Helvetica" pitchFamily="34" charset="0"/>
                <a:sym typeface="Symbol" pitchFamily="18" charset="2"/>
              </a:rPr>
              <a:t></a:t>
            </a:r>
            <a:r>
              <a:rPr lang="en-US" sz="2000" dirty="0">
                <a:latin typeface="Helvetica" pitchFamily="34" charset="0"/>
              </a:rPr>
              <a:t> 0.82 will be rejected with probability at least 0.8?</a:t>
            </a:r>
          </a:p>
          <a:p>
            <a:endParaRPr lang="en-US" sz="2000" dirty="0">
              <a:latin typeface="Helvetica" pitchFamily="34" charset="0"/>
            </a:endParaRPr>
          </a:p>
          <a:p>
            <a:r>
              <a:rPr lang="en-US" sz="2000" dirty="0">
                <a:latin typeface="Helvetica" pitchFamily="34" charset="0"/>
              </a:rPr>
              <a:t>To solve this problem, we will use the sample standard deviation </a:t>
            </a:r>
          </a:p>
          <a:p>
            <a:r>
              <a:rPr lang="en-US" sz="2000" i="1" dirty="0">
                <a:latin typeface="Helvetica" pitchFamily="34" charset="0"/>
              </a:rPr>
              <a:t>s</a:t>
            </a:r>
            <a:r>
              <a:rPr lang="en-US" sz="2000" dirty="0">
                <a:latin typeface="Helvetica" pitchFamily="34" charset="0"/>
              </a:rPr>
              <a:t> </a:t>
            </a:r>
            <a:r>
              <a:rPr lang="en-US" sz="2000" dirty="0">
                <a:latin typeface="Helvetica" pitchFamily="34" charset="0"/>
                <a:sym typeface="Symbol" pitchFamily="18" charset="2"/>
              </a:rPr>
              <a:t></a:t>
            </a:r>
            <a:r>
              <a:rPr lang="en-US" sz="2000" dirty="0">
                <a:latin typeface="Helvetica" pitchFamily="34" charset="0"/>
              </a:rPr>
              <a:t> 0.02456 to estimate </a:t>
            </a:r>
            <a:r>
              <a:rPr lang="en-US" sz="2000" dirty="0">
                <a:latin typeface="Helvetica" pitchFamily="34" charset="0"/>
                <a:sym typeface="Symbol" pitchFamily="18" charset="2"/>
              </a:rPr>
              <a:t></a:t>
            </a:r>
            <a:r>
              <a:rPr lang="en-US" sz="2000" dirty="0">
                <a:latin typeface="Helvetica" pitchFamily="34" charset="0"/>
              </a:rPr>
              <a:t>. Then </a:t>
            </a:r>
            <a:r>
              <a:rPr lang="en-US" sz="2000" i="1" dirty="0">
                <a:latin typeface="Helvetica" pitchFamily="34" charset="0"/>
              </a:rPr>
              <a:t>d</a:t>
            </a:r>
            <a:r>
              <a:rPr lang="en-US" sz="2000" dirty="0">
                <a:latin typeface="Helvetica" pitchFamily="34" charset="0"/>
              </a:rPr>
              <a:t> </a:t>
            </a:r>
            <a:r>
              <a:rPr lang="en-US" sz="2000" dirty="0">
                <a:latin typeface="Helvetica" pitchFamily="34" charset="0"/>
                <a:sym typeface="Symbol" pitchFamily="18" charset="2"/>
              </a:rPr>
              <a:t></a:t>
            </a:r>
            <a:r>
              <a:rPr lang="en-US" sz="2000" dirty="0">
                <a:latin typeface="Helvetica" pitchFamily="34" charset="0"/>
              </a:rPr>
              <a:t> </a:t>
            </a:r>
            <a:r>
              <a:rPr lang="en-US" sz="2000" dirty="0">
                <a:latin typeface="Helvetica" pitchFamily="34" charset="0"/>
                <a:sym typeface="Symbol" pitchFamily="18" charset="2"/>
              </a:rPr>
              <a:t></a:t>
            </a:r>
            <a:r>
              <a:rPr lang="en-US" sz="2000" dirty="0">
                <a:latin typeface="Helvetica" pitchFamily="34" charset="0"/>
              </a:rPr>
              <a:t>/</a:t>
            </a:r>
            <a:r>
              <a:rPr lang="en-US" sz="2000" dirty="0">
                <a:latin typeface="Helvetica" pitchFamily="34" charset="0"/>
                <a:sym typeface="Symbol" pitchFamily="18" charset="2"/>
              </a:rPr>
              <a:t></a:t>
            </a:r>
            <a:r>
              <a:rPr lang="en-US" sz="2000" dirty="0">
                <a:latin typeface="Helvetica" pitchFamily="34" charset="0"/>
              </a:rPr>
              <a:t> </a:t>
            </a:r>
            <a:r>
              <a:rPr lang="en-US" sz="2000" dirty="0">
                <a:latin typeface="Helvetica" pitchFamily="34" charset="0"/>
                <a:sym typeface="Symbol" pitchFamily="18" charset="2"/>
              </a:rPr>
              <a:t></a:t>
            </a:r>
            <a:r>
              <a:rPr lang="en-US" sz="2000" dirty="0">
                <a:latin typeface="Helvetica" pitchFamily="34" charset="0"/>
              </a:rPr>
              <a:t> 0.02/0.02456 </a:t>
            </a:r>
            <a:r>
              <a:rPr lang="en-US" sz="2000" dirty="0">
                <a:latin typeface="Helvetica" pitchFamily="34" charset="0"/>
                <a:sym typeface="Symbol" pitchFamily="18" charset="2"/>
              </a:rPr>
              <a:t></a:t>
            </a:r>
            <a:r>
              <a:rPr lang="en-US" sz="2000" dirty="0">
                <a:latin typeface="Helvetica" pitchFamily="34" charset="0"/>
              </a:rPr>
              <a:t> 0.81. By referring to the operating characteristic curves in Appendix Chart </a:t>
            </a:r>
            <a:r>
              <a:rPr lang="en-US" sz="2000" dirty="0" err="1">
                <a:latin typeface="Helvetica" pitchFamily="34" charset="0"/>
              </a:rPr>
              <a:t>VII</a:t>
            </a:r>
            <a:r>
              <a:rPr lang="en-US" sz="2000" i="1" dirty="0" err="1">
                <a:latin typeface="Helvetica" pitchFamily="34" charset="0"/>
              </a:rPr>
              <a:t>g</a:t>
            </a:r>
            <a:r>
              <a:rPr lang="en-US" sz="2000" dirty="0">
                <a:latin typeface="Helvetica" pitchFamily="34" charset="0"/>
              </a:rPr>
              <a:t> (for </a:t>
            </a:r>
            <a:r>
              <a:rPr lang="en-US" sz="2000" dirty="0">
                <a:latin typeface="Symbol" pitchFamily="18" charset="2"/>
              </a:rPr>
              <a:t>a</a:t>
            </a:r>
            <a:r>
              <a:rPr lang="en-US" sz="2000" dirty="0">
                <a:latin typeface="Helvetica" pitchFamily="34" charset="0"/>
              </a:rPr>
              <a:t> = 0.05) with </a:t>
            </a:r>
            <a:r>
              <a:rPr lang="en-US" sz="2000" i="1" dirty="0">
                <a:latin typeface="Helvetica" pitchFamily="34" charset="0"/>
              </a:rPr>
              <a:t>d </a:t>
            </a:r>
            <a:r>
              <a:rPr lang="en-US" sz="2000" dirty="0">
                <a:latin typeface="Helvetica" pitchFamily="34" charset="0"/>
              </a:rPr>
              <a:t>= 0.81 and </a:t>
            </a:r>
            <a:r>
              <a:rPr lang="en-US" sz="2000" i="1" dirty="0">
                <a:latin typeface="Helvetica" pitchFamily="34" charset="0"/>
              </a:rPr>
              <a:t>n </a:t>
            </a:r>
            <a:r>
              <a:rPr lang="en-US" sz="2000" dirty="0">
                <a:latin typeface="Helvetica" pitchFamily="34" charset="0"/>
              </a:rPr>
              <a:t>= 15, we find that </a:t>
            </a:r>
            <a:r>
              <a:rPr lang="en-US" sz="2000" dirty="0">
                <a:latin typeface="Helvetica" pitchFamily="34" charset="0"/>
                <a:sym typeface="Symbol" pitchFamily="18" charset="2"/>
              </a:rPr>
              <a:t></a:t>
            </a:r>
            <a:r>
              <a:rPr lang="en-US" sz="2000" dirty="0">
                <a:latin typeface="Helvetica" pitchFamily="34" charset="0"/>
              </a:rPr>
              <a:t> = 0.10, approximately. Thus, the probability of rejecting </a:t>
            </a:r>
            <a:r>
              <a:rPr lang="en-US" sz="2000" i="1" dirty="0">
                <a:latin typeface="Helvetica" pitchFamily="34" charset="0"/>
              </a:rPr>
              <a:t>H</a:t>
            </a:r>
            <a:r>
              <a:rPr lang="en-US" sz="2000" baseline="-25000" dirty="0">
                <a:latin typeface="Helvetica" pitchFamily="34" charset="0"/>
              </a:rPr>
              <a:t>0</a:t>
            </a:r>
            <a:r>
              <a:rPr lang="en-US" sz="2000" dirty="0">
                <a:latin typeface="Helvetica" pitchFamily="34" charset="0"/>
              </a:rPr>
              <a:t>: </a:t>
            </a:r>
            <a:r>
              <a:rPr lang="en-US" sz="2000" dirty="0">
                <a:latin typeface="Helvetica" pitchFamily="34" charset="0"/>
                <a:sym typeface="Symbol" pitchFamily="18" charset="2"/>
              </a:rPr>
              <a:t></a:t>
            </a:r>
            <a:r>
              <a:rPr lang="en-US" sz="2000" dirty="0">
                <a:latin typeface="Helvetica" pitchFamily="34" charset="0"/>
              </a:rPr>
              <a:t> = 0.82 if the true mean exceeds this by 0.02 is approximately 1 </a:t>
            </a:r>
            <a:r>
              <a:rPr lang="en-US" sz="2000" dirty="0">
                <a:latin typeface="Helvetica" pitchFamily="34" charset="0"/>
                <a:sym typeface="Symbol" pitchFamily="18" charset="2"/>
              </a:rPr>
              <a:t></a:t>
            </a:r>
            <a:r>
              <a:rPr lang="en-US" sz="2000" dirty="0">
                <a:latin typeface="Helvetica" pitchFamily="34" charset="0"/>
              </a:rPr>
              <a:t> </a:t>
            </a:r>
            <a:r>
              <a:rPr lang="en-US" sz="2000" dirty="0">
                <a:latin typeface="Helvetica" pitchFamily="34" charset="0"/>
                <a:sym typeface="Symbol" pitchFamily="18" charset="2"/>
              </a:rPr>
              <a:t></a:t>
            </a:r>
            <a:r>
              <a:rPr lang="en-US" sz="2000" dirty="0">
                <a:latin typeface="Helvetica" pitchFamily="34" charset="0"/>
              </a:rPr>
              <a:t> = 1 </a:t>
            </a:r>
            <a:r>
              <a:rPr lang="en-US" sz="2000" dirty="0">
                <a:latin typeface="Helvetica" pitchFamily="34" charset="0"/>
                <a:sym typeface="Symbol" pitchFamily="18" charset="2"/>
              </a:rPr>
              <a:t></a:t>
            </a:r>
            <a:r>
              <a:rPr lang="en-US" sz="2000" dirty="0">
                <a:latin typeface="Helvetica" pitchFamily="34" charset="0"/>
              </a:rPr>
              <a:t> 0.10 = 0.90, and we conclude that a sample size of </a:t>
            </a:r>
            <a:r>
              <a:rPr lang="en-US" sz="2000" i="1" dirty="0">
                <a:latin typeface="Helvetica" pitchFamily="34" charset="0"/>
              </a:rPr>
              <a:t>n = </a:t>
            </a:r>
            <a:r>
              <a:rPr lang="en-US" sz="2000" dirty="0">
                <a:latin typeface="Helvetica" pitchFamily="34" charset="0"/>
              </a:rPr>
              <a:t>15 is adequate to provide the desired sensitivity.</a:t>
            </a:r>
          </a:p>
          <a:p>
            <a:endParaRPr lang="en-US" sz="2000" dirty="0">
              <a:latin typeface="Helvetica"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457200" y="0"/>
            <a:ext cx="8229600" cy="868363"/>
          </a:xfrm>
        </p:spPr>
        <p:txBody>
          <a:bodyPr/>
          <a:lstStyle/>
          <a:p>
            <a:pPr eaLnBrk="1" hangingPunct="1"/>
            <a:r>
              <a:rPr lang="en-US" smtClean="0"/>
              <a:t>Learning Objectives for Chapter 9</a:t>
            </a:r>
          </a:p>
        </p:txBody>
      </p:sp>
      <p:sp>
        <p:nvSpPr>
          <p:cNvPr id="82947" name="Content Placeholder 2"/>
          <p:cNvSpPr>
            <a:spLocks noGrp="1"/>
          </p:cNvSpPr>
          <p:nvPr>
            <p:ph idx="1"/>
          </p:nvPr>
        </p:nvSpPr>
        <p:spPr/>
        <p:txBody>
          <a:bodyPr/>
          <a:lstStyle/>
          <a:p>
            <a:pPr eaLnBrk="1" hangingPunct="1">
              <a:lnSpc>
                <a:spcPct val="90000"/>
              </a:lnSpc>
              <a:buFont typeface="Arial" charset="0"/>
              <a:buNone/>
            </a:pPr>
            <a:r>
              <a:rPr lang="en-US" sz="2200" dirty="0" smtClean="0"/>
              <a:t>After careful study of this chapter, you should be able to do the </a:t>
            </a:r>
          </a:p>
          <a:p>
            <a:pPr eaLnBrk="1" hangingPunct="1">
              <a:lnSpc>
                <a:spcPct val="90000"/>
              </a:lnSpc>
              <a:buFont typeface="Arial" charset="0"/>
              <a:buNone/>
            </a:pPr>
            <a:r>
              <a:rPr lang="en-US" sz="2200" dirty="0" smtClean="0"/>
              <a:t>following:</a:t>
            </a:r>
          </a:p>
          <a:p>
            <a:pPr eaLnBrk="1" hangingPunct="1">
              <a:lnSpc>
                <a:spcPct val="90000"/>
              </a:lnSpc>
              <a:buFont typeface="Calibri" pitchFamily="34" charset="0"/>
              <a:buAutoNum type="arabicPeriod"/>
            </a:pPr>
            <a:r>
              <a:rPr lang="en-US" sz="1900" dirty="0" smtClean="0"/>
              <a:t>Structure engineering decision-making as hypothesis tests.</a:t>
            </a:r>
          </a:p>
          <a:p>
            <a:pPr eaLnBrk="1" hangingPunct="1">
              <a:lnSpc>
                <a:spcPct val="90000"/>
              </a:lnSpc>
              <a:buFont typeface="Calibri" pitchFamily="34" charset="0"/>
              <a:buAutoNum type="arabicPeriod"/>
            </a:pPr>
            <a:r>
              <a:rPr lang="en-US" sz="1900" dirty="0" smtClean="0"/>
              <a:t>Test hypotheses on the mean of a normal distribution using a </a:t>
            </a:r>
            <a:r>
              <a:rPr lang="en-US" sz="1900" i="1" dirty="0" smtClean="0"/>
              <a:t>Z</a:t>
            </a:r>
            <a:r>
              <a:rPr lang="en-US" sz="1900" dirty="0" smtClean="0"/>
              <a:t>-test or a </a:t>
            </a:r>
            <a:r>
              <a:rPr lang="en-US" sz="1900" i="1" dirty="0" smtClean="0"/>
              <a:t>t</a:t>
            </a:r>
            <a:r>
              <a:rPr lang="en-US" sz="1900" dirty="0" smtClean="0"/>
              <a:t>-test.</a:t>
            </a:r>
          </a:p>
          <a:p>
            <a:pPr eaLnBrk="1" hangingPunct="1">
              <a:lnSpc>
                <a:spcPct val="90000"/>
              </a:lnSpc>
              <a:buFont typeface="Calibri" pitchFamily="34" charset="0"/>
              <a:buAutoNum type="arabicPeriod"/>
            </a:pPr>
            <a:r>
              <a:rPr lang="en-US" sz="1900" dirty="0" smtClean="0"/>
              <a:t>Test hypotheses on the variance or standard deviation of a normal distribution.</a:t>
            </a:r>
          </a:p>
          <a:p>
            <a:pPr eaLnBrk="1" hangingPunct="1">
              <a:lnSpc>
                <a:spcPct val="90000"/>
              </a:lnSpc>
              <a:buFont typeface="Calibri" pitchFamily="34" charset="0"/>
              <a:buAutoNum type="arabicPeriod"/>
            </a:pPr>
            <a:r>
              <a:rPr lang="en-US" sz="1900" dirty="0" smtClean="0"/>
              <a:t>Test hypotheses on a population proportion.</a:t>
            </a:r>
          </a:p>
          <a:p>
            <a:pPr eaLnBrk="1" hangingPunct="1">
              <a:lnSpc>
                <a:spcPct val="90000"/>
              </a:lnSpc>
              <a:buFont typeface="Calibri" pitchFamily="34" charset="0"/>
              <a:buAutoNum type="arabicPeriod"/>
            </a:pPr>
            <a:r>
              <a:rPr lang="en-US" sz="1900" dirty="0" smtClean="0"/>
              <a:t>Use the </a:t>
            </a:r>
            <a:r>
              <a:rPr lang="en-US" sz="1900" i="1" dirty="0" smtClean="0"/>
              <a:t>P</a:t>
            </a:r>
            <a:r>
              <a:rPr lang="en-US" sz="1900" dirty="0" smtClean="0"/>
              <a:t>-value approach for making decisions in hypothesis tests.</a:t>
            </a:r>
          </a:p>
          <a:p>
            <a:pPr eaLnBrk="1" hangingPunct="1">
              <a:lnSpc>
                <a:spcPct val="90000"/>
              </a:lnSpc>
              <a:buFont typeface="Calibri" pitchFamily="34" charset="0"/>
              <a:buAutoNum type="arabicPeriod"/>
            </a:pPr>
            <a:r>
              <a:rPr lang="en-US" sz="1900" dirty="0" smtClean="0"/>
              <a:t>Compute power &amp; Type II error probability.  Make sample size selection decisions for tests on means, variances &amp; proportions.</a:t>
            </a:r>
          </a:p>
          <a:p>
            <a:pPr eaLnBrk="1" hangingPunct="1">
              <a:lnSpc>
                <a:spcPct val="90000"/>
              </a:lnSpc>
              <a:buFont typeface="Calibri" pitchFamily="34" charset="0"/>
              <a:buAutoNum type="arabicPeriod"/>
            </a:pPr>
            <a:r>
              <a:rPr lang="en-US" sz="1900" dirty="0" smtClean="0"/>
              <a:t>Explain &amp; use the relationship between confidence intervals &amp; hypothesis tests.</a:t>
            </a:r>
          </a:p>
          <a:p>
            <a:pPr eaLnBrk="1" hangingPunct="1">
              <a:lnSpc>
                <a:spcPct val="90000"/>
              </a:lnSpc>
              <a:buFont typeface="Calibri" pitchFamily="34" charset="0"/>
              <a:buAutoNum type="arabicPeriod"/>
            </a:pPr>
            <a:r>
              <a:rPr lang="en-US" sz="1900" dirty="0" smtClean="0"/>
              <a:t>Use the chi-square goodness-of-fit test to check distributional assumptions.</a:t>
            </a:r>
          </a:p>
          <a:p>
            <a:pPr eaLnBrk="1" hangingPunct="1">
              <a:lnSpc>
                <a:spcPct val="90000"/>
              </a:lnSpc>
              <a:buFont typeface="Calibri" pitchFamily="34" charset="0"/>
              <a:buAutoNum type="arabicPeriod"/>
            </a:pPr>
            <a:r>
              <a:rPr lang="en-US" sz="1900" dirty="0" smtClean="0"/>
              <a:t>Use contingency table tests.</a:t>
            </a:r>
          </a:p>
          <a:p>
            <a:pPr eaLnBrk="1" hangingPunct="1">
              <a:lnSpc>
                <a:spcPct val="90000"/>
              </a:lnSpc>
            </a:pPr>
            <a:endParaRPr lang="en-US" sz="3000" dirty="0" smtClean="0"/>
          </a:p>
        </p:txBody>
      </p:sp>
      <p:sp>
        <p:nvSpPr>
          <p:cNvPr id="5" name="Footer Placeholder 4"/>
          <p:cNvSpPr>
            <a:spLocks noGrp="1"/>
          </p:cNvSpPr>
          <p:nvPr>
            <p:ph type="ftr" sz="quarter" idx="11"/>
          </p:nvPr>
        </p:nvSpPr>
        <p:spPr/>
        <p:txBody>
          <a:bodyPr/>
          <a:lstStyle/>
          <a:p>
            <a:pPr>
              <a:defRPr/>
            </a:pPr>
            <a:r>
              <a:rPr lang="en-US" dirty="0" smtClean="0"/>
              <a:t>Chapter 9 Learning Objectives</a:t>
            </a:r>
            <a:endParaRPr lang="en-US" dirty="0"/>
          </a:p>
        </p:txBody>
      </p:sp>
      <p:sp>
        <p:nvSpPr>
          <p:cNvPr id="82949" name="Slide Number Placeholder 6"/>
          <p:cNvSpPr>
            <a:spLocks noGrp="1"/>
          </p:cNvSpPr>
          <p:nvPr>
            <p:ph type="sldNum" sz="quarter" idx="12"/>
          </p:nvPr>
        </p:nvSpPr>
        <p:spPr bwMode="auto">
          <a:noFill/>
          <a:ln>
            <a:miter lim="800000"/>
            <a:headEnd/>
            <a:tailEnd/>
          </a:ln>
        </p:spPr>
        <p:txBody>
          <a:bodyPr/>
          <a:lstStyle/>
          <a:p>
            <a:fld id="{F1C5AAF7-444B-4F50-B45A-F0BCAEF8E294}" type="slidenum">
              <a:rPr lang="en-US" smtClean="0">
                <a:cs typeface="Arial" charset="0"/>
              </a:rPr>
              <a:pPr/>
              <a:t>3</a:t>
            </a:fld>
            <a:endParaRPr lang="en-US" smtClean="0">
              <a:cs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066800" y="0"/>
            <a:ext cx="7010400" cy="762000"/>
          </a:xfrm>
        </p:spPr>
        <p:txBody>
          <a:bodyPr>
            <a:normAutofit fontScale="90000"/>
          </a:bodyPr>
          <a:lstStyle/>
          <a:p>
            <a:pPr eaLnBrk="1" hangingPunct="1">
              <a:defRPr/>
            </a:pPr>
            <a:r>
              <a:rPr lang="en-US" sz="2800" b="1" dirty="0" smtClean="0"/>
              <a:t>9-4 Hypothesis Tests on the Variance and Standard Deviation of a Normal Distribution</a:t>
            </a:r>
          </a:p>
        </p:txBody>
      </p:sp>
      <p:sp>
        <p:nvSpPr>
          <p:cNvPr id="29701" name="Rectangle 4"/>
          <p:cNvSpPr>
            <a:spLocks noChangeArrowheads="1"/>
          </p:cNvSpPr>
          <p:nvPr/>
        </p:nvSpPr>
        <p:spPr bwMode="auto">
          <a:xfrm>
            <a:off x="228600" y="838200"/>
            <a:ext cx="8153400" cy="523875"/>
          </a:xfrm>
          <a:prstGeom prst="rect">
            <a:avLst/>
          </a:prstGeom>
          <a:noFill/>
          <a:ln w="9525">
            <a:noFill/>
            <a:miter lim="800000"/>
            <a:headEnd/>
            <a:tailEnd/>
          </a:ln>
        </p:spPr>
        <p:txBody>
          <a:bodyPr>
            <a:spAutoFit/>
          </a:bodyPr>
          <a:lstStyle/>
          <a:p>
            <a:pPr>
              <a:spcBef>
                <a:spcPct val="50000"/>
              </a:spcBef>
            </a:pPr>
            <a:r>
              <a:rPr lang="en-US" sz="2800" b="1">
                <a:latin typeface="Helvetica" pitchFamily="34" charset="0"/>
              </a:rPr>
              <a:t>9-4.1 Hypothesis Test on the Variance	</a:t>
            </a:r>
            <a:endParaRPr lang="en-US" sz="2800">
              <a:latin typeface="Helvetica" pitchFamily="34" charset="0"/>
            </a:endParaRPr>
          </a:p>
        </p:txBody>
      </p:sp>
      <p:sp>
        <p:nvSpPr>
          <p:cNvPr id="29702" name="Slide Number Placeholder 4"/>
          <p:cNvSpPr>
            <a:spLocks noGrp="1"/>
          </p:cNvSpPr>
          <p:nvPr>
            <p:ph type="sldNum" sz="quarter" idx="12"/>
          </p:nvPr>
        </p:nvSpPr>
        <p:spPr bwMode="auto">
          <a:noFill/>
          <a:ln>
            <a:miter lim="800000"/>
            <a:headEnd/>
            <a:tailEnd/>
          </a:ln>
        </p:spPr>
        <p:txBody>
          <a:bodyPr/>
          <a:lstStyle/>
          <a:p>
            <a:fld id="{10E618FC-6686-4BE6-B61F-D093733A0E4C}" type="slidenum">
              <a:rPr lang="en-US" smtClean="0">
                <a:cs typeface="Arial" charset="0"/>
              </a:rPr>
              <a:pPr/>
              <a:t>30</a:t>
            </a:fld>
            <a:endParaRPr lang="en-US" smtClean="0">
              <a:cs typeface="Arial" charset="0"/>
            </a:endParaRPr>
          </a:p>
        </p:txBody>
      </p:sp>
      <p:sp>
        <p:nvSpPr>
          <p:cNvPr id="6" name="Footer Placeholder 5"/>
          <p:cNvSpPr>
            <a:spLocks noGrp="1"/>
          </p:cNvSpPr>
          <p:nvPr>
            <p:ph type="ftr" sz="quarter" idx="11"/>
          </p:nvPr>
        </p:nvSpPr>
        <p:spPr>
          <a:xfrm>
            <a:off x="457200" y="6248400"/>
            <a:ext cx="5410200" cy="365125"/>
          </a:xfrm>
        </p:spPr>
        <p:txBody>
          <a:bodyPr/>
          <a:lstStyle/>
          <a:p>
            <a:pPr>
              <a:defRPr/>
            </a:pPr>
            <a:r>
              <a:rPr lang="en-US" dirty="0"/>
              <a:t>Sec </a:t>
            </a:r>
            <a:r>
              <a:rPr lang="en-US" dirty="0" smtClean="0"/>
              <a:t>9-4 </a:t>
            </a:r>
            <a:r>
              <a:rPr lang="en-US" dirty="0"/>
              <a:t>Tests of the Variance &amp; </a:t>
            </a:r>
            <a:r>
              <a:rPr lang="en-US" dirty="0" smtClean="0"/>
              <a:t>Standard </a:t>
            </a:r>
            <a:r>
              <a:rPr lang="en-US" dirty="0"/>
              <a:t>Deviation of a Normal Distribution</a:t>
            </a:r>
          </a:p>
        </p:txBody>
      </p:sp>
      <p:sp>
        <p:nvSpPr>
          <p:cNvPr id="7" name="TextBox 6"/>
          <p:cNvSpPr txBox="1"/>
          <p:nvPr/>
        </p:nvSpPr>
        <p:spPr>
          <a:xfrm>
            <a:off x="381000" y="1447800"/>
            <a:ext cx="8458200" cy="4400550"/>
          </a:xfrm>
          <a:prstGeom prst="rect">
            <a:avLst/>
          </a:prstGeom>
          <a:noFill/>
        </p:spPr>
        <p:txBody>
          <a:bodyPr>
            <a:spAutoFit/>
          </a:bodyPr>
          <a:lstStyle/>
          <a:p>
            <a:pPr>
              <a:defRPr/>
            </a:pPr>
            <a:r>
              <a:rPr lang="en-US" sz="2000" dirty="0">
                <a:latin typeface="Helvetica" pitchFamily="34" charset="0"/>
              </a:rPr>
              <a:t>Suppose that we wish to test the hypothesis that the variance of a normal population </a:t>
            </a:r>
            <a:r>
              <a:rPr lang="en-US" sz="2000" dirty="0">
                <a:latin typeface="Helvetica" pitchFamily="34" charset="0"/>
                <a:sym typeface="Symbol"/>
              </a:rPr>
              <a:t></a:t>
            </a:r>
            <a:r>
              <a:rPr lang="en-US" sz="2000" baseline="30000" dirty="0">
                <a:latin typeface="Helvetica" pitchFamily="34" charset="0"/>
              </a:rPr>
              <a:t>2</a:t>
            </a:r>
            <a:r>
              <a:rPr lang="en-US" sz="2000" dirty="0">
                <a:latin typeface="Helvetica" pitchFamily="34" charset="0"/>
              </a:rPr>
              <a:t> equals a specified value, say , or equivalently, that the standard deviation </a:t>
            </a:r>
            <a:r>
              <a:rPr lang="en-US" sz="2000" dirty="0">
                <a:latin typeface="Helvetica" pitchFamily="34" charset="0"/>
                <a:sym typeface="Symbol"/>
              </a:rPr>
              <a:t></a:t>
            </a:r>
            <a:r>
              <a:rPr lang="en-US" sz="2000" dirty="0">
                <a:latin typeface="Helvetica" pitchFamily="34" charset="0"/>
              </a:rPr>
              <a:t> is equal to </a:t>
            </a:r>
            <a:r>
              <a:rPr lang="en-US" sz="2000" dirty="0">
                <a:latin typeface="Helvetica" pitchFamily="34" charset="0"/>
                <a:sym typeface="Symbol"/>
              </a:rPr>
              <a:t></a:t>
            </a:r>
            <a:r>
              <a:rPr lang="en-US" sz="2000" baseline="-25000" dirty="0">
                <a:latin typeface="Helvetica" pitchFamily="34" charset="0"/>
              </a:rPr>
              <a:t>0</a:t>
            </a:r>
            <a:r>
              <a:rPr lang="en-US" sz="2000" dirty="0">
                <a:latin typeface="Helvetica" pitchFamily="34" charset="0"/>
              </a:rPr>
              <a:t>. Let </a:t>
            </a:r>
            <a:r>
              <a:rPr lang="en-US" sz="2000" i="1" dirty="0">
                <a:latin typeface="Helvetica" pitchFamily="34" charset="0"/>
              </a:rPr>
              <a:t>X</a:t>
            </a:r>
            <a:r>
              <a:rPr lang="en-US" sz="2000" baseline="-25000" dirty="0">
                <a:latin typeface="Helvetica" pitchFamily="34" charset="0"/>
              </a:rPr>
              <a:t>1</a:t>
            </a:r>
            <a:r>
              <a:rPr lang="en-US" sz="2000" dirty="0">
                <a:latin typeface="Helvetica" pitchFamily="34" charset="0"/>
              </a:rPr>
              <a:t>,</a:t>
            </a:r>
            <a:r>
              <a:rPr lang="en-US" sz="2000" baseline="-25000" dirty="0">
                <a:latin typeface="Helvetica" pitchFamily="34" charset="0"/>
              </a:rPr>
              <a:t> </a:t>
            </a:r>
            <a:r>
              <a:rPr lang="en-US" sz="2000" i="1" dirty="0">
                <a:latin typeface="Helvetica" pitchFamily="34" charset="0"/>
              </a:rPr>
              <a:t>X</a:t>
            </a:r>
            <a:r>
              <a:rPr lang="en-US" sz="2000" i="1" baseline="-25000" dirty="0">
                <a:latin typeface="Helvetica" pitchFamily="34" charset="0"/>
              </a:rPr>
              <a:t>2</a:t>
            </a:r>
            <a:r>
              <a:rPr lang="en-US" sz="2000" i="1" dirty="0">
                <a:latin typeface="Helvetica" pitchFamily="34" charset="0"/>
              </a:rPr>
              <a:t>,... ,</a:t>
            </a:r>
            <a:r>
              <a:rPr lang="en-US" sz="2000" i="1" dirty="0" err="1">
                <a:latin typeface="Helvetica" pitchFamily="34" charset="0"/>
              </a:rPr>
              <a:t>X</a:t>
            </a:r>
            <a:r>
              <a:rPr lang="en-US" sz="2000" i="1" baseline="-25000" dirty="0" err="1">
                <a:latin typeface="Helvetica" pitchFamily="34" charset="0"/>
              </a:rPr>
              <a:t>n</a:t>
            </a:r>
            <a:r>
              <a:rPr lang="en-US" sz="2000" i="1" dirty="0">
                <a:latin typeface="Helvetica" pitchFamily="34" charset="0"/>
              </a:rPr>
              <a:t> </a:t>
            </a:r>
            <a:r>
              <a:rPr lang="en-US" sz="2000" dirty="0">
                <a:latin typeface="Helvetica" pitchFamily="34" charset="0"/>
              </a:rPr>
              <a:t>be a random sample of </a:t>
            </a:r>
            <a:r>
              <a:rPr lang="en-US" sz="2000" i="1" dirty="0">
                <a:latin typeface="Helvetica" pitchFamily="34" charset="0"/>
              </a:rPr>
              <a:t>n</a:t>
            </a:r>
            <a:r>
              <a:rPr lang="en-US" sz="2000" b="1" i="1" dirty="0">
                <a:latin typeface="Helvetica" pitchFamily="34" charset="0"/>
              </a:rPr>
              <a:t> </a:t>
            </a:r>
            <a:r>
              <a:rPr lang="en-US" sz="2000" dirty="0">
                <a:latin typeface="Helvetica" pitchFamily="34" charset="0"/>
              </a:rPr>
              <a:t>observations from this population. To test</a:t>
            </a:r>
          </a:p>
          <a:p>
            <a:pPr>
              <a:defRPr/>
            </a:pPr>
            <a:endParaRPr lang="en-US" sz="2000" dirty="0">
              <a:latin typeface="Helvetica" pitchFamily="34" charset="0"/>
            </a:endParaRPr>
          </a:p>
          <a:p>
            <a:pPr>
              <a:defRPr/>
            </a:pPr>
            <a:endParaRPr lang="en-US" sz="2000" dirty="0">
              <a:latin typeface="Helvetica" pitchFamily="34" charset="0"/>
            </a:endParaRPr>
          </a:p>
          <a:p>
            <a:pPr>
              <a:defRPr/>
            </a:pPr>
            <a:r>
              <a:rPr lang="en-US" sz="2000" dirty="0">
                <a:latin typeface="Helvetica" pitchFamily="34" charset="0"/>
              </a:rPr>
              <a:t>	                                                                       </a:t>
            </a:r>
            <a:r>
              <a:rPr lang="en-US" sz="2000" cap="small" dirty="0">
                <a:latin typeface="Helvetica" pitchFamily="34" charset="0"/>
              </a:rPr>
              <a:t>(</a:t>
            </a:r>
            <a:r>
              <a:rPr lang="en-US" sz="2000" cap="small" dirty="0" smtClean="0">
                <a:latin typeface="Helvetica" pitchFamily="34" charset="0"/>
              </a:rPr>
              <a:t>9-6)</a:t>
            </a:r>
            <a:endParaRPr lang="en-US" sz="2000" cap="small" dirty="0">
              <a:latin typeface="Helvetica" pitchFamily="34" charset="0"/>
            </a:endParaRPr>
          </a:p>
          <a:p>
            <a:pPr>
              <a:defRPr/>
            </a:pPr>
            <a:endParaRPr lang="en-US" sz="2000" cap="small" dirty="0">
              <a:latin typeface="Helvetica" pitchFamily="34" charset="0"/>
            </a:endParaRPr>
          </a:p>
          <a:p>
            <a:pPr>
              <a:defRPr/>
            </a:pPr>
            <a:endParaRPr lang="en-US" sz="2000" dirty="0">
              <a:latin typeface="Helvetica" pitchFamily="34" charset="0"/>
            </a:endParaRPr>
          </a:p>
          <a:p>
            <a:pPr>
              <a:defRPr/>
            </a:pPr>
            <a:r>
              <a:rPr lang="en-US" sz="2000" dirty="0">
                <a:latin typeface="Helvetica" pitchFamily="34" charset="0"/>
              </a:rPr>
              <a:t>we will use the test statistic:</a:t>
            </a:r>
          </a:p>
          <a:p>
            <a:pPr>
              <a:defRPr/>
            </a:pPr>
            <a:endParaRPr lang="en-US" sz="2000" dirty="0">
              <a:latin typeface="Helvetica" pitchFamily="34" charset="0"/>
            </a:endParaRPr>
          </a:p>
          <a:p>
            <a:pPr>
              <a:defRPr/>
            </a:pPr>
            <a:endParaRPr lang="en-US" sz="2000" dirty="0">
              <a:latin typeface="Helvetica" pitchFamily="34" charset="0"/>
            </a:endParaRPr>
          </a:p>
          <a:p>
            <a:pPr>
              <a:defRPr/>
            </a:pPr>
            <a:r>
              <a:rPr lang="en-US" sz="2000" dirty="0">
                <a:latin typeface="Helvetica" pitchFamily="34" charset="0"/>
              </a:rPr>
              <a:t>	                                                                       (</a:t>
            </a:r>
            <a:r>
              <a:rPr lang="en-US" sz="2000" dirty="0" smtClean="0">
                <a:latin typeface="Helvetica" pitchFamily="34" charset="0"/>
              </a:rPr>
              <a:t>9-7)</a:t>
            </a:r>
            <a:endParaRPr lang="en-US" sz="2000" dirty="0">
              <a:latin typeface="Helvetica" pitchFamily="34" charset="0"/>
            </a:endParaRPr>
          </a:p>
          <a:p>
            <a:pPr>
              <a:defRPr/>
            </a:pPr>
            <a:endParaRPr lang="en-US" sz="2000" dirty="0">
              <a:latin typeface="Helvetica" pitchFamily="34" charset="0"/>
            </a:endParaRPr>
          </a:p>
        </p:txBody>
      </p:sp>
      <p:sp>
        <p:nvSpPr>
          <p:cNvPr id="29705"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29698" name="Object 7"/>
          <p:cNvGraphicFramePr>
            <a:graphicFrameLocks noChangeAspect="1"/>
          </p:cNvGraphicFramePr>
          <p:nvPr/>
        </p:nvGraphicFramePr>
        <p:xfrm>
          <a:off x="2895600" y="2895600"/>
          <a:ext cx="2209800" cy="990600"/>
        </p:xfrm>
        <a:graphic>
          <a:graphicData uri="http://schemas.openxmlformats.org/presentationml/2006/ole">
            <mc:AlternateContent xmlns:mc="http://schemas.openxmlformats.org/markup-compatibility/2006">
              <mc:Choice xmlns:v="urn:schemas-microsoft-com:vml" Requires="v">
                <p:oleObj spid="_x0000_s29700" name="Equation" r:id="rId4" imgW="812447" imgH="533169" progId="Equation.DSMT4">
                  <p:embed/>
                </p:oleObj>
              </mc:Choice>
              <mc:Fallback>
                <p:oleObj name="Equation" r:id="rId4" imgW="812447" imgH="533169" progId="Equation.DSMT4">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2895600"/>
                        <a:ext cx="220980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06"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29699" name="Object 9"/>
          <p:cNvGraphicFramePr>
            <a:graphicFrameLocks noChangeAspect="1"/>
          </p:cNvGraphicFramePr>
          <p:nvPr/>
        </p:nvGraphicFramePr>
        <p:xfrm>
          <a:off x="3048000" y="4876800"/>
          <a:ext cx="1990725" cy="914400"/>
        </p:xfrm>
        <a:graphic>
          <a:graphicData uri="http://schemas.openxmlformats.org/presentationml/2006/ole">
            <mc:AlternateContent xmlns:mc="http://schemas.openxmlformats.org/markup-compatibility/2006">
              <mc:Choice xmlns:v="urn:schemas-microsoft-com:vml" Requires="v">
                <p:oleObj spid="_x0000_s29701" name="Equation" r:id="rId6" imgW="1002865" imgH="495085" progId="Equation.DSMT4">
                  <p:embed/>
                </p:oleObj>
              </mc:Choice>
              <mc:Fallback>
                <p:oleObj name="Equation" r:id="rId6" imgW="1002865" imgH="495085" progId="Equation.DSMT4">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0" y="4876800"/>
                        <a:ext cx="1990725"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0" name="Rectangle 2"/>
          <p:cNvSpPr>
            <a:spLocks noGrp="1" noChangeArrowheads="1"/>
          </p:cNvSpPr>
          <p:nvPr>
            <p:ph type="title"/>
          </p:nvPr>
        </p:nvSpPr>
        <p:spPr>
          <a:xfrm>
            <a:off x="1143000" y="0"/>
            <a:ext cx="6705600" cy="762000"/>
          </a:xfrm>
        </p:spPr>
        <p:txBody>
          <a:bodyPr/>
          <a:lstStyle/>
          <a:p>
            <a:pPr eaLnBrk="1" hangingPunct="1"/>
            <a:r>
              <a:rPr lang="en-US" sz="2000" b="1" smtClean="0"/>
              <a:t>9-4 Hypothesis Tests on the Variance and Standard Deviation of a Normal Distribution</a:t>
            </a:r>
          </a:p>
        </p:txBody>
      </p:sp>
      <p:sp>
        <p:nvSpPr>
          <p:cNvPr id="30731" name="Rectangle 4"/>
          <p:cNvSpPr>
            <a:spLocks noChangeArrowheads="1"/>
          </p:cNvSpPr>
          <p:nvPr/>
        </p:nvSpPr>
        <p:spPr bwMode="auto">
          <a:xfrm>
            <a:off x="228600" y="914400"/>
            <a:ext cx="8153400" cy="519113"/>
          </a:xfrm>
          <a:prstGeom prst="rect">
            <a:avLst/>
          </a:prstGeom>
          <a:noFill/>
          <a:ln w="9525">
            <a:noFill/>
            <a:miter lim="800000"/>
            <a:headEnd/>
            <a:tailEnd/>
          </a:ln>
        </p:spPr>
        <p:txBody>
          <a:bodyPr>
            <a:spAutoFit/>
          </a:bodyPr>
          <a:lstStyle/>
          <a:p>
            <a:pPr>
              <a:spcBef>
                <a:spcPct val="50000"/>
              </a:spcBef>
            </a:pPr>
            <a:r>
              <a:rPr lang="en-US" sz="2800" b="1">
                <a:latin typeface="Helvetica" pitchFamily="34" charset="0"/>
              </a:rPr>
              <a:t>9-4.1 Hypothesis Test on the Variance</a:t>
            </a:r>
          </a:p>
        </p:txBody>
      </p:sp>
      <p:sp>
        <p:nvSpPr>
          <p:cNvPr id="30732" name="Slide Number Placeholder 5"/>
          <p:cNvSpPr>
            <a:spLocks noGrp="1"/>
          </p:cNvSpPr>
          <p:nvPr>
            <p:ph type="sldNum" sz="quarter" idx="12"/>
          </p:nvPr>
        </p:nvSpPr>
        <p:spPr bwMode="auto">
          <a:noFill/>
          <a:ln>
            <a:miter lim="800000"/>
            <a:headEnd/>
            <a:tailEnd/>
          </a:ln>
        </p:spPr>
        <p:txBody>
          <a:bodyPr/>
          <a:lstStyle/>
          <a:p>
            <a:fld id="{AC9EFD30-B144-43DC-9488-E478FCABBBE0}" type="slidenum">
              <a:rPr lang="en-US" smtClean="0">
                <a:cs typeface="Arial" charset="0"/>
              </a:rPr>
              <a:pPr/>
              <a:t>31</a:t>
            </a:fld>
            <a:endParaRPr lang="en-US" smtClean="0">
              <a:cs typeface="Arial" charset="0"/>
            </a:endParaRPr>
          </a:p>
        </p:txBody>
      </p:sp>
      <p:sp>
        <p:nvSpPr>
          <p:cNvPr id="7" name="Footer Placeholder 6"/>
          <p:cNvSpPr>
            <a:spLocks noGrp="1"/>
          </p:cNvSpPr>
          <p:nvPr>
            <p:ph type="ftr" sz="quarter" idx="11"/>
          </p:nvPr>
        </p:nvSpPr>
        <p:spPr>
          <a:xfrm>
            <a:off x="457200" y="6248400"/>
            <a:ext cx="5486400" cy="365125"/>
          </a:xfrm>
        </p:spPr>
        <p:txBody>
          <a:bodyPr/>
          <a:lstStyle/>
          <a:p>
            <a:pPr>
              <a:defRPr/>
            </a:pPr>
            <a:r>
              <a:rPr lang="en-US" dirty="0"/>
              <a:t>Sec 9-4 Tests of the Variance &amp; Standard Deviation of a Normal Distribution</a:t>
            </a:r>
          </a:p>
        </p:txBody>
      </p:sp>
      <p:sp>
        <p:nvSpPr>
          <p:cNvPr id="30734" name="TextBox 7"/>
          <p:cNvSpPr txBox="1">
            <a:spLocks noChangeArrowheads="1"/>
          </p:cNvSpPr>
          <p:nvPr/>
        </p:nvSpPr>
        <p:spPr bwMode="auto">
          <a:xfrm>
            <a:off x="381000" y="1524000"/>
            <a:ext cx="8305800" cy="3786188"/>
          </a:xfrm>
          <a:prstGeom prst="rect">
            <a:avLst/>
          </a:prstGeom>
          <a:noFill/>
          <a:ln w="9525">
            <a:noFill/>
            <a:miter lim="800000"/>
            <a:headEnd/>
            <a:tailEnd/>
          </a:ln>
        </p:spPr>
        <p:txBody>
          <a:bodyPr>
            <a:spAutoFit/>
          </a:bodyPr>
          <a:lstStyle/>
          <a:p>
            <a:r>
              <a:rPr lang="en-US" sz="2000" dirty="0">
                <a:latin typeface="Helvetica" pitchFamily="34" charset="0"/>
              </a:rPr>
              <a:t>If the null hypothesis                  </a:t>
            </a:r>
            <a:r>
              <a:rPr lang="en-IN" sz="2000" dirty="0">
                <a:latin typeface="Helvetica" pitchFamily="34" charset="0"/>
              </a:rPr>
              <a:t> </a:t>
            </a:r>
            <a:r>
              <a:rPr lang="en-US" sz="2000" dirty="0">
                <a:latin typeface="Helvetica" pitchFamily="34" charset="0"/>
              </a:rPr>
              <a:t>is true, the test statistic     </a:t>
            </a:r>
            <a:r>
              <a:rPr lang="en-IN" sz="2000" dirty="0">
                <a:latin typeface="Helvetica" pitchFamily="34" charset="0"/>
              </a:rPr>
              <a:t> </a:t>
            </a:r>
            <a:r>
              <a:rPr lang="en-US" sz="2000" dirty="0">
                <a:latin typeface="Helvetica" pitchFamily="34" charset="0"/>
              </a:rPr>
              <a:t>defined in Equation </a:t>
            </a:r>
            <a:r>
              <a:rPr lang="en-US" sz="2000" dirty="0" smtClean="0">
                <a:latin typeface="Helvetica" pitchFamily="34" charset="0"/>
              </a:rPr>
              <a:t>9-7 </a:t>
            </a:r>
            <a:r>
              <a:rPr lang="en-US" sz="2000" dirty="0">
                <a:latin typeface="Helvetica" pitchFamily="34" charset="0"/>
              </a:rPr>
              <a:t>follows the chi-square distribution with </a:t>
            </a:r>
            <a:r>
              <a:rPr lang="en-US" sz="2000" i="1" dirty="0">
                <a:latin typeface="Helvetica" pitchFamily="34" charset="0"/>
              </a:rPr>
              <a:t>n </a:t>
            </a:r>
            <a:r>
              <a:rPr lang="en-US" sz="2000" i="1" dirty="0">
                <a:latin typeface="Helvetica" pitchFamily="34" charset="0"/>
                <a:sym typeface="Symbol" pitchFamily="18" charset="2"/>
              </a:rPr>
              <a:t></a:t>
            </a:r>
            <a:r>
              <a:rPr lang="en-US" sz="2000" i="1" dirty="0">
                <a:latin typeface="Helvetica" pitchFamily="34" charset="0"/>
              </a:rPr>
              <a:t> </a:t>
            </a:r>
            <a:r>
              <a:rPr lang="en-US" sz="2000" dirty="0">
                <a:latin typeface="Helvetica" pitchFamily="34" charset="0"/>
              </a:rPr>
              <a:t>1 degrees of freedom. This is the reference distribution for this test procedure. Therefore, we calculate     , the value of the test statistic     ,</a:t>
            </a:r>
            <a:r>
              <a:rPr lang="en-US" sz="2000" i="1" dirty="0">
                <a:latin typeface="Helvetica" pitchFamily="34" charset="0"/>
              </a:rPr>
              <a:t> </a:t>
            </a:r>
            <a:r>
              <a:rPr lang="en-US" sz="2000" dirty="0">
                <a:latin typeface="Helvetica" pitchFamily="34" charset="0"/>
              </a:rPr>
              <a:t>and the null hypothesis</a:t>
            </a:r>
            <a:r>
              <a:rPr lang="en-IN" sz="2000" b="1" dirty="0">
                <a:latin typeface="Helvetica" pitchFamily="34" charset="0"/>
              </a:rPr>
              <a:t>                   </a:t>
            </a:r>
            <a:r>
              <a:rPr lang="en-US" sz="2000" dirty="0">
                <a:latin typeface="Helvetica" pitchFamily="34" charset="0"/>
              </a:rPr>
              <a:t>would be rejected if</a:t>
            </a:r>
          </a:p>
          <a:p>
            <a:endParaRPr lang="en-US" sz="2000" dirty="0">
              <a:latin typeface="Helvetica" pitchFamily="34" charset="0"/>
            </a:endParaRPr>
          </a:p>
          <a:p>
            <a:endParaRPr lang="en-US" sz="2000" dirty="0">
              <a:latin typeface="Helvetica" pitchFamily="34" charset="0"/>
            </a:endParaRPr>
          </a:p>
          <a:p>
            <a:endParaRPr lang="en-US" sz="2000" dirty="0">
              <a:latin typeface="Helvetica" pitchFamily="34" charset="0"/>
            </a:endParaRPr>
          </a:p>
          <a:p>
            <a:r>
              <a:rPr lang="en-US" sz="2000" dirty="0">
                <a:latin typeface="Helvetica" pitchFamily="34" charset="0"/>
              </a:rPr>
              <a:t>where                   and</a:t>
            </a:r>
            <a:r>
              <a:rPr lang="en-IN" sz="2000" dirty="0">
                <a:latin typeface="Helvetica" pitchFamily="34" charset="0"/>
              </a:rPr>
              <a:t>                     </a:t>
            </a:r>
            <a:r>
              <a:rPr lang="en-US" sz="2000" dirty="0">
                <a:latin typeface="Helvetica" pitchFamily="34" charset="0"/>
              </a:rPr>
              <a:t>are the upper and lower 100</a:t>
            </a:r>
            <a:r>
              <a:rPr lang="en-US" sz="2000" dirty="0">
                <a:latin typeface="Helvetica" pitchFamily="34" charset="0"/>
                <a:sym typeface="Symbol" pitchFamily="18" charset="2"/>
              </a:rPr>
              <a:t>  </a:t>
            </a:r>
            <a:r>
              <a:rPr lang="en-US" sz="2000" dirty="0">
                <a:latin typeface="Helvetica" pitchFamily="34" charset="0"/>
              </a:rPr>
              <a:t>/2 percentage points of the chi-square distribution with </a:t>
            </a:r>
            <a:r>
              <a:rPr lang="en-US" sz="2000" i="1" dirty="0">
                <a:latin typeface="Helvetica" pitchFamily="34" charset="0"/>
              </a:rPr>
              <a:t>n</a:t>
            </a:r>
            <a:r>
              <a:rPr lang="en-US" sz="2000" i="1" dirty="0">
                <a:latin typeface="Helvetica" pitchFamily="34" charset="0"/>
                <a:sym typeface="Symbol" pitchFamily="18" charset="2"/>
              </a:rPr>
              <a:t></a:t>
            </a:r>
            <a:r>
              <a:rPr lang="en-US" sz="2000" b="1" i="1" dirty="0">
                <a:latin typeface="Helvetica" pitchFamily="34" charset="0"/>
              </a:rPr>
              <a:t> </a:t>
            </a:r>
            <a:r>
              <a:rPr lang="en-US" sz="2000" dirty="0">
                <a:latin typeface="Helvetica" pitchFamily="34" charset="0"/>
              </a:rPr>
              <a:t>1 degrees of freedom, respectively. </a:t>
            </a:r>
            <a:r>
              <a:rPr lang="en-US" sz="2000" dirty="0" smtClean="0"/>
              <a:t>Figure 9-17(a) shows the critical region.</a:t>
            </a:r>
            <a:endParaRPr lang="en-US" sz="2000" dirty="0">
              <a:latin typeface="Helvetica" pitchFamily="34" charset="0"/>
            </a:endParaRPr>
          </a:p>
          <a:p>
            <a:endParaRPr lang="en-US" sz="2000" dirty="0">
              <a:latin typeface="Helvetica" pitchFamily="34" charset="0"/>
            </a:endParaRPr>
          </a:p>
        </p:txBody>
      </p:sp>
      <p:sp>
        <p:nvSpPr>
          <p:cNvPr id="30735"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30722" name="Object 8"/>
          <p:cNvGraphicFramePr>
            <a:graphicFrameLocks noChangeAspect="1"/>
          </p:cNvGraphicFramePr>
          <p:nvPr/>
        </p:nvGraphicFramePr>
        <p:xfrm>
          <a:off x="2819400" y="1524000"/>
          <a:ext cx="1219200" cy="457200"/>
        </p:xfrm>
        <a:graphic>
          <a:graphicData uri="http://schemas.openxmlformats.org/presentationml/2006/ole">
            <mc:AlternateContent xmlns:mc="http://schemas.openxmlformats.org/markup-compatibility/2006">
              <mc:Choice xmlns:v="urn:schemas-microsoft-com:vml" Requires="v">
                <p:oleObj spid="_x0000_s30730" name="Equation" r:id="rId4" imgW="825142" imgH="266584" progId="Equation.DSMT4">
                  <p:embed/>
                </p:oleObj>
              </mc:Choice>
              <mc:Fallback>
                <p:oleObj name="Equation" r:id="rId4" imgW="825142" imgH="266584" progId="Equation.DSMT4">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1524000"/>
                        <a:ext cx="12192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36"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30723" name="Object 10"/>
          <p:cNvGraphicFramePr>
            <a:graphicFrameLocks noChangeAspect="1"/>
          </p:cNvGraphicFramePr>
          <p:nvPr/>
        </p:nvGraphicFramePr>
        <p:xfrm>
          <a:off x="6705600" y="1524000"/>
          <a:ext cx="381000" cy="381000"/>
        </p:xfrm>
        <a:graphic>
          <a:graphicData uri="http://schemas.openxmlformats.org/presentationml/2006/ole">
            <mc:AlternateContent xmlns:mc="http://schemas.openxmlformats.org/markup-compatibility/2006">
              <mc:Choice xmlns:v="urn:schemas-microsoft-com:vml" Requires="v">
                <p:oleObj spid="_x0000_s30731" name="Equation" r:id="rId6" imgW="241091" imgH="266469" progId="Equation.DSMT4">
                  <p:embed/>
                </p:oleObj>
              </mc:Choice>
              <mc:Fallback>
                <p:oleObj name="Equation" r:id="rId6" imgW="241091" imgH="266469" progId="Equation.DSMT4">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05600" y="1524000"/>
                        <a:ext cx="3810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24" name="Object 12"/>
          <p:cNvGraphicFramePr>
            <a:graphicFrameLocks noChangeAspect="1"/>
          </p:cNvGraphicFramePr>
          <p:nvPr/>
        </p:nvGraphicFramePr>
        <p:xfrm>
          <a:off x="6705600" y="2438400"/>
          <a:ext cx="381000" cy="381000"/>
        </p:xfrm>
        <a:graphic>
          <a:graphicData uri="http://schemas.openxmlformats.org/presentationml/2006/ole">
            <mc:AlternateContent xmlns:mc="http://schemas.openxmlformats.org/markup-compatibility/2006">
              <mc:Choice xmlns:v="urn:schemas-microsoft-com:vml" Requires="v">
                <p:oleObj spid="_x0000_s30732" name="Equation" r:id="rId8" imgW="241091" imgH="266469" progId="Equation.DSMT4">
                  <p:embed/>
                </p:oleObj>
              </mc:Choice>
              <mc:Fallback>
                <p:oleObj name="Equation" r:id="rId8" imgW="241091" imgH="266469" progId="Equation.DSMT4">
                  <p:embed/>
                  <p:pic>
                    <p:nvPicPr>
                      <p:cNvPr id="0"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05600" y="2438400"/>
                        <a:ext cx="3810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37"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30725" name="Object 13"/>
          <p:cNvGraphicFramePr>
            <a:graphicFrameLocks noChangeAspect="1"/>
          </p:cNvGraphicFramePr>
          <p:nvPr/>
        </p:nvGraphicFramePr>
        <p:xfrm>
          <a:off x="3124200" y="2362200"/>
          <a:ext cx="352425" cy="457200"/>
        </p:xfrm>
        <a:graphic>
          <a:graphicData uri="http://schemas.openxmlformats.org/presentationml/2006/ole">
            <mc:AlternateContent xmlns:mc="http://schemas.openxmlformats.org/markup-compatibility/2006">
              <mc:Choice xmlns:v="urn:schemas-microsoft-com:vml" Requires="v">
                <p:oleObj spid="_x0000_s30733" name="Equation" r:id="rId9" imgW="203024" imgH="266469" progId="Equation.DSMT4">
                  <p:embed/>
                </p:oleObj>
              </mc:Choice>
              <mc:Fallback>
                <p:oleObj name="Equation" r:id="rId9" imgW="203024" imgH="266469" progId="Equation.DSMT4">
                  <p:embed/>
                  <p:pic>
                    <p:nvPicPr>
                      <p:cNvPr id="0"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24200" y="2362200"/>
                        <a:ext cx="35242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26" name="Object 15"/>
          <p:cNvGraphicFramePr>
            <a:graphicFrameLocks noChangeAspect="1"/>
          </p:cNvGraphicFramePr>
          <p:nvPr/>
        </p:nvGraphicFramePr>
        <p:xfrm>
          <a:off x="1752600" y="2743200"/>
          <a:ext cx="1219200" cy="457200"/>
        </p:xfrm>
        <a:graphic>
          <a:graphicData uri="http://schemas.openxmlformats.org/presentationml/2006/ole">
            <mc:AlternateContent xmlns:mc="http://schemas.openxmlformats.org/markup-compatibility/2006">
              <mc:Choice xmlns:v="urn:schemas-microsoft-com:vml" Requires="v">
                <p:oleObj spid="_x0000_s30734" name="Equation" r:id="rId11" imgW="825142" imgH="266584" progId="Equation.DSMT4">
                  <p:embed/>
                </p:oleObj>
              </mc:Choice>
              <mc:Fallback>
                <p:oleObj name="Equation" r:id="rId11" imgW="825142" imgH="266584" progId="Equation.DSMT4">
                  <p:embed/>
                  <p:pic>
                    <p:nvPicPr>
                      <p:cNvPr id="0" name="Object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2743200"/>
                        <a:ext cx="12192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38" name="Rectangle 1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30727" name="Object 16"/>
          <p:cNvGraphicFramePr>
            <a:graphicFrameLocks noChangeAspect="1"/>
          </p:cNvGraphicFramePr>
          <p:nvPr/>
        </p:nvGraphicFramePr>
        <p:xfrm>
          <a:off x="1524000" y="3200400"/>
          <a:ext cx="5334000" cy="609600"/>
        </p:xfrm>
        <a:graphic>
          <a:graphicData uri="http://schemas.openxmlformats.org/presentationml/2006/ole">
            <mc:AlternateContent xmlns:mc="http://schemas.openxmlformats.org/markup-compatibility/2006">
              <mc:Choice xmlns:v="urn:schemas-microsoft-com:vml" Requires="v">
                <p:oleObj spid="_x0000_s30735" name="Equation" r:id="rId12" imgW="2501900" imgH="279400" progId="Equation.DSMT4">
                  <p:embed/>
                </p:oleObj>
              </mc:Choice>
              <mc:Fallback>
                <p:oleObj name="Equation" r:id="rId12" imgW="2501900" imgH="279400" progId="Equation.DSMT4">
                  <p:embed/>
                  <p:pic>
                    <p:nvPicPr>
                      <p:cNvPr id="0" name="Object 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24000" y="3200400"/>
                        <a:ext cx="53340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39" name="Rectangle 1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30728" name="Object 18"/>
          <p:cNvGraphicFramePr>
            <a:graphicFrameLocks noChangeAspect="1"/>
          </p:cNvGraphicFramePr>
          <p:nvPr/>
        </p:nvGraphicFramePr>
        <p:xfrm>
          <a:off x="1219200" y="3886200"/>
          <a:ext cx="1295400" cy="457200"/>
        </p:xfrm>
        <a:graphic>
          <a:graphicData uri="http://schemas.openxmlformats.org/presentationml/2006/ole">
            <mc:AlternateContent xmlns:mc="http://schemas.openxmlformats.org/markup-compatibility/2006">
              <mc:Choice xmlns:v="urn:schemas-microsoft-com:vml" Requires="v">
                <p:oleObj spid="_x0000_s30736" name="Equation" r:id="rId14" imgW="520474" imgH="279279" progId="Equation.DSMT4">
                  <p:embed/>
                </p:oleObj>
              </mc:Choice>
              <mc:Fallback>
                <p:oleObj name="Equation" r:id="rId14" imgW="520474" imgH="279279" progId="Equation.DSMT4">
                  <p:embed/>
                  <p:pic>
                    <p:nvPicPr>
                      <p:cNvPr id="0" name="Object 1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19200" y="3886200"/>
                        <a:ext cx="12954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40" name="Rectangle 2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30729" name="Object 20"/>
          <p:cNvGraphicFramePr>
            <a:graphicFrameLocks noChangeAspect="1"/>
          </p:cNvGraphicFramePr>
          <p:nvPr/>
        </p:nvGraphicFramePr>
        <p:xfrm>
          <a:off x="2895600" y="3886200"/>
          <a:ext cx="1447800" cy="428625"/>
        </p:xfrm>
        <a:graphic>
          <a:graphicData uri="http://schemas.openxmlformats.org/presentationml/2006/ole">
            <mc:AlternateContent xmlns:mc="http://schemas.openxmlformats.org/markup-compatibility/2006">
              <mc:Choice xmlns:v="urn:schemas-microsoft-com:vml" Requires="v">
                <p:oleObj spid="_x0000_s30737" name="Equation" r:id="rId16" imgW="634725" imgH="279279" progId="Equation.DSMT4">
                  <p:embed/>
                </p:oleObj>
              </mc:Choice>
              <mc:Fallback>
                <p:oleObj name="Equation" r:id="rId16" imgW="634725" imgH="279279" progId="Equation.DSMT4">
                  <p:embed/>
                  <p:pic>
                    <p:nvPicPr>
                      <p:cNvPr id="0" name="Object 2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895600" y="3886200"/>
                        <a:ext cx="1447800"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1219200" y="0"/>
            <a:ext cx="6858000" cy="762000"/>
          </a:xfrm>
        </p:spPr>
        <p:txBody>
          <a:bodyPr>
            <a:normAutofit fontScale="90000"/>
          </a:bodyPr>
          <a:lstStyle/>
          <a:p>
            <a:pPr eaLnBrk="1" hangingPunct="1">
              <a:defRPr/>
            </a:pPr>
            <a:r>
              <a:rPr lang="en-US" sz="2800" b="1" dirty="0" smtClean="0"/>
              <a:t>9-4 Hypothesis Tests on the Variance and Standard Deviation of a Normal Distribution</a:t>
            </a:r>
          </a:p>
        </p:txBody>
      </p:sp>
      <p:sp>
        <p:nvSpPr>
          <p:cNvPr id="31751" name="Rectangle 4"/>
          <p:cNvSpPr>
            <a:spLocks noChangeArrowheads="1"/>
          </p:cNvSpPr>
          <p:nvPr/>
        </p:nvSpPr>
        <p:spPr bwMode="auto">
          <a:xfrm>
            <a:off x="228600" y="914400"/>
            <a:ext cx="8153400" cy="523875"/>
          </a:xfrm>
          <a:prstGeom prst="rect">
            <a:avLst/>
          </a:prstGeom>
          <a:noFill/>
          <a:ln w="9525">
            <a:noFill/>
            <a:miter lim="800000"/>
            <a:headEnd/>
            <a:tailEnd/>
          </a:ln>
        </p:spPr>
        <p:txBody>
          <a:bodyPr>
            <a:spAutoFit/>
          </a:bodyPr>
          <a:lstStyle/>
          <a:p>
            <a:pPr>
              <a:spcBef>
                <a:spcPct val="50000"/>
              </a:spcBef>
            </a:pPr>
            <a:r>
              <a:rPr lang="en-US" sz="2800" b="1">
                <a:latin typeface="Helvetica" pitchFamily="34" charset="0"/>
              </a:rPr>
              <a:t>9-4.1 Hypothesis Test on the Variance	</a:t>
            </a:r>
            <a:endParaRPr lang="en-US" sz="2800">
              <a:latin typeface="Helvetica" pitchFamily="34" charset="0"/>
            </a:endParaRPr>
          </a:p>
        </p:txBody>
      </p:sp>
      <p:sp>
        <p:nvSpPr>
          <p:cNvPr id="31752" name="Slide Number Placeholder 4"/>
          <p:cNvSpPr>
            <a:spLocks noGrp="1"/>
          </p:cNvSpPr>
          <p:nvPr>
            <p:ph type="sldNum" sz="quarter" idx="12"/>
          </p:nvPr>
        </p:nvSpPr>
        <p:spPr bwMode="auto">
          <a:noFill/>
          <a:ln>
            <a:miter lim="800000"/>
            <a:headEnd/>
            <a:tailEnd/>
          </a:ln>
        </p:spPr>
        <p:txBody>
          <a:bodyPr/>
          <a:lstStyle/>
          <a:p>
            <a:fld id="{C68D8444-707D-4D3D-91B4-3D0D9AC760A2}" type="slidenum">
              <a:rPr lang="en-US" smtClean="0">
                <a:cs typeface="Arial" charset="0"/>
              </a:rPr>
              <a:pPr/>
              <a:t>32</a:t>
            </a:fld>
            <a:endParaRPr lang="en-US" smtClean="0">
              <a:cs typeface="Arial" charset="0"/>
            </a:endParaRPr>
          </a:p>
        </p:txBody>
      </p:sp>
      <p:sp>
        <p:nvSpPr>
          <p:cNvPr id="6" name="Footer Placeholder 5"/>
          <p:cNvSpPr>
            <a:spLocks noGrp="1"/>
          </p:cNvSpPr>
          <p:nvPr>
            <p:ph type="ftr" sz="quarter" idx="11"/>
          </p:nvPr>
        </p:nvSpPr>
        <p:spPr>
          <a:xfrm>
            <a:off x="457200" y="6248400"/>
            <a:ext cx="5486400" cy="365125"/>
          </a:xfrm>
        </p:spPr>
        <p:txBody>
          <a:bodyPr/>
          <a:lstStyle/>
          <a:p>
            <a:pPr>
              <a:defRPr/>
            </a:pPr>
            <a:r>
              <a:rPr lang="en-US" dirty="0"/>
              <a:t>Sec 9-4 Tests of the Variance &amp; Standard Deviation of a Normal Distribution</a:t>
            </a:r>
          </a:p>
        </p:txBody>
      </p:sp>
      <p:sp>
        <p:nvSpPr>
          <p:cNvPr id="31754" name="TextBox 6"/>
          <p:cNvSpPr txBox="1">
            <a:spLocks noChangeArrowheads="1"/>
          </p:cNvSpPr>
          <p:nvPr/>
        </p:nvSpPr>
        <p:spPr bwMode="auto">
          <a:xfrm>
            <a:off x="381000" y="1295400"/>
            <a:ext cx="8382000" cy="5324475"/>
          </a:xfrm>
          <a:prstGeom prst="rect">
            <a:avLst/>
          </a:prstGeom>
          <a:noFill/>
          <a:ln w="9525">
            <a:noFill/>
            <a:miter lim="800000"/>
            <a:headEnd/>
            <a:tailEnd/>
          </a:ln>
        </p:spPr>
        <p:txBody>
          <a:bodyPr>
            <a:spAutoFit/>
          </a:bodyPr>
          <a:lstStyle/>
          <a:p>
            <a:r>
              <a:rPr lang="en-US" sz="2000" dirty="0">
                <a:latin typeface="Helvetica" pitchFamily="34" charset="0"/>
              </a:rPr>
              <a:t>The same test statistic is used for one-sided alternative hypotheses. For the one-sided hypotheses.</a:t>
            </a:r>
          </a:p>
          <a:p>
            <a:endParaRPr lang="en-US" sz="2000" dirty="0">
              <a:latin typeface="Helvetica" pitchFamily="34" charset="0"/>
            </a:endParaRPr>
          </a:p>
          <a:p>
            <a:endParaRPr lang="en-US" sz="2000" dirty="0">
              <a:latin typeface="Helvetica" pitchFamily="34" charset="0"/>
            </a:endParaRPr>
          </a:p>
          <a:p>
            <a:r>
              <a:rPr lang="en-US" sz="2000" dirty="0">
                <a:latin typeface="Helvetica" pitchFamily="34" charset="0"/>
              </a:rPr>
              <a:t>	                                                                                    (</a:t>
            </a:r>
            <a:r>
              <a:rPr lang="en-US" sz="2000" dirty="0" smtClean="0">
                <a:latin typeface="Helvetica" pitchFamily="34" charset="0"/>
              </a:rPr>
              <a:t>9-8)</a:t>
            </a:r>
            <a:endParaRPr lang="en-US" sz="2000" dirty="0">
              <a:latin typeface="Helvetica" pitchFamily="34" charset="0"/>
            </a:endParaRPr>
          </a:p>
          <a:p>
            <a:endParaRPr lang="en-US" sz="2000" dirty="0">
              <a:latin typeface="Helvetica" pitchFamily="34" charset="0"/>
            </a:endParaRPr>
          </a:p>
          <a:p>
            <a:endParaRPr lang="en-US" sz="2000" dirty="0">
              <a:latin typeface="Helvetica" pitchFamily="34" charset="0"/>
            </a:endParaRPr>
          </a:p>
          <a:p>
            <a:r>
              <a:rPr lang="en-US" sz="2000" dirty="0">
                <a:latin typeface="Helvetica" pitchFamily="34" charset="0"/>
              </a:rPr>
              <a:t>we would reject </a:t>
            </a:r>
            <a:r>
              <a:rPr lang="en-US" sz="2000" i="1" dirty="0">
                <a:latin typeface="Helvetica" pitchFamily="34" charset="0"/>
              </a:rPr>
              <a:t>H</a:t>
            </a:r>
            <a:r>
              <a:rPr lang="en-US" sz="2000" baseline="-25000" dirty="0">
                <a:latin typeface="Helvetica" pitchFamily="34" charset="0"/>
              </a:rPr>
              <a:t>0 </a:t>
            </a:r>
            <a:r>
              <a:rPr lang="en-US" sz="2000" dirty="0">
                <a:latin typeface="Helvetica" pitchFamily="34" charset="0"/>
              </a:rPr>
              <a:t>if                   , whereas for the other one-sided hypotheses</a:t>
            </a:r>
          </a:p>
          <a:p>
            <a:endParaRPr lang="en-US" sz="2000" dirty="0">
              <a:latin typeface="Helvetica" pitchFamily="34" charset="0"/>
            </a:endParaRPr>
          </a:p>
          <a:p>
            <a:endParaRPr lang="en-US" sz="2000" dirty="0">
              <a:latin typeface="Helvetica" pitchFamily="34" charset="0"/>
            </a:endParaRPr>
          </a:p>
          <a:p>
            <a:r>
              <a:rPr lang="en-US" sz="2000" dirty="0">
                <a:latin typeface="Helvetica" pitchFamily="34" charset="0"/>
              </a:rPr>
              <a:t>	                                                                                    (</a:t>
            </a:r>
            <a:r>
              <a:rPr lang="en-US" sz="2000" dirty="0" smtClean="0">
                <a:latin typeface="Helvetica" pitchFamily="34" charset="0"/>
              </a:rPr>
              <a:t>9-9)</a:t>
            </a:r>
            <a:endParaRPr lang="en-US" sz="2000" dirty="0">
              <a:latin typeface="Helvetica" pitchFamily="34" charset="0"/>
            </a:endParaRPr>
          </a:p>
          <a:p>
            <a:endParaRPr lang="en-US" sz="2000" dirty="0">
              <a:latin typeface="Helvetica" pitchFamily="34" charset="0"/>
            </a:endParaRPr>
          </a:p>
          <a:p>
            <a:endParaRPr lang="en-US" sz="2000" dirty="0">
              <a:latin typeface="Helvetica" pitchFamily="34" charset="0"/>
            </a:endParaRPr>
          </a:p>
          <a:p>
            <a:r>
              <a:rPr lang="en-US" sz="2000" dirty="0">
                <a:latin typeface="Helvetica" pitchFamily="34" charset="0"/>
              </a:rPr>
              <a:t>we would reject </a:t>
            </a:r>
            <a:r>
              <a:rPr lang="en-US" sz="2000" i="1" dirty="0">
                <a:latin typeface="Helvetica" pitchFamily="34" charset="0"/>
              </a:rPr>
              <a:t>H</a:t>
            </a:r>
            <a:r>
              <a:rPr lang="en-US" sz="2000" baseline="-25000" dirty="0">
                <a:latin typeface="Helvetica" pitchFamily="34" charset="0"/>
              </a:rPr>
              <a:t>0</a:t>
            </a:r>
            <a:r>
              <a:rPr lang="en-US" sz="2000" dirty="0">
                <a:latin typeface="Helvetica" pitchFamily="34" charset="0"/>
              </a:rPr>
              <a:t> if                   . The one-sided critical regions are shown in Fig. </a:t>
            </a:r>
            <a:r>
              <a:rPr lang="en-US" sz="2000" dirty="0" smtClean="0">
                <a:latin typeface="Helvetica" pitchFamily="34" charset="0"/>
              </a:rPr>
              <a:t>9-17(b</a:t>
            </a:r>
            <a:r>
              <a:rPr lang="en-US" sz="2000" dirty="0">
                <a:latin typeface="Helvetica" pitchFamily="34" charset="0"/>
              </a:rPr>
              <a:t>) and (c).</a:t>
            </a:r>
          </a:p>
          <a:p>
            <a:endParaRPr lang="en-US" sz="2000" dirty="0">
              <a:latin typeface="Helvetica" pitchFamily="34" charset="0"/>
            </a:endParaRPr>
          </a:p>
        </p:txBody>
      </p:sp>
      <p:sp>
        <p:nvSpPr>
          <p:cNvPr id="31755"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31746" name="Object 7"/>
          <p:cNvGraphicFramePr>
            <a:graphicFrameLocks noChangeAspect="1"/>
          </p:cNvGraphicFramePr>
          <p:nvPr/>
        </p:nvGraphicFramePr>
        <p:xfrm>
          <a:off x="2895600" y="2362200"/>
          <a:ext cx="1752600" cy="914400"/>
        </p:xfrm>
        <a:graphic>
          <a:graphicData uri="http://schemas.openxmlformats.org/presentationml/2006/ole">
            <mc:AlternateContent xmlns:mc="http://schemas.openxmlformats.org/markup-compatibility/2006">
              <mc:Choice xmlns:v="urn:schemas-microsoft-com:vml" Requires="v">
                <p:oleObj spid="_x0000_s31750" name="Equation" r:id="rId4" imgW="812447" imgH="533169" progId="Equation.DSMT4">
                  <p:embed/>
                </p:oleObj>
              </mc:Choice>
              <mc:Fallback>
                <p:oleObj name="Equation" r:id="rId4" imgW="812447" imgH="533169" progId="Equation.DSMT4">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2362200"/>
                        <a:ext cx="175260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56"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31747" name="Object 9"/>
          <p:cNvGraphicFramePr>
            <a:graphicFrameLocks noChangeAspect="1"/>
          </p:cNvGraphicFramePr>
          <p:nvPr/>
        </p:nvGraphicFramePr>
        <p:xfrm>
          <a:off x="2743200" y="3429000"/>
          <a:ext cx="1371600" cy="457200"/>
        </p:xfrm>
        <a:graphic>
          <a:graphicData uri="http://schemas.openxmlformats.org/presentationml/2006/ole">
            <mc:AlternateContent xmlns:mc="http://schemas.openxmlformats.org/markup-compatibility/2006">
              <mc:Choice xmlns:v="urn:schemas-microsoft-com:vml" Requires="v">
                <p:oleObj spid="_x0000_s31751" name="Equation" r:id="rId6" imgW="749300" imgH="279400" progId="Equation.DSMT4">
                  <p:embed/>
                </p:oleObj>
              </mc:Choice>
              <mc:Fallback>
                <p:oleObj name="Equation" r:id="rId6" imgW="749300" imgH="279400" progId="Equation.DSMT4">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3200" y="3429000"/>
                        <a:ext cx="13716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748" name="Object 11"/>
          <p:cNvGraphicFramePr>
            <a:graphicFrameLocks noChangeAspect="1"/>
          </p:cNvGraphicFramePr>
          <p:nvPr/>
        </p:nvGraphicFramePr>
        <p:xfrm>
          <a:off x="2754313" y="5583238"/>
          <a:ext cx="1347787" cy="415925"/>
        </p:xfrm>
        <a:graphic>
          <a:graphicData uri="http://schemas.openxmlformats.org/presentationml/2006/ole">
            <mc:AlternateContent xmlns:mc="http://schemas.openxmlformats.org/markup-compatibility/2006">
              <mc:Choice xmlns:v="urn:schemas-microsoft-com:vml" Requires="v">
                <p:oleObj spid="_x0000_s31752" name="Equation" r:id="rId8" imgW="736560" imgH="253800" progId="Equation.DSMT4">
                  <p:embed/>
                </p:oleObj>
              </mc:Choice>
              <mc:Fallback>
                <p:oleObj name="Equation" r:id="rId8" imgW="736560" imgH="253800" progId="Equation.DSMT4">
                  <p:embed/>
                  <p:pic>
                    <p:nvPicPr>
                      <p:cNvPr id="0"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54313" y="5583238"/>
                        <a:ext cx="1347787" cy="415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57"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31749" name="Object 12"/>
          <p:cNvGraphicFramePr>
            <a:graphicFrameLocks noChangeAspect="1"/>
          </p:cNvGraphicFramePr>
          <p:nvPr/>
        </p:nvGraphicFramePr>
        <p:xfrm>
          <a:off x="2971800" y="4419600"/>
          <a:ext cx="1752600" cy="990600"/>
        </p:xfrm>
        <a:graphic>
          <a:graphicData uri="http://schemas.openxmlformats.org/presentationml/2006/ole">
            <mc:AlternateContent xmlns:mc="http://schemas.openxmlformats.org/markup-compatibility/2006">
              <mc:Choice xmlns:v="urn:schemas-microsoft-com:vml" Requires="v">
                <p:oleObj spid="_x0000_s31753" name="Equation" r:id="rId10" imgW="812447" imgH="533169" progId="Equation.DSMT4">
                  <p:embed/>
                </p:oleObj>
              </mc:Choice>
              <mc:Fallback>
                <p:oleObj name="Equation" r:id="rId10" imgW="812447" imgH="533169" progId="Equation.DSMT4">
                  <p:embed/>
                  <p:pic>
                    <p:nvPicPr>
                      <p:cNvPr id="0"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1800" y="4419600"/>
                        <a:ext cx="175260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1295400" y="0"/>
            <a:ext cx="6705600" cy="762000"/>
          </a:xfrm>
        </p:spPr>
        <p:txBody>
          <a:bodyPr/>
          <a:lstStyle/>
          <a:p>
            <a:pPr eaLnBrk="1" hangingPunct="1"/>
            <a:r>
              <a:rPr lang="en-US" sz="2200" b="1" smtClean="0"/>
              <a:t>9-4 Hypothesis Tests on the Variance and Standard Deviation of a Normal Distribution</a:t>
            </a:r>
          </a:p>
        </p:txBody>
      </p:sp>
      <p:sp>
        <p:nvSpPr>
          <p:cNvPr id="110595" name="Rectangle 4"/>
          <p:cNvSpPr>
            <a:spLocks noChangeArrowheads="1"/>
          </p:cNvSpPr>
          <p:nvPr/>
        </p:nvSpPr>
        <p:spPr bwMode="auto">
          <a:xfrm>
            <a:off x="228600" y="1066800"/>
            <a:ext cx="8153400" cy="523875"/>
          </a:xfrm>
          <a:prstGeom prst="rect">
            <a:avLst/>
          </a:prstGeom>
          <a:noFill/>
          <a:ln w="9525">
            <a:noFill/>
            <a:miter lim="800000"/>
            <a:headEnd/>
            <a:tailEnd/>
          </a:ln>
        </p:spPr>
        <p:txBody>
          <a:bodyPr>
            <a:spAutoFit/>
          </a:bodyPr>
          <a:lstStyle/>
          <a:p>
            <a:pPr>
              <a:spcBef>
                <a:spcPct val="50000"/>
              </a:spcBef>
            </a:pPr>
            <a:r>
              <a:rPr lang="en-US" sz="2800" b="1" dirty="0">
                <a:latin typeface="Helvetica" pitchFamily="34" charset="0"/>
              </a:rPr>
              <a:t>9-4.1 Hypothesis </a:t>
            </a:r>
            <a:r>
              <a:rPr lang="en-US" sz="2800" b="1" dirty="0" smtClean="0">
                <a:latin typeface="Helvetica" pitchFamily="34" charset="0"/>
              </a:rPr>
              <a:t>Tests </a:t>
            </a:r>
            <a:r>
              <a:rPr lang="en-US" sz="2800" b="1" dirty="0">
                <a:latin typeface="Helvetica" pitchFamily="34" charset="0"/>
              </a:rPr>
              <a:t>on the Variance </a:t>
            </a:r>
            <a:endParaRPr lang="en-US" sz="2800" dirty="0">
              <a:latin typeface="Helvetica" pitchFamily="34" charset="0"/>
            </a:endParaRPr>
          </a:p>
        </p:txBody>
      </p:sp>
      <p:sp>
        <p:nvSpPr>
          <p:cNvPr id="110597" name="Slide Number Placeholder 4"/>
          <p:cNvSpPr>
            <a:spLocks noGrp="1"/>
          </p:cNvSpPr>
          <p:nvPr>
            <p:ph type="sldNum" sz="quarter" idx="12"/>
          </p:nvPr>
        </p:nvSpPr>
        <p:spPr bwMode="auto">
          <a:noFill/>
          <a:ln>
            <a:miter lim="800000"/>
            <a:headEnd/>
            <a:tailEnd/>
          </a:ln>
        </p:spPr>
        <p:txBody>
          <a:bodyPr/>
          <a:lstStyle/>
          <a:p>
            <a:fld id="{F9009040-3E36-486E-8016-5020F696DFC0}" type="slidenum">
              <a:rPr lang="en-US" smtClean="0">
                <a:cs typeface="Arial" charset="0"/>
              </a:rPr>
              <a:pPr/>
              <a:t>33</a:t>
            </a:fld>
            <a:endParaRPr lang="en-US" smtClean="0">
              <a:cs typeface="Arial" charset="0"/>
            </a:endParaRPr>
          </a:p>
        </p:txBody>
      </p:sp>
      <p:sp>
        <p:nvSpPr>
          <p:cNvPr id="6" name="Footer Placeholder 5"/>
          <p:cNvSpPr>
            <a:spLocks noGrp="1"/>
          </p:cNvSpPr>
          <p:nvPr>
            <p:ph type="ftr" sz="quarter" idx="11"/>
          </p:nvPr>
        </p:nvSpPr>
        <p:spPr>
          <a:xfrm>
            <a:off x="457200" y="6248400"/>
            <a:ext cx="5562600" cy="365125"/>
          </a:xfrm>
        </p:spPr>
        <p:txBody>
          <a:bodyPr/>
          <a:lstStyle/>
          <a:p>
            <a:pPr>
              <a:defRPr/>
            </a:pPr>
            <a:r>
              <a:rPr lang="en-US" dirty="0"/>
              <a:t>Sec 9-4 Tests of the Variance &amp; Standard Deviation of a Normal Distribution</a:t>
            </a:r>
          </a:p>
        </p:txBody>
      </p:sp>
      <p:pic>
        <p:nvPicPr>
          <p:cNvPr id="104450" name="Picture 2"/>
          <p:cNvPicPr>
            <a:picLocks noChangeAspect="1" noChangeArrowheads="1"/>
          </p:cNvPicPr>
          <p:nvPr/>
        </p:nvPicPr>
        <p:blipFill>
          <a:blip r:embed="rId3"/>
          <a:srcRect/>
          <a:stretch>
            <a:fillRect/>
          </a:stretch>
        </p:blipFill>
        <p:spPr bwMode="auto">
          <a:xfrm>
            <a:off x="228600" y="2057400"/>
            <a:ext cx="8686800" cy="2209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1143000" y="0"/>
            <a:ext cx="6781800" cy="762000"/>
          </a:xfrm>
        </p:spPr>
        <p:txBody>
          <a:bodyPr/>
          <a:lstStyle/>
          <a:p>
            <a:pPr eaLnBrk="1" hangingPunct="1"/>
            <a:r>
              <a:rPr lang="en-US" sz="2000" b="1" smtClean="0"/>
              <a:t>9-4 Hypothesis Tests on the Variance and Standard Deviation of a Normal Distribution</a:t>
            </a:r>
          </a:p>
        </p:txBody>
      </p:sp>
      <p:sp>
        <p:nvSpPr>
          <p:cNvPr id="111619" name="Slide Number Placeholder 4"/>
          <p:cNvSpPr>
            <a:spLocks noGrp="1"/>
          </p:cNvSpPr>
          <p:nvPr>
            <p:ph type="sldNum" sz="quarter" idx="12"/>
          </p:nvPr>
        </p:nvSpPr>
        <p:spPr bwMode="auto">
          <a:noFill/>
          <a:ln>
            <a:miter lim="800000"/>
            <a:headEnd/>
            <a:tailEnd/>
          </a:ln>
        </p:spPr>
        <p:txBody>
          <a:bodyPr/>
          <a:lstStyle/>
          <a:p>
            <a:fld id="{981EAD2D-61F0-4118-A553-3BC7DCFCD594}" type="slidenum">
              <a:rPr lang="en-US" smtClean="0">
                <a:cs typeface="Arial" charset="0"/>
              </a:rPr>
              <a:pPr/>
              <a:t>34</a:t>
            </a:fld>
            <a:endParaRPr lang="en-US" smtClean="0">
              <a:cs typeface="Arial" charset="0"/>
            </a:endParaRPr>
          </a:p>
        </p:txBody>
      </p:sp>
      <p:sp>
        <p:nvSpPr>
          <p:cNvPr id="6" name="Footer Placeholder 5"/>
          <p:cNvSpPr>
            <a:spLocks noGrp="1"/>
          </p:cNvSpPr>
          <p:nvPr>
            <p:ph type="ftr" sz="quarter" idx="11"/>
          </p:nvPr>
        </p:nvSpPr>
        <p:spPr>
          <a:xfrm>
            <a:off x="457200" y="6248400"/>
            <a:ext cx="5410200" cy="365125"/>
          </a:xfrm>
        </p:spPr>
        <p:txBody>
          <a:bodyPr/>
          <a:lstStyle/>
          <a:p>
            <a:pPr>
              <a:defRPr/>
            </a:pPr>
            <a:r>
              <a:rPr lang="en-US" dirty="0"/>
              <a:t>Sec 9-4 Tests of the Variance &amp; Standard Deviation of a Normal Distribution</a:t>
            </a:r>
          </a:p>
        </p:txBody>
      </p:sp>
      <p:sp>
        <p:nvSpPr>
          <p:cNvPr id="7" name="TextBox 6"/>
          <p:cNvSpPr txBox="1"/>
          <p:nvPr/>
        </p:nvSpPr>
        <p:spPr>
          <a:xfrm>
            <a:off x="381000" y="768350"/>
            <a:ext cx="8305800" cy="5632450"/>
          </a:xfrm>
          <a:prstGeom prst="rect">
            <a:avLst/>
          </a:prstGeom>
          <a:noFill/>
        </p:spPr>
        <p:txBody>
          <a:bodyPr>
            <a:spAutoFit/>
          </a:bodyPr>
          <a:lstStyle/>
          <a:p>
            <a:pPr>
              <a:defRPr/>
            </a:pPr>
            <a:r>
              <a:rPr lang="en-US" sz="2000" b="1" dirty="0">
                <a:latin typeface="Helvetica" pitchFamily="34" charset="0"/>
              </a:rPr>
              <a:t>EXAMPLE 9-8</a:t>
            </a:r>
            <a:r>
              <a:rPr lang="en-US" sz="2000" dirty="0">
                <a:latin typeface="Helvetica" pitchFamily="34" charset="0"/>
              </a:rPr>
              <a:t> </a:t>
            </a:r>
            <a:r>
              <a:rPr lang="en-US" sz="2000" b="1" dirty="0">
                <a:solidFill>
                  <a:srgbClr val="1F497D"/>
                </a:solidFill>
                <a:latin typeface="Helvetica" pitchFamily="34" charset="0"/>
              </a:rPr>
              <a:t>Automated Filling</a:t>
            </a:r>
            <a:endParaRPr lang="en-US" sz="2000" dirty="0">
              <a:solidFill>
                <a:srgbClr val="1F497D"/>
              </a:solidFill>
              <a:latin typeface="Helvetica" pitchFamily="34" charset="0"/>
            </a:endParaRPr>
          </a:p>
          <a:p>
            <a:pPr>
              <a:defRPr/>
            </a:pPr>
            <a:r>
              <a:rPr lang="en-US" sz="2000" dirty="0">
                <a:latin typeface="Helvetica" pitchFamily="34" charset="0"/>
              </a:rPr>
              <a:t>An automated filling machine is used to fill bottles with liquid detergent. A random sample of 20 bottles results in a sample variance of fill volume of </a:t>
            </a:r>
            <a:r>
              <a:rPr lang="en-US" sz="2000" i="1" dirty="0">
                <a:latin typeface="Helvetica" pitchFamily="34" charset="0"/>
              </a:rPr>
              <a:t>s</a:t>
            </a:r>
            <a:r>
              <a:rPr lang="en-US" sz="2000" b="1" i="1" baseline="30000" dirty="0">
                <a:latin typeface="Helvetica" pitchFamily="34" charset="0"/>
              </a:rPr>
              <a:t>2</a:t>
            </a:r>
            <a:r>
              <a:rPr lang="en-US" sz="2000" b="1" i="1" dirty="0">
                <a:latin typeface="Helvetica" pitchFamily="34" charset="0"/>
              </a:rPr>
              <a:t> </a:t>
            </a:r>
            <a:r>
              <a:rPr lang="en-US" sz="2000" dirty="0">
                <a:latin typeface="Helvetica" pitchFamily="34" charset="0"/>
              </a:rPr>
              <a:t>= 0.0153 (fluid ounces)</a:t>
            </a:r>
            <a:r>
              <a:rPr lang="en-US" sz="2000" baseline="30000" dirty="0">
                <a:latin typeface="Helvetica" pitchFamily="34" charset="0"/>
              </a:rPr>
              <a:t>2</a:t>
            </a:r>
            <a:r>
              <a:rPr lang="en-US" sz="2000" dirty="0">
                <a:latin typeface="Helvetica" pitchFamily="34" charset="0"/>
              </a:rPr>
              <a:t>. If the variance of fill volume exceeds 0.01 (fluid ounces)</a:t>
            </a:r>
            <a:r>
              <a:rPr lang="en-US" sz="2000" baseline="30000" dirty="0">
                <a:latin typeface="Helvetica" pitchFamily="34" charset="0"/>
              </a:rPr>
              <a:t>2</a:t>
            </a:r>
            <a:r>
              <a:rPr lang="en-US" sz="2000" dirty="0">
                <a:latin typeface="Helvetica" pitchFamily="34" charset="0"/>
              </a:rPr>
              <a:t>, an unacceptable proportion of bottles will be </a:t>
            </a:r>
            <a:r>
              <a:rPr lang="en-US" sz="2000" dirty="0" err="1">
                <a:latin typeface="Helvetica" pitchFamily="34" charset="0"/>
              </a:rPr>
              <a:t>underfilled</a:t>
            </a:r>
            <a:r>
              <a:rPr lang="en-US" sz="2000" dirty="0">
                <a:latin typeface="Helvetica" pitchFamily="34" charset="0"/>
              </a:rPr>
              <a:t> or overfilled. Is there evidence in the sample data to suggest that the manufacturer has a problem with </a:t>
            </a:r>
            <a:r>
              <a:rPr lang="en-US" sz="2000" dirty="0" err="1">
                <a:latin typeface="Helvetica" pitchFamily="34" charset="0"/>
              </a:rPr>
              <a:t>underfilled</a:t>
            </a:r>
            <a:r>
              <a:rPr lang="en-US" sz="2000" dirty="0">
                <a:latin typeface="Helvetica" pitchFamily="34" charset="0"/>
              </a:rPr>
              <a:t> or overfilled bottles? Use </a:t>
            </a:r>
            <a:r>
              <a:rPr lang="en-US" sz="2000" dirty="0">
                <a:latin typeface="Helvetica" pitchFamily="34" charset="0"/>
                <a:sym typeface="Symbol"/>
              </a:rPr>
              <a:t></a:t>
            </a:r>
            <a:r>
              <a:rPr lang="en-US" sz="2000" dirty="0">
                <a:latin typeface="Helvetica" pitchFamily="34" charset="0"/>
              </a:rPr>
              <a:t> = 0.05, and assume that fill volume has a normal distribution.</a:t>
            </a:r>
          </a:p>
          <a:p>
            <a:pPr>
              <a:defRPr/>
            </a:pPr>
            <a:endParaRPr lang="en-US" sz="2000" dirty="0">
              <a:latin typeface="Helvetica" pitchFamily="34" charset="0"/>
            </a:endParaRPr>
          </a:p>
          <a:p>
            <a:pPr>
              <a:defRPr/>
            </a:pPr>
            <a:r>
              <a:rPr lang="en-US" sz="2000" dirty="0">
                <a:latin typeface="Helvetica" pitchFamily="34" charset="0"/>
              </a:rPr>
              <a:t>Using the seven-step procedure results in the following:</a:t>
            </a:r>
          </a:p>
          <a:p>
            <a:pPr marL="457200" indent="-457200">
              <a:buFontTx/>
              <a:buAutoNum type="arabicPeriod"/>
              <a:defRPr/>
            </a:pPr>
            <a:r>
              <a:rPr lang="en-US" sz="2000" b="1" dirty="0">
                <a:latin typeface="Helvetica" pitchFamily="34" charset="0"/>
              </a:rPr>
              <a:t>Parameter of Interest: </a:t>
            </a:r>
            <a:r>
              <a:rPr lang="en-US" sz="2000" dirty="0">
                <a:latin typeface="Helvetica" pitchFamily="34" charset="0"/>
              </a:rPr>
              <a:t>The parameter of interest is the population variance </a:t>
            </a:r>
            <a:r>
              <a:rPr lang="en-US" sz="2000" dirty="0">
                <a:latin typeface="Helvetica" pitchFamily="34" charset="0"/>
                <a:sym typeface="Symbol"/>
              </a:rPr>
              <a:t></a:t>
            </a:r>
            <a:r>
              <a:rPr lang="en-US" sz="2000" baseline="30000" dirty="0">
                <a:latin typeface="Helvetica" pitchFamily="34" charset="0"/>
              </a:rPr>
              <a:t>2</a:t>
            </a:r>
            <a:r>
              <a:rPr lang="en-US" sz="2000" dirty="0">
                <a:latin typeface="Helvetica" pitchFamily="34" charset="0"/>
              </a:rPr>
              <a:t>.</a:t>
            </a:r>
          </a:p>
          <a:p>
            <a:pPr marL="457200" indent="-457200">
              <a:defRPr/>
            </a:pPr>
            <a:endParaRPr lang="en-US" sz="2000" dirty="0">
              <a:latin typeface="Helvetica" pitchFamily="34" charset="0"/>
            </a:endParaRPr>
          </a:p>
          <a:p>
            <a:pPr marL="457200" indent="-457200">
              <a:buFontTx/>
              <a:buAutoNum type="arabicPeriod" startAt="2"/>
              <a:defRPr/>
            </a:pPr>
            <a:r>
              <a:rPr lang="en-US" sz="2000" b="1" dirty="0">
                <a:latin typeface="Helvetica" pitchFamily="34" charset="0"/>
              </a:rPr>
              <a:t>Null hypothesis: </a:t>
            </a:r>
            <a:r>
              <a:rPr lang="en-US" sz="2000" i="1" cap="small" dirty="0">
                <a:latin typeface="Helvetica" pitchFamily="34" charset="0"/>
              </a:rPr>
              <a:t>H</a:t>
            </a:r>
            <a:r>
              <a:rPr lang="en-US" sz="2000" i="1" cap="small" baseline="-25000" dirty="0">
                <a:latin typeface="Helvetica" pitchFamily="34" charset="0"/>
              </a:rPr>
              <a:t>0</a:t>
            </a:r>
            <a:r>
              <a:rPr lang="en-US" sz="2000" i="1" cap="small" dirty="0">
                <a:latin typeface="Helvetica" pitchFamily="34" charset="0"/>
              </a:rPr>
              <a:t>: </a:t>
            </a:r>
            <a:r>
              <a:rPr lang="en-US" sz="2000" dirty="0">
                <a:latin typeface="Helvetica" pitchFamily="34" charset="0"/>
                <a:sym typeface="Symbol"/>
              </a:rPr>
              <a:t></a:t>
            </a:r>
            <a:r>
              <a:rPr lang="en-US" sz="2000" baseline="30000" dirty="0">
                <a:latin typeface="Helvetica" pitchFamily="34" charset="0"/>
              </a:rPr>
              <a:t>2</a:t>
            </a:r>
            <a:r>
              <a:rPr lang="en-US" sz="2000" dirty="0">
                <a:latin typeface="Helvetica" pitchFamily="34" charset="0"/>
              </a:rPr>
              <a:t> = 0.01</a:t>
            </a:r>
          </a:p>
          <a:p>
            <a:pPr marL="457200" indent="-457200">
              <a:defRPr/>
            </a:pPr>
            <a:endParaRPr lang="en-US" sz="2000" dirty="0">
              <a:latin typeface="Helvetica" pitchFamily="34" charset="0"/>
            </a:endParaRPr>
          </a:p>
          <a:p>
            <a:pPr>
              <a:defRPr/>
            </a:pPr>
            <a:r>
              <a:rPr lang="en-US" sz="2000" b="1" dirty="0">
                <a:latin typeface="Helvetica" pitchFamily="34" charset="0"/>
              </a:rPr>
              <a:t>3.</a:t>
            </a:r>
            <a:r>
              <a:rPr lang="en-US" sz="2000" dirty="0">
                <a:latin typeface="Helvetica" pitchFamily="34" charset="0"/>
              </a:rPr>
              <a:t>   </a:t>
            </a:r>
            <a:r>
              <a:rPr lang="en-US" sz="2000" b="1" dirty="0">
                <a:latin typeface="Helvetica" pitchFamily="34" charset="0"/>
              </a:rPr>
              <a:t>Alternative hypothesis: </a:t>
            </a:r>
            <a:r>
              <a:rPr lang="en-US" sz="2000" i="1" cap="small" dirty="0">
                <a:latin typeface="Helvetica" pitchFamily="34" charset="0"/>
              </a:rPr>
              <a:t>H</a:t>
            </a:r>
            <a:r>
              <a:rPr lang="en-US" sz="2000" i="1" cap="small" baseline="-25000" dirty="0">
                <a:latin typeface="Helvetica" pitchFamily="34" charset="0"/>
              </a:rPr>
              <a:t>1</a:t>
            </a:r>
            <a:r>
              <a:rPr lang="en-US" sz="2000" i="1" cap="small" dirty="0">
                <a:latin typeface="Helvetica" pitchFamily="34" charset="0"/>
              </a:rPr>
              <a:t>: </a:t>
            </a:r>
            <a:r>
              <a:rPr lang="en-US" sz="2000" dirty="0">
                <a:latin typeface="Helvetica" pitchFamily="34" charset="0"/>
                <a:sym typeface="Symbol"/>
              </a:rPr>
              <a:t></a:t>
            </a:r>
            <a:r>
              <a:rPr lang="en-US" sz="2000" baseline="30000" dirty="0">
                <a:latin typeface="Helvetica" pitchFamily="34" charset="0"/>
              </a:rPr>
              <a:t>2</a:t>
            </a:r>
            <a:r>
              <a:rPr lang="en-US" sz="2000" dirty="0">
                <a:latin typeface="Helvetica" pitchFamily="34" charset="0"/>
              </a:rPr>
              <a:t> &gt; 0.01</a:t>
            </a:r>
          </a:p>
          <a:p>
            <a:pPr>
              <a:defRPr/>
            </a:pPr>
            <a:endParaRPr lang="en-US" sz="2000" dirty="0">
              <a:latin typeface="Helvetica"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066800" y="0"/>
            <a:ext cx="6858000" cy="762000"/>
          </a:xfrm>
        </p:spPr>
        <p:txBody>
          <a:bodyPr>
            <a:normAutofit fontScale="90000"/>
          </a:bodyPr>
          <a:lstStyle/>
          <a:p>
            <a:pPr eaLnBrk="1" hangingPunct="1">
              <a:defRPr/>
            </a:pPr>
            <a:r>
              <a:rPr lang="en-US" sz="2800" b="1" dirty="0" smtClean="0"/>
              <a:t>9-4 Hypothesis Tests on the Variance and Standard Deviation of a Normal Distribution</a:t>
            </a:r>
          </a:p>
        </p:txBody>
      </p:sp>
      <p:sp>
        <p:nvSpPr>
          <p:cNvPr id="32775" name="Rectangle 4"/>
          <p:cNvSpPr>
            <a:spLocks noChangeArrowheads="1"/>
          </p:cNvSpPr>
          <p:nvPr/>
        </p:nvSpPr>
        <p:spPr bwMode="auto">
          <a:xfrm>
            <a:off x="228600" y="762000"/>
            <a:ext cx="8153400" cy="400050"/>
          </a:xfrm>
          <a:prstGeom prst="rect">
            <a:avLst/>
          </a:prstGeom>
          <a:noFill/>
          <a:ln w="9525">
            <a:noFill/>
            <a:miter lim="800000"/>
            <a:headEnd/>
            <a:tailEnd/>
          </a:ln>
        </p:spPr>
        <p:txBody>
          <a:bodyPr>
            <a:spAutoFit/>
          </a:bodyPr>
          <a:lstStyle/>
          <a:p>
            <a:pPr>
              <a:spcBef>
                <a:spcPct val="50000"/>
              </a:spcBef>
            </a:pPr>
            <a:r>
              <a:rPr lang="en-US" sz="2000" b="1" dirty="0">
                <a:latin typeface="Helvetica" pitchFamily="34" charset="0"/>
              </a:rPr>
              <a:t>Example 9-8</a:t>
            </a:r>
          </a:p>
        </p:txBody>
      </p:sp>
      <p:sp>
        <p:nvSpPr>
          <p:cNvPr id="32776" name="Slide Number Placeholder 4"/>
          <p:cNvSpPr>
            <a:spLocks noGrp="1"/>
          </p:cNvSpPr>
          <p:nvPr>
            <p:ph type="sldNum" sz="quarter" idx="12"/>
          </p:nvPr>
        </p:nvSpPr>
        <p:spPr bwMode="auto">
          <a:noFill/>
          <a:ln>
            <a:miter lim="800000"/>
            <a:headEnd/>
            <a:tailEnd/>
          </a:ln>
        </p:spPr>
        <p:txBody>
          <a:bodyPr/>
          <a:lstStyle/>
          <a:p>
            <a:fld id="{E2BC1BD1-8E3A-431A-B2D8-96D8D3F54E34}" type="slidenum">
              <a:rPr lang="en-US" smtClean="0">
                <a:cs typeface="Arial" charset="0"/>
              </a:rPr>
              <a:pPr/>
              <a:t>35</a:t>
            </a:fld>
            <a:endParaRPr lang="en-US" smtClean="0">
              <a:cs typeface="Arial" charset="0"/>
            </a:endParaRPr>
          </a:p>
        </p:txBody>
      </p:sp>
      <p:sp>
        <p:nvSpPr>
          <p:cNvPr id="6" name="Footer Placeholder 5"/>
          <p:cNvSpPr>
            <a:spLocks noGrp="1"/>
          </p:cNvSpPr>
          <p:nvPr>
            <p:ph type="ftr" sz="quarter" idx="11"/>
          </p:nvPr>
        </p:nvSpPr>
        <p:spPr>
          <a:xfrm>
            <a:off x="457200" y="6248400"/>
            <a:ext cx="5486400" cy="365125"/>
          </a:xfrm>
        </p:spPr>
        <p:txBody>
          <a:bodyPr/>
          <a:lstStyle/>
          <a:p>
            <a:pPr>
              <a:defRPr/>
            </a:pPr>
            <a:r>
              <a:rPr lang="en-US" dirty="0"/>
              <a:t>Sec 9-4 Tests of the Variance &amp; Standard Deviation of a Normal Distribution</a:t>
            </a:r>
          </a:p>
        </p:txBody>
      </p:sp>
      <p:sp>
        <p:nvSpPr>
          <p:cNvPr id="7" name="TextBox 6"/>
          <p:cNvSpPr txBox="1"/>
          <p:nvPr/>
        </p:nvSpPr>
        <p:spPr>
          <a:xfrm>
            <a:off x="381000" y="1219200"/>
            <a:ext cx="8305800" cy="4708525"/>
          </a:xfrm>
          <a:prstGeom prst="rect">
            <a:avLst/>
          </a:prstGeom>
          <a:noFill/>
        </p:spPr>
        <p:txBody>
          <a:bodyPr>
            <a:spAutoFit/>
          </a:bodyPr>
          <a:lstStyle/>
          <a:p>
            <a:pPr marL="457200" indent="-457200">
              <a:buFontTx/>
              <a:buAutoNum type="arabicPeriod" startAt="4"/>
              <a:defRPr/>
            </a:pPr>
            <a:r>
              <a:rPr lang="en-US" sz="2000" b="1" dirty="0">
                <a:latin typeface="Helvetica" pitchFamily="34" charset="0"/>
              </a:rPr>
              <a:t>Test statistic: </a:t>
            </a:r>
            <a:r>
              <a:rPr lang="en-US" sz="2000" dirty="0">
                <a:latin typeface="Helvetica" pitchFamily="34" charset="0"/>
              </a:rPr>
              <a:t>The test statistic is</a:t>
            </a:r>
          </a:p>
          <a:p>
            <a:pPr marL="457200" indent="-457200">
              <a:defRPr/>
            </a:pPr>
            <a:endParaRPr lang="en-US" sz="2000" dirty="0">
              <a:latin typeface="Helvetica" pitchFamily="34" charset="0"/>
            </a:endParaRPr>
          </a:p>
          <a:p>
            <a:pPr marL="457200" indent="-457200">
              <a:defRPr/>
            </a:pPr>
            <a:endParaRPr lang="en-US" sz="2000" dirty="0">
              <a:latin typeface="Helvetica" pitchFamily="34" charset="0"/>
            </a:endParaRPr>
          </a:p>
          <a:p>
            <a:pPr marL="457200" indent="-457200">
              <a:defRPr/>
            </a:pPr>
            <a:endParaRPr lang="en-US" sz="2000" dirty="0">
              <a:latin typeface="Helvetica" pitchFamily="34" charset="0"/>
            </a:endParaRPr>
          </a:p>
          <a:p>
            <a:pPr marL="457200" indent="-457200">
              <a:buFontTx/>
              <a:buAutoNum type="arabicPeriod" startAt="5"/>
              <a:defRPr/>
            </a:pPr>
            <a:r>
              <a:rPr lang="en-US" sz="2000" b="1" dirty="0">
                <a:latin typeface="Helvetica" pitchFamily="34" charset="0"/>
              </a:rPr>
              <a:t>Reject </a:t>
            </a:r>
            <a:r>
              <a:rPr lang="en-US" sz="2000" b="1" i="1" dirty="0">
                <a:latin typeface="Helvetica" pitchFamily="34" charset="0"/>
              </a:rPr>
              <a:t>H</a:t>
            </a:r>
            <a:r>
              <a:rPr lang="en-US" sz="2000" b="1" baseline="-25000" dirty="0">
                <a:latin typeface="Helvetica" pitchFamily="34" charset="0"/>
              </a:rPr>
              <a:t>0</a:t>
            </a:r>
            <a:r>
              <a:rPr lang="en-US" sz="2000" b="1" dirty="0">
                <a:latin typeface="Helvetica" pitchFamily="34" charset="0"/>
              </a:rPr>
              <a:t>:</a:t>
            </a:r>
            <a:r>
              <a:rPr lang="en-US" sz="2000" dirty="0">
                <a:latin typeface="Helvetica" pitchFamily="34" charset="0"/>
              </a:rPr>
              <a:t> Use </a:t>
            </a:r>
            <a:r>
              <a:rPr lang="en-US" sz="2000" dirty="0">
                <a:latin typeface="Helvetica" pitchFamily="34" charset="0"/>
                <a:sym typeface="Symbol"/>
              </a:rPr>
              <a:t></a:t>
            </a:r>
            <a:r>
              <a:rPr lang="en-US" sz="2000" b="1" dirty="0">
                <a:latin typeface="Helvetica" pitchFamily="34" charset="0"/>
              </a:rPr>
              <a:t> = </a:t>
            </a:r>
            <a:r>
              <a:rPr lang="en-US" sz="2000" dirty="0">
                <a:latin typeface="Helvetica" pitchFamily="34" charset="0"/>
              </a:rPr>
              <a:t>0.05</a:t>
            </a:r>
            <a:r>
              <a:rPr lang="en-US" sz="2000" b="1" dirty="0">
                <a:latin typeface="Helvetica" pitchFamily="34" charset="0"/>
              </a:rPr>
              <a:t>, </a:t>
            </a:r>
            <a:r>
              <a:rPr lang="en-US" sz="2000" dirty="0">
                <a:latin typeface="Helvetica" pitchFamily="34" charset="0"/>
              </a:rPr>
              <a:t>and reject </a:t>
            </a:r>
            <a:r>
              <a:rPr lang="en-US" sz="2000" i="1" dirty="0">
                <a:latin typeface="Helvetica" pitchFamily="34" charset="0"/>
              </a:rPr>
              <a:t>H</a:t>
            </a:r>
            <a:r>
              <a:rPr lang="en-US" sz="2000" baseline="-25000" dirty="0">
                <a:latin typeface="Helvetica" pitchFamily="34" charset="0"/>
              </a:rPr>
              <a:t>0</a:t>
            </a:r>
            <a:r>
              <a:rPr lang="en-US" sz="2000" dirty="0">
                <a:latin typeface="Helvetica" pitchFamily="34" charset="0"/>
              </a:rPr>
              <a:t> </a:t>
            </a:r>
            <a:r>
              <a:rPr lang="en-IN" sz="2000" dirty="0">
                <a:latin typeface="Helvetica" pitchFamily="34" charset="0"/>
              </a:rPr>
              <a:t>if                                      .</a:t>
            </a:r>
          </a:p>
          <a:p>
            <a:pPr marL="457200" indent="-457200">
              <a:defRPr/>
            </a:pPr>
            <a:endParaRPr lang="en-US" sz="2000" dirty="0">
              <a:latin typeface="Helvetica" pitchFamily="34" charset="0"/>
            </a:endParaRPr>
          </a:p>
          <a:p>
            <a:pPr marL="457200" indent="-457200">
              <a:buFontTx/>
              <a:buAutoNum type="arabicPeriod" startAt="6"/>
              <a:defRPr/>
            </a:pPr>
            <a:r>
              <a:rPr lang="en-US" sz="2000" b="1" dirty="0">
                <a:latin typeface="Helvetica" pitchFamily="34" charset="0"/>
              </a:rPr>
              <a:t>Computations:</a:t>
            </a:r>
          </a:p>
          <a:p>
            <a:pPr marL="457200" indent="-457200">
              <a:defRPr/>
            </a:pPr>
            <a:endParaRPr lang="en-US" sz="2000" b="1" dirty="0">
              <a:latin typeface="Helvetica" pitchFamily="34" charset="0"/>
            </a:endParaRPr>
          </a:p>
          <a:p>
            <a:pPr marL="457200" indent="-457200">
              <a:defRPr/>
            </a:pPr>
            <a:endParaRPr lang="en-US" sz="2000" b="1" dirty="0">
              <a:latin typeface="Helvetica" pitchFamily="34" charset="0"/>
            </a:endParaRPr>
          </a:p>
          <a:p>
            <a:pPr marL="457200" indent="-457200">
              <a:defRPr/>
            </a:pPr>
            <a:endParaRPr lang="en-US" sz="2000" dirty="0">
              <a:latin typeface="Helvetica" pitchFamily="34" charset="0"/>
            </a:endParaRPr>
          </a:p>
          <a:p>
            <a:pPr>
              <a:defRPr/>
            </a:pPr>
            <a:r>
              <a:rPr lang="en-US" sz="2000" b="1" dirty="0">
                <a:latin typeface="Helvetica" pitchFamily="34" charset="0"/>
              </a:rPr>
              <a:t>7.   Conclusions: </a:t>
            </a:r>
            <a:r>
              <a:rPr lang="en-US" sz="2000" dirty="0">
                <a:latin typeface="Helvetica" pitchFamily="34" charset="0"/>
              </a:rPr>
              <a:t>Since                                       ,</a:t>
            </a:r>
            <a:r>
              <a:rPr lang="en-US" sz="2000" b="1" dirty="0">
                <a:latin typeface="Helvetica" pitchFamily="34" charset="0"/>
              </a:rPr>
              <a:t> </a:t>
            </a:r>
            <a:r>
              <a:rPr lang="en-US" sz="2000" dirty="0">
                <a:latin typeface="Helvetica" pitchFamily="34" charset="0"/>
              </a:rPr>
              <a:t>we conclude that there is no strong evidence that the variance of fill</a:t>
            </a:r>
            <a:r>
              <a:rPr lang="en-US" sz="2000" b="1" dirty="0">
                <a:latin typeface="Helvetica" pitchFamily="34" charset="0"/>
              </a:rPr>
              <a:t> </a:t>
            </a:r>
            <a:r>
              <a:rPr lang="en-US" sz="2000" dirty="0">
                <a:latin typeface="Helvetica" pitchFamily="34" charset="0"/>
              </a:rPr>
              <a:t>volume exceeds 0.01</a:t>
            </a:r>
            <a:r>
              <a:rPr lang="en-US" sz="2000" b="1" dirty="0">
                <a:latin typeface="Helvetica" pitchFamily="34" charset="0"/>
              </a:rPr>
              <a:t> </a:t>
            </a:r>
            <a:r>
              <a:rPr lang="en-US" sz="2000" dirty="0">
                <a:latin typeface="Helvetica" pitchFamily="34" charset="0"/>
              </a:rPr>
              <a:t>(fluid ounces)</a:t>
            </a:r>
            <a:r>
              <a:rPr lang="en-US" sz="2000" baseline="30000" dirty="0">
                <a:latin typeface="Helvetica" pitchFamily="34" charset="0"/>
              </a:rPr>
              <a:t>2</a:t>
            </a:r>
            <a:r>
              <a:rPr lang="en-US" sz="2000" dirty="0">
                <a:latin typeface="Helvetica" pitchFamily="34" charset="0"/>
              </a:rPr>
              <a:t>. So there is no strong evidence of a problem with incorrectly filled bottles.</a:t>
            </a:r>
          </a:p>
          <a:p>
            <a:pPr>
              <a:defRPr/>
            </a:pPr>
            <a:endParaRPr lang="en-US" sz="2000" dirty="0">
              <a:latin typeface="Helvetica" pitchFamily="34" charset="0"/>
            </a:endParaRPr>
          </a:p>
        </p:txBody>
      </p:sp>
      <p:sp>
        <p:nvSpPr>
          <p:cNvPr id="32779"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32770" name="Object 7"/>
          <p:cNvGraphicFramePr>
            <a:graphicFrameLocks noChangeAspect="1"/>
          </p:cNvGraphicFramePr>
          <p:nvPr/>
        </p:nvGraphicFramePr>
        <p:xfrm>
          <a:off x="3505200" y="1676400"/>
          <a:ext cx="1600200" cy="762000"/>
        </p:xfrm>
        <a:graphic>
          <a:graphicData uri="http://schemas.openxmlformats.org/presentationml/2006/ole">
            <mc:AlternateContent xmlns:mc="http://schemas.openxmlformats.org/markup-compatibility/2006">
              <mc:Choice xmlns:v="urn:schemas-microsoft-com:vml" Requires="v">
                <p:oleObj spid="_x0000_s32774" name="Equation" r:id="rId4" imgW="914400" imgH="495300" progId="Equation.DSMT4">
                  <p:embed/>
                </p:oleObj>
              </mc:Choice>
              <mc:Fallback>
                <p:oleObj name="Equation" r:id="rId4" imgW="914400" imgH="495300" progId="Equation.DSMT4">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1676400"/>
                        <a:ext cx="16002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80"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32771" name="Object 9"/>
          <p:cNvGraphicFramePr>
            <a:graphicFrameLocks noChangeAspect="1"/>
          </p:cNvGraphicFramePr>
          <p:nvPr/>
        </p:nvGraphicFramePr>
        <p:xfrm>
          <a:off x="5486400" y="2362200"/>
          <a:ext cx="2743200" cy="457200"/>
        </p:xfrm>
        <a:graphic>
          <a:graphicData uri="http://schemas.openxmlformats.org/presentationml/2006/ole">
            <mc:AlternateContent xmlns:mc="http://schemas.openxmlformats.org/markup-compatibility/2006">
              <mc:Choice xmlns:v="urn:schemas-microsoft-com:vml" Requires="v">
                <p:oleObj spid="_x0000_s32775" name="Equation" r:id="rId6" imgW="1308100" imgH="279400" progId="Equation.DSMT4">
                  <p:embed/>
                </p:oleObj>
              </mc:Choice>
              <mc:Fallback>
                <p:oleObj name="Equation" r:id="rId6" imgW="1308100" imgH="279400" progId="Equation.DSMT4">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6400" y="2362200"/>
                        <a:ext cx="27432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81"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32772" name="Object 11"/>
          <p:cNvGraphicFramePr>
            <a:graphicFrameLocks noChangeAspect="1"/>
          </p:cNvGraphicFramePr>
          <p:nvPr/>
        </p:nvGraphicFramePr>
        <p:xfrm>
          <a:off x="3505200" y="3352800"/>
          <a:ext cx="2819400" cy="685800"/>
        </p:xfrm>
        <a:graphic>
          <a:graphicData uri="http://schemas.openxmlformats.org/presentationml/2006/ole">
            <mc:AlternateContent xmlns:mc="http://schemas.openxmlformats.org/markup-compatibility/2006">
              <mc:Choice xmlns:v="urn:schemas-microsoft-com:vml" Requires="v">
                <p:oleObj spid="_x0000_s32776" name="Equation" r:id="rId8" imgW="1548728" imgH="393529" progId="Equation.DSMT4">
                  <p:embed/>
                </p:oleObj>
              </mc:Choice>
              <mc:Fallback>
                <p:oleObj name="Equation" r:id="rId8" imgW="1548728" imgH="393529" progId="Equation.DSMT4">
                  <p:embed/>
                  <p:pic>
                    <p:nvPicPr>
                      <p:cNvPr id="0"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5200" y="3352800"/>
                        <a:ext cx="28194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82"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32773" name="Object 13"/>
          <p:cNvGraphicFramePr>
            <a:graphicFrameLocks noChangeAspect="1"/>
          </p:cNvGraphicFramePr>
          <p:nvPr/>
        </p:nvGraphicFramePr>
        <p:xfrm>
          <a:off x="3200400" y="4219575"/>
          <a:ext cx="2743200" cy="428625"/>
        </p:xfrm>
        <a:graphic>
          <a:graphicData uri="http://schemas.openxmlformats.org/presentationml/2006/ole">
            <mc:AlternateContent xmlns:mc="http://schemas.openxmlformats.org/markup-compatibility/2006">
              <mc:Choice xmlns:v="urn:schemas-microsoft-com:vml" Requires="v">
                <p:oleObj spid="_x0000_s32777" name="Equation" r:id="rId10" imgW="1816100" imgH="279400" progId="Equation.DSMT4">
                  <p:embed/>
                </p:oleObj>
              </mc:Choice>
              <mc:Fallback>
                <p:oleObj name="Equation" r:id="rId10" imgW="1816100" imgH="279400" progId="Equation.DSMT4">
                  <p:embed/>
                  <p:pic>
                    <p:nvPicPr>
                      <p:cNvPr id="0" name="Object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00400" y="4219575"/>
                        <a:ext cx="2743200"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1066800" y="0"/>
            <a:ext cx="6934200" cy="762000"/>
          </a:xfrm>
        </p:spPr>
        <p:txBody>
          <a:bodyPr>
            <a:normAutofit fontScale="90000"/>
          </a:bodyPr>
          <a:lstStyle/>
          <a:p>
            <a:pPr eaLnBrk="1" hangingPunct="1">
              <a:defRPr/>
            </a:pPr>
            <a:r>
              <a:rPr lang="en-US" sz="2800" b="1" dirty="0" smtClean="0"/>
              <a:t>9-4 Hypothesis Tests on the Variance and Standard Deviation of a Normal Distribution</a:t>
            </a:r>
          </a:p>
        </p:txBody>
      </p:sp>
      <p:sp>
        <p:nvSpPr>
          <p:cNvPr id="33796" name="Rectangle 4"/>
          <p:cNvSpPr>
            <a:spLocks noChangeArrowheads="1"/>
          </p:cNvSpPr>
          <p:nvPr/>
        </p:nvSpPr>
        <p:spPr bwMode="auto">
          <a:xfrm>
            <a:off x="228600" y="990600"/>
            <a:ext cx="8153400" cy="519113"/>
          </a:xfrm>
          <a:prstGeom prst="rect">
            <a:avLst/>
          </a:prstGeom>
          <a:noFill/>
          <a:ln w="9525">
            <a:noFill/>
            <a:miter lim="800000"/>
            <a:headEnd/>
            <a:tailEnd/>
          </a:ln>
        </p:spPr>
        <p:txBody>
          <a:bodyPr>
            <a:spAutoFit/>
          </a:bodyPr>
          <a:lstStyle/>
          <a:p>
            <a:pPr>
              <a:spcBef>
                <a:spcPct val="50000"/>
              </a:spcBef>
            </a:pPr>
            <a:r>
              <a:rPr lang="en-US" sz="2800" b="1">
                <a:latin typeface="Helvetica" pitchFamily="34" charset="0"/>
              </a:rPr>
              <a:t>9-4.2 </a:t>
            </a:r>
            <a:r>
              <a:rPr lang="en-US" sz="2800" b="1">
                <a:latin typeface="Helvetica" pitchFamily="34" charset="0"/>
                <a:sym typeface="Symbol" pitchFamily="18" charset="2"/>
              </a:rPr>
              <a:t>Type II Error and Choice of Sample Size</a:t>
            </a:r>
            <a:endParaRPr lang="en-US" sz="2800" b="1">
              <a:latin typeface="Helvetica" pitchFamily="34" charset="0"/>
            </a:endParaRPr>
          </a:p>
        </p:txBody>
      </p:sp>
      <p:sp>
        <p:nvSpPr>
          <p:cNvPr id="33797" name="Text Box 6"/>
          <p:cNvSpPr txBox="1">
            <a:spLocks noChangeArrowheads="1"/>
          </p:cNvSpPr>
          <p:nvPr/>
        </p:nvSpPr>
        <p:spPr bwMode="auto">
          <a:xfrm>
            <a:off x="457200" y="2438400"/>
            <a:ext cx="7315200" cy="519113"/>
          </a:xfrm>
          <a:prstGeom prst="rect">
            <a:avLst/>
          </a:prstGeom>
          <a:noFill/>
          <a:ln w="9525">
            <a:noFill/>
            <a:miter lim="800000"/>
            <a:headEnd/>
            <a:tailEnd/>
          </a:ln>
        </p:spPr>
        <p:txBody>
          <a:bodyPr>
            <a:spAutoFit/>
          </a:bodyPr>
          <a:lstStyle/>
          <a:p>
            <a:pPr>
              <a:spcBef>
                <a:spcPct val="50000"/>
              </a:spcBef>
            </a:pPr>
            <a:r>
              <a:rPr lang="en-US" sz="2800">
                <a:latin typeface="Helvetica" pitchFamily="34" charset="0"/>
              </a:rPr>
              <a:t>For the two-sided alternative hypothesis</a:t>
            </a:r>
            <a:r>
              <a:rPr lang="en-US">
                <a:latin typeface="Helvetica" pitchFamily="34" charset="0"/>
              </a:rPr>
              <a:t>:</a:t>
            </a:r>
          </a:p>
        </p:txBody>
      </p:sp>
      <p:sp>
        <p:nvSpPr>
          <p:cNvPr id="33798" name="Text Box 8"/>
          <p:cNvSpPr txBox="1">
            <a:spLocks noChangeArrowheads="1"/>
          </p:cNvSpPr>
          <p:nvPr/>
        </p:nvSpPr>
        <p:spPr bwMode="auto">
          <a:xfrm>
            <a:off x="533400" y="4648200"/>
            <a:ext cx="8229600" cy="946150"/>
          </a:xfrm>
          <a:prstGeom prst="rect">
            <a:avLst/>
          </a:prstGeom>
          <a:noFill/>
          <a:ln w="9525">
            <a:noFill/>
            <a:miter lim="800000"/>
            <a:headEnd/>
            <a:tailEnd/>
          </a:ln>
        </p:spPr>
        <p:txBody>
          <a:bodyPr>
            <a:spAutoFit/>
          </a:bodyPr>
          <a:lstStyle/>
          <a:p>
            <a:pPr>
              <a:spcBef>
                <a:spcPct val="50000"/>
              </a:spcBef>
            </a:pPr>
            <a:r>
              <a:rPr lang="en-US" sz="2800">
                <a:latin typeface="Helvetica" pitchFamily="34" charset="0"/>
              </a:rPr>
              <a:t>Operating characteristic curves are provided in Charts VI</a:t>
            </a:r>
            <a:r>
              <a:rPr lang="en-US" sz="2800" i="1">
                <a:latin typeface="Helvetica" pitchFamily="34" charset="0"/>
              </a:rPr>
              <a:t>i</a:t>
            </a:r>
            <a:r>
              <a:rPr lang="en-US" sz="2800">
                <a:latin typeface="Helvetica" pitchFamily="34" charset="0"/>
              </a:rPr>
              <a:t> and VI</a:t>
            </a:r>
            <a:r>
              <a:rPr lang="en-US" sz="2800" i="1">
                <a:latin typeface="Helvetica" pitchFamily="34" charset="0"/>
              </a:rPr>
              <a:t>j</a:t>
            </a:r>
            <a:r>
              <a:rPr lang="en-US">
                <a:latin typeface="Helvetica" pitchFamily="34" charset="0"/>
              </a:rPr>
              <a:t>:</a:t>
            </a:r>
          </a:p>
        </p:txBody>
      </p:sp>
      <p:sp>
        <p:nvSpPr>
          <p:cNvPr id="33799" name="Slide Number Placeholder 6"/>
          <p:cNvSpPr>
            <a:spLocks noGrp="1"/>
          </p:cNvSpPr>
          <p:nvPr>
            <p:ph type="sldNum" sz="quarter" idx="12"/>
          </p:nvPr>
        </p:nvSpPr>
        <p:spPr bwMode="auto">
          <a:noFill/>
          <a:ln>
            <a:miter lim="800000"/>
            <a:headEnd/>
            <a:tailEnd/>
          </a:ln>
        </p:spPr>
        <p:txBody>
          <a:bodyPr/>
          <a:lstStyle/>
          <a:p>
            <a:fld id="{7669101F-9D07-4771-A519-F123B1F6FAF3}" type="slidenum">
              <a:rPr lang="en-US" smtClean="0">
                <a:cs typeface="Arial" charset="0"/>
              </a:rPr>
              <a:pPr/>
              <a:t>36</a:t>
            </a:fld>
            <a:endParaRPr lang="en-US" smtClean="0">
              <a:cs typeface="Arial" charset="0"/>
            </a:endParaRPr>
          </a:p>
        </p:txBody>
      </p:sp>
      <p:sp>
        <p:nvSpPr>
          <p:cNvPr id="8" name="Footer Placeholder 7"/>
          <p:cNvSpPr>
            <a:spLocks noGrp="1"/>
          </p:cNvSpPr>
          <p:nvPr>
            <p:ph type="ftr" sz="quarter" idx="11"/>
          </p:nvPr>
        </p:nvSpPr>
        <p:spPr>
          <a:xfrm>
            <a:off x="457200" y="6248400"/>
            <a:ext cx="5410200" cy="365125"/>
          </a:xfrm>
        </p:spPr>
        <p:txBody>
          <a:bodyPr/>
          <a:lstStyle/>
          <a:p>
            <a:pPr>
              <a:defRPr/>
            </a:pPr>
            <a:r>
              <a:rPr lang="en-US" dirty="0"/>
              <a:t>Sec 9-4 Tests of the Variance &amp; Standard Deviation of a Normal Distribution</a:t>
            </a:r>
          </a:p>
        </p:txBody>
      </p:sp>
      <p:sp>
        <p:nvSpPr>
          <p:cNvPr id="33801"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33794" name="Object 9"/>
          <p:cNvGraphicFramePr>
            <a:graphicFrameLocks noChangeAspect="1"/>
          </p:cNvGraphicFramePr>
          <p:nvPr/>
        </p:nvGraphicFramePr>
        <p:xfrm>
          <a:off x="3352800" y="3276600"/>
          <a:ext cx="1600200" cy="1143000"/>
        </p:xfrm>
        <a:graphic>
          <a:graphicData uri="http://schemas.openxmlformats.org/presentationml/2006/ole">
            <mc:AlternateContent xmlns:mc="http://schemas.openxmlformats.org/markup-compatibility/2006">
              <mc:Choice xmlns:v="urn:schemas-microsoft-com:vml" Requires="v">
                <p:oleObj spid="_x0000_s33795" name="Equation" r:id="rId4" imgW="482391" imgH="431613" progId="Equation.DSMT4">
                  <p:embed/>
                </p:oleObj>
              </mc:Choice>
              <mc:Fallback>
                <p:oleObj name="Equation" r:id="rId4" imgW="482391" imgH="431613" progId="Equation.DSMT4">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3276600"/>
                        <a:ext cx="1600200"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066800" y="0"/>
            <a:ext cx="6858000" cy="762000"/>
          </a:xfrm>
        </p:spPr>
        <p:txBody>
          <a:bodyPr>
            <a:normAutofit fontScale="90000"/>
          </a:bodyPr>
          <a:lstStyle/>
          <a:p>
            <a:pPr eaLnBrk="1" hangingPunct="1">
              <a:defRPr/>
            </a:pPr>
            <a:r>
              <a:rPr lang="en-US" sz="2800" b="1" dirty="0" smtClean="0"/>
              <a:t>9-4 Hypothesis Tests on the Variance and Standard Deviation of a Normal Distribution</a:t>
            </a:r>
          </a:p>
        </p:txBody>
      </p:sp>
      <p:sp>
        <p:nvSpPr>
          <p:cNvPr id="34821" name="Slide Number Placeholder 5"/>
          <p:cNvSpPr>
            <a:spLocks noGrp="1"/>
          </p:cNvSpPr>
          <p:nvPr>
            <p:ph type="sldNum" sz="quarter" idx="12"/>
          </p:nvPr>
        </p:nvSpPr>
        <p:spPr bwMode="auto">
          <a:noFill/>
          <a:ln>
            <a:miter lim="800000"/>
            <a:headEnd/>
            <a:tailEnd/>
          </a:ln>
        </p:spPr>
        <p:txBody>
          <a:bodyPr/>
          <a:lstStyle/>
          <a:p>
            <a:fld id="{E01A664A-6B39-4B32-9BE3-F488DD79ED9C}" type="slidenum">
              <a:rPr lang="en-US" smtClean="0">
                <a:cs typeface="Arial" charset="0"/>
              </a:rPr>
              <a:pPr/>
              <a:t>37</a:t>
            </a:fld>
            <a:endParaRPr lang="en-US" smtClean="0">
              <a:cs typeface="Arial" charset="0"/>
            </a:endParaRPr>
          </a:p>
        </p:txBody>
      </p:sp>
      <p:sp>
        <p:nvSpPr>
          <p:cNvPr id="7" name="Footer Placeholder 6"/>
          <p:cNvSpPr>
            <a:spLocks noGrp="1"/>
          </p:cNvSpPr>
          <p:nvPr>
            <p:ph type="ftr" sz="quarter" idx="11"/>
          </p:nvPr>
        </p:nvSpPr>
        <p:spPr>
          <a:xfrm>
            <a:off x="457200" y="6248400"/>
            <a:ext cx="5486400" cy="365125"/>
          </a:xfrm>
        </p:spPr>
        <p:txBody>
          <a:bodyPr/>
          <a:lstStyle/>
          <a:p>
            <a:pPr>
              <a:defRPr/>
            </a:pPr>
            <a:r>
              <a:rPr lang="en-US" dirty="0"/>
              <a:t>Sec 9-4 Tests of the Variance &amp; Standard Deviation of a Normal Distribution</a:t>
            </a:r>
          </a:p>
        </p:txBody>
      </p:sp>
      <p:sp>
        <p:nvSpPr>
          <p:cNvPr id="34823" name="TextBox 7"/>
          <p:cNvSpPr txBox="1">
            <a:spLocks noChangeArrowheads="1"/>
          </p:cNvSpPr>
          <p:nvPr/>
        </p:nvSpPr>
        <p:spPr bwMode="auto">
          <a:xfrm>
            <a:off x="381000" y="990600"/>
            <a:ext cx="8305800" cy="5354638"/>
          </a:xfrm>
          <a:prstGeom prst="rect">
            <a:avLst/>
          </a:prstGeom>
          <a:noFill/>
          <a:ln w="9525">
            <a:noFill/>
            <a:miter lim="800000"/>
            <a:headEnd/>
            <a:tailEnd/>
          </a:ln>
        </p:spPr>
        <p:txBody>
          <a:bodyPr>
            <a:spAutoFit/>
          </a:bodyPr>
          <a:lstStyle/>
          <a:p>
            <a:r>
              <a:rPr lang="en-US" b="1"/>
              <a:t>EXAMPLE 9-9 </a:t>
            </a:r>
            <a:r>
              <a:rPr lang="en-US" b="1">
                <a:solidFill>
                  <a:srgbClr val="1F497D"/>
                </a:solidFill>
              </a:rPr>
              <a:t>Automated Filling Sample Size</a:t>
            </a:r>
            <a:endParaRPr lang="en-US">
              <a:solidFill>
                <a:srgbClr val="1F497D"/>
              </a:solidFill>
            </a:endParaRPr>
          </a:p>
          <a:p>
            <a:r>
              <a:rPr lang="en-US"/>
              <a:t>Consider the bottle-filling problem from Example 9-8. If the variance of the filling process exceeds 0.01 (fluid ounces)</a:t>
            </a:r>
            <a:r>
              <a:rPr lang="en-US" baseline="30000"/>
              <a:t>2</a:t>
            </a:r>
            <a:r>
              <a:rPr lang="en-US"/>
              <a:t>, too many bottles will be underfilled. Thus, the hypothesized value of the standard deviation is </a:t>
            </a:r>
            <a:r>
              <a:rPr lang="en-US">
                <a:sym typeface="Symbol" pitchFamily="18" charset="2"/>
              </a:rPr>
              <a:t></a:t>
            </a:r>
            <a:r>
              <a:rPr lang="en-US" baseline="-25000"/>
              <a:t>0</a:t>
            </a:r>
            <a:r>
              <a:rPr lang="en-US"/>
              <a:t> = 0.10. Suppose that if the true standard deviation of the filling process exceeds this value by 25%, we would like to detect this with probability at least 0.8. Is the sample size of </a:t>
            </a:r>
            <a:r>
              <a:rPr lang="en-US" i="1"/>
              <a:t>n </a:t>
            </a:r>
            <a:r>
              <a:rPr lang="en-US"/>
              <a:t>= 20 adequate?</a:t>
            </a:r>
          </a:p>
          <a:p>
            <a:r>
              <a:rPr lang="en-US"/>
              <a:t>To solve this problem, note that we require</a:t>
            </a:r>
          </a:p>
          <a:p>
            <a:endParaRPr lang="en-US"/>
          </a:p>
          <a:p>
            <a:endParaRPr lang="en-US"/>
          </a:p>
          <a:p>
            <a:r>
              <a:rPr lang="en-US"/>
              <a:t>This is the abscissa parameter for Chart VII</a:t>
            </a:r>
            <a:r>
              <a:rPr lang="en-US" i="1"/>
              <a:t>k. </a:t>
            </a:r>
            <a:r>
              <a:rPr lang="en-US"/>
              <a:t>From this chart, with </a:t>
            </a:r>
            <a:r>
              <a:rPr lang="en-US" i="1"/>
              <a:t>n </a:t>
            </a:r>
            <a:r>
              <a:rPr lang="en-US"/>
              <a:t>= 20 and </a:t>
            </a:r>
            <a:r>
              <a:rPr lang="en-US">
                <a:sym typeface="Symbol" pitchFamily="18" charset="2"/>
              </a:rPr>
              <a:t></a:t>
            </a:r>
          </a:p>
          <a:p>
            <a:r>
              <a:rPr lang="en-US">
                <a:sym typeface="Symbol" pitchFamily="18" charset="2"/>
              </a:rPr>
              <a:t></a:t>
            </a:r>
            <a:r>
              <a:rPr lang="en-US"/>
              <a:t> = 1.25, we find that          . Therefore, there is only about a 40% chance that the null hypothesis will be rejected if the true standard deviation is really as large as </a:t>
            </a:r>
            <a:r>
              <a:rPr lang="en-US">
                <a:sym typeface="Symbol" pitchFamily="18" charset="2"/>
              </a:rPr>
              <a:t></a:t>
            </a:r>
            <a:r>
              <a:rPr lang="en-US"/>
              <a:t> = 0.125 fluid ounce.</a:t>
            </a:r>
          </a:p>
          <a:p>
            <a:r>
              <a:rPr lang="en-US"/>
              <a:t>To reduce the </a:t>
            </a:r>
            <a:r>
              <a:rPr lang="en-US">
                <a:sym typeface="Symbol" pitchFamily="18" charset="2"/>
              </a:rPr>
              <a:t></a:t>
            </a:r>
            <a:r>
              <a:rPr lang="en-US"/>
              <a:t>-error, a larger sample size must be used. From the operating characteristic curve with </a:t>
            </a:r>
            <a:r>
              <a:rPr lang="en-US">
                <a:sym typeface="Symbol" pitchFamily="18" charset="2"/>
              </a:rPr>
              <a:t></a:t>
            </a:r>
            <a:r>
              <a:rPr lang="en-US"/>
              <a:t> = 0.20 and </a:t>
            </a:r>
            <a:r>
              <a:rPr lang="en-US">
                <a:sym typeface="Symbol" pitchFamily="18" charset="2"/>
              </a:rPr>
              <a:t></a:t>
            </a:r>
            <a:r>
              <a:rPr lang="en-US"/>
              <a:t> = 1.25, we find that </a:t>
            </a:r>
            <a:r>
              <a:rPr lang="en-US" i="1"/>
              <a:t>n </a:t>
            </a:r>
            <a:r>
              <a:rPr lang="en-US"/>
              <a:t>= 75, approximately. Thus, if we want the test to perform as required above, the sample size must be at least 75 bottles.</a:t>
            </a:r>
          </a:p>
          <a:p>
            <a:endParaRPr lang="en-US"/>
          </a:p>
        </p:txBody>
      </p:sp>
      <p:sp>
        <p:nvSpPr>
          <p:cNvPr id="34824"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34818" name="Object 8"/>
          <p:cNvGraphicFramePr>
            <a:graphicFrameLocks noChangeAspect="1"/>
          </p:cNvGraphicFramePr>
          <p:nvPr/>
        </p:nvGraphicFramePr>
        <p:xfrm>
          <a:off x="3048000" y="3200400"/>
          <a:ext cx="2209800" cy="609600"/>
        </p:xfrm>
        <a:graphic>
          <a:graphicData uri="http://schemas.openxmlformats.org/presentationml/2006/ole">
            <mc:AlternateContent xmlns:mc="http://schemas.openxmlformats.org/markup-compatibility/2006">
              <mc:Choice xmlns:v="urn:schemas-microsoft-com:vml" Requires="v">
                <p:oleObj spid="_x0000_s34820" name="Equation" r:id="rId4" imgW="1397000" imgH="431800" progId="Equation.DSMT4">
                  <p:embed/>
                </p:oleObj>
              </mc:Choice>
              <mc:Fallback>
                <p:oleObj name="Equation" r:id="rId4" imgW="1397000" imgH="431800" progId="Equation.DSMT4">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3200400"/>
                        <a:ext cx="22098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25"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34819" name="Object 10"/>
          <p:cNvGraphicFramePr>
            <a:graphicFrameLocks noChangeAspect="1"/>
          </p:cNvGraphicFramePr>
          <p:nvPr/>
        </p:nvGraphicFramePr>
        <p:xfrm>
          <a:off x="2590800" y="3886200"/>
          <a:ext cx="685800" cy="457200"/>
        </p:xfrm>
        <a:graphic>
          <a:graphicData uri="http://schemas.openxmlformats.org/presentationml/2006/ole">
            <mc:AlternateContent xmlns:mc="http://schemas.openxmlformats.org/markup-compatibility/2006">
              <mc:Choice xmlns:v="urn:schemas-microsoft-com:vml" Requires="v">
                <p:oleObj spid="_x0000_s34821" name="Equation" r:id="rId6" imgW="469696" imgH="330057" progId="Equation.DSMT4">
                  <p:embed/>
                </p:oleObj>
              </mc:Choice>
              <mc:Fallback>
                <p:oleObj name="Equation" r:id="rId6" imgW="469696" imgH="330057" progId="Equation.DSMT4">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0800" y="3886200"/>
                        <a:ext cx="6858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685800" y="0"/>
            <a:ext cx="7696200" cy="838200"/>
          </a:xfrm>
        </p:spPr>
        <p:txBody>
          <a:bodyPr>
            <a:normAutofit fontScale="90000"/>
          </a:bodyPr>
          <a:lstStyle/>
          <a:p>
            <a:pPr eaLnBrk="1" hangingPunct="1">
              <a:defRPr/>
            </a:pPr>
            <a:r>
              <a:rPr lang="en-US" sz="3600" b="1" dirty="0" smtClean="0"/>
              <a:t>9-5 Tests on a Population Proportion</a:t>
            </a:r>
          </a:p>
        </p:txBody>
      </p:sp>
      <p:sp>
        <p:nvSpPr>
          <p:cNvPr id="35845" name="Rectangle 4"/>
          <p:cNvSpPr>
            <a:spLocks noChangeArrowheads="1"/>
          </p:cNvSpPr>
          <p:nvPr/>
        </p:nvSpPr>
        <p:spPr bwMode="auto">
          <a:xfrm>
            <a:off x="0" y="914400"/>
            <a:ext cx="8153400" cy="523875"/>
          </a:xfrm>
          <a:prstGeom prst="rect">
            <a:avLst/>
          </a:prstGeom>
          <a:noFill/>
          <a:ln w="9525">
            <a:noFill/>
            <a:miter lim="800000"/>
            <a:headEnd/>
            <a:tailEnd/>
          </a:ln>
        </p:spPr>
        <p:txBody>
          <a:bodyPr>
            <a:spAutoFit/>
          </a:bodyPr>
          <a:lstStyle/>
          <a:p>
            <a:pPr>
              <a:spcBef>
                <a:spcPct val="50000"/>
              </a:spcBef>
            </a:pPr>
            <a:r>
              <a:rPr lang="en-US" sz="2800" b="1">
                <a:latin typeface="Helvetica" pitchFamily="34" charset="0"/>
              </a:rPr>
              <a:t>9-5.1 Large-Sample Tests on a Proportion	</a:t>
            </a:r>
            <a:endParaRPr lang="en-US" sz="2800">
              <a:latin typeface="Helvetica" pitchFamily="34" charset="0"/>
            </a:endParaRPr>
          </a:p>
        </p:txBody>
      </p:sp>
      <p:sp>
        <p:nvSpPr>
          <p:cNvPr id="35846" name="Text Box 7"/>
          <p:cNvSpPr txBox="1">
            <a:spLocks noChangeArrowheads="1"/>
          </p:cNvSpPr>
          <p:nvPr/>
        </p:nvSpPr>
        <p:spPr bwMode="auto">
          <a:xfrm>
            <a:off x="381000" y="1905000"/>
            <a:ext cx="8382000" cy="369888"/>
          </a:xfrm>
          <a:prstGeom prst="rect">
            <a:avLst/>
          </a:prstGeom>
          <a:noFill/>
          <a:ln w="9525">
            <a:noFill/>
            <a:miter lim="800000"/>
            <a:headEnd/>
            <a:tailEnd/>
          </a:ln>
        </p:spPr>
        <p:txBody>
          <a:bodyPr>
            <a:spAutoFit/>
          </a:bodyPr>
          <a:lstStyle/>
          <a:p>
            <a:pPr>
              <a:spcBef>
                <a:spcPct val="50000"/>
              </a:spcBef>
            </a:pPr>
            <a:r>
              <a:rPr lang="en-US">
                <a:latin typeface="Helvetica" pitchFamily="34" charset="0"/>
              </a:rPr>
              <a:t>Many engineering decision problems include hypothesis testing about </a:t>
            </a:r>
            <a:r>
              <a:rPr lang="en-US" i="1">
                <a:latin typeface="Helvetica" pitchFamily="34" charset="0"/>
              </a:rPr>
              <a:t>p</a:t>
            </a:r>
            <a:r>
              <a:rPr lang="en-US">
                <a:latin typeface="Helvetica" pitchFamily="34" charset="0"/>
              </a:rPr>
              <a:t>.</a:t>
            </a:r>
          </a:p>
        </p:txBody>
      </p:sp>
      <p:sp>
        <p:nvSpPr>
          <p:cNvPr id="35847" name="Text Box 8"/>
          <p:cNvSpPr txBox="1">
            <a:spLocks noChangeArrowheads="1"/>
          </p:cNvSpPr>
          <p:nvPr/>
        </p:nvSpPr>
        <p:spPr bwMode="auto">
          <a:xfrm>
            <a:off x="228600" y="3657600"/>
            <a:ext cx="8382000" cy="1616075"/>
          </a:xfrm>
          <a:prstGeom prst="rect">
            <a:avLst/>
          </a:prstGeom>
          <a:noFill/>
          <a:ln w="9525">
            <a:noFill/>
            <a:miter lim="800000"/>
            <a:headEnd/>
            <a:tailEnd/>
          </a:ln>
        </p:spPr>
        <p:txBody>
          <a:bodyPr>
            <a:spAutoFit/>
          </a:bodyPr>
          <a:lstStyle/>
          <a:p>
            <a:pPr>
              <a:spcBef>
                <a:spcPct val="50000"/>
              </a:spcBef>
            </a:pPr>
            <a:r>
              <a:rPr lang="en-US" dirty="0">
                <a:latin typeface="Helvetica" pitchFamily="34" charset="0"/>
              </a:rPr>
              <a:t>An appropriate </a:t>
            </a:r>
            <a:r>
              <a:rPr lang="en-US" b="1" dirty="0">
                <a:solidFill>
                  <a:srgbClr val="1F497D"/>
                </a:solidFill>
                <a:latin typeface="Helvetica" pitchFamily="34" charset="0"/>
              </a:rPr>
              <a:t>test statistic</a:t>
            </a:r>
            <a:r>
              <a:rPr lang="en-US" dirty="0">
                <a:solidFill>
                  <a:srgbClr val="1F497D"/>
                </a:solidFill>
                <a:latin typeface="Helvetica" pitchFamily="34" charset="0"/>
              </a:rPr>
              <a:t> </a:t>
            </a:r>
            <a:r>
              <a:rPr lang="en-US" dirty="0">
                <a:latin typeface="Helvetica" pitchFamily="34" charset="0"/>
              </a:rPr>
              <a:t>is</a:t>
            </a:r>
          </a:p>
          <a:p>
            <a:pPr>
              <a:spcBef>
                <a:spcPct val="50000"/>
              </a:spcBef>
            </a:pPr>
            <a:endParaRPr lang="en-US" dirty="0">
              <a:latin typeface="Helvetica" pitchFamily="34" charset="0"/>
            </a:endParaRPr>
          </a:p>
          <a:p>
            <a:pPr>
              <a:spcBef>
                <a:spcPct val="50000"/>
              </a:spcBef>
            </a:pPr>
            <a:r>
              <a:rPr lang="en-US" dirty="0">
                <a:latin typeface="Helvetica" pitchFamily="34" charset="0"/>
              </a:rPr>
              <a:t>                                                                                                              (</a:t>
            </a:r>
            <a:r>
              <a:rPr lang="en-US" dirty="0" smtClean="0">
                <a:latin typeface="Helvetica" pitchFamily="34" charset="0"/>
              </a:rPr>
              <a:t>9-10</a:t>
            </a:r>
            <a:r>
              <a:rPr lang="en-US" dirty="0">
                <a:latin typeface="Helvetica" pitchFamily="34" charset="0"/>
              </a:rPr>
              <a:t>)</a:t>
            </a:r>
          </a:p>
          <a:p>
            <a:pPr>
              <a:spcBef>
                <a:spcPct val="50000"/>
              </a:spcBef>
            </a:pPr>
            <a:endParaRPr lang="en-US" dirty="0">
              <a:latin typeface="Helvetica" pitchFamily="34" charset="0"/>
            </a:endParaRPr>
          </a:p>
        </p:txBody>
      </p:sp>
      <p:sp>
        <p:nvSpPr>
          <p:cNvPr id="35848" name="Slide Number Placeholder 7"/>
          <p:cNvSpPr>
            <a:spLocks noGrp="1"/>
          </p:cNvSpPr>
          <p:nvPr>
            <p:ph type="sldNum" sz="quarter" idx="12"/>
          </p:nvPr>
        </p:nvSpPr>
        <p:spPr bwMode="auto">
          <a:noFill/>
          <a:ln>
            <a:miter lim="800000"/>
            <a:headEnd/>
            <a:tailEnd/>
          </a:ln>
        </p:spPr>
        <p:txBody>
          <a:bodyPr/>
          <a:lstStyle/>
          <a:p>
            <a:fld id="{E1654F9A-24A0-4F83-8878-CD9EBB8F8AC5}" type="slidenum">
              <a:rPr lang="en-US" smtClean="0">
                <a:cs typeface="Arial" charset="0"/>
              </a:rPr>
              <a:pPr/>
              <a:t>38</a:t>
            </a:fld>
            <a:endParaRPr lang="en-US" smtClean="0">
              <a:cs typeface="Arial" charset="0"/>
            </a:endParaRPr>
          </a:p>
        </p:txBody>
      </p:sp>
      <p:sp>
        <p:nvSpPr>
          <p:cNvPr id="9" name="Footer Placeholder 8"/>
          <p:cNvSpPr>
            <a:spLocks noGrp="1"/>
          </p:cNvSpPr>
          <p:nvPr>
            <p:ph type="ftr" sz="quarter" idx="11"/>
          </p:nvPr>
        </p:nvSpPr>
        <p:spPr/>
        <p:txBody>
          <a:bodyPr/>
          <a:lstStyle/>
          <a:p>
            <a:pPr>
              <a:defRPr/>
            </a:pPr>
            <a:r>
              <a:rPr lang="en-US" dirty="0"/>
              <a:t>Sec </a:t>
            </a:r>
            <a:r>
              <a:rPr lang="en-US" dirty="0" smtClean="0"/>
              <a:t>9-5 Tests on a Population Proportion</a:t>
            </a:r>
            <a:endParaRPr lang="en-US" dirty="0"/>
          </a:p>
        </p:txBody>
      </p:sp>
      <p:graphicFrame>
        <p:nvGraphicFramePr>
          <p:cNvPr id="35842" name="Object 10"/>
          <p:cNvGraphicFramePr>
            <a:graphicFrameLocks noChangeAspect="1"/>
          </p:cNvGraphicFramePr>
          <p:nvPr/>
        </p:nvGraphicFramePr>
        <p:xfrm>
          <a:off x="3429000" y="2514600"/>
          <a:ext cx="1719263" cy="946150"/>
        </p:xfrm>
        <a:graphic>
          <a:graphicData uri="http://schemas.openxmlformats.org/presentationml/2006/ole">
            <mc:AlternateContent xmlns:mc="http://schemas.openxmlformats.org/markup-compatibility/2006">
              <mc:Choice xmlns:v="urn:schemas-microsoft-com:vml" Requires="v">
                <p:oleObj spid="_x0000_s35844" name="Equation" r:id="rId4" imgW="711000" imgH="482400" progId="Equation.DSMT4">
                  <p:embed/>
                </p:oleObj>
              </mc:Choice>
              <mc:Fallback>
                <p:oleObj name="Equation" r:id="rId4" imgW="711000" imgH="482400" progId="Equation.DSMT4">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2514600"/>
                        <a:ext cx="1719263" cy="946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50"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35843" name="Object 11"/>
          <p:cNvGraphicFramePr>
            <a:graphicFrameLocks noChangeAspect="1"/>
          </p:cNvGraphicFramePr>
          <p:nvPr/>
        </p:nvGraphicFramePr>
        <p:xfrm>
          <a:off x="3419475" y="4343400"/>
          <a:ext cx="2524125" cy="847725"/>
        </p:xfrm>
        <a:graphic>
          <a:graphicData uri="http://schemas.openxmlformats.org/presentationml/2006/ole">
            <mc:AlternateContent xmlns:mc="http://schemas.openxmlformats.org/markup-compatibility/2006">
              <mc:Choice xmlns:v="urn:schemas-microsoft-com:vml" Requires="v">
                <p:oleObj spid="_x0000_s35845" name="Equation" r:id="rId6" imgW="1231366" imgH="469696" progId="Equation.DSMT4">
                  <p:embed/>
                </p:oleObj>
              </mc:Choice>
              <mc:Fallback>
                <p:oleObj name="Equation" r:id="rId6" imgW="1231366" imgH="469696" progId="Equation.DSMT4">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9475" y="4343400"/>
                        <a:ext cx="2524125" cy="847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685800" y="0"/>
            <a:ext cx="7696200" cy="762000"/>
          </a:xfrm>
        </p:spPr>
        <p:txBody>
          <a:bodyPr>
            <a:normAutofit fontScale="90000"/>
          </a:bodyPr>
          <a:lstStyle/>
          <a:p>
            <a:pPr eaLnBrk="1" hangingPunct="1">
              <a:defRPr/>
            </a:pPr>
            <a:r>
              <a:rPr lang="en-US" sz="3600" b="1" dirty="0" smtClean="0"/>
              <a:t>9-5 Tests on a Population Proportion</a:t>
            </a:r>
          </a:p>
        </p:txBody>
      </p:sp>
      <p:sp>
        <p:nvSpPr>
          <p:cNvPr id="112643" name="Slide Number Placeholder 4"/>
          <p:cNvSpPr>
            <a:spLocks noGrp="1"/>
          </p:cNvSpPr>
          <p:nvPr>
            <p:ph type="sldNum" sz="quarter" idx="12"/>
          </p:nvPr>
        </p:nvSpPr>
        <p:spPr bwMode="auto">
          <a:noFill/>
          <a:ln>
            <a:miter lim="800000"/>
            <a:headEnd/>
            <a:tailEnd/>
          </a:ln>
        </p:spPr>
        <p:txBody>
          <a:bodyPr/>
          <a:lstStyle/>
          <a:p>
            <a:fld id="{095FD3CC-D6FB-4CCA-91D5-757491D0F708}" type="slidenum">
              <a:rPr lang="en-US" smtClean="0">
                <a:cs typeface="Arial" charset="0"/>
              </a:rPr>
              <a:pPr/>
              <a:t>39</a:t>
            </a:fld>
            <a:endParaRPr lang="en-US" smtClean="0">
              <a:cs typeface="Arial" charset="0"/>
            </a:endParaRPr>
          </a:p>
        </p:txBody>
      </p:sp>
      <p:sp>
        <p:nvSpPr>
          <p:cNvPr id="6" name="Footer Placeholder 5"/>
          <p:cNvSpPr>
            <a:spLocks noGrp="1"/>
          </p:cNvSpPr>
          <p:nvPr>
            <p:ph type="ftr" sz="quarter" idx="11"/>
          </p:nvPr>
        </p:nvSpPr>
        <p:spPr/>
        <p:txBody>
          <a:bodyPr/>
          <a:lstStyle/>
          <a:p>
            <a:pPr>
              <a:defRPr/>
            </a:pPr>
            <a:r>
              <a:rPr lang="en-US" dirty="0"/>
              <a:t>Sec 9-5 Tests on a Population Proportion</a:t>
            </a:r>
          </a:p>
        </p:txBody>
      </p:sp>
      <p:sp>
        <p:nvSpPr>
          <p:cNvPr id="7" name="TextBox 6"/>
          <p:cNvSpPr txBox="1"/>
          <p:nvPr/>
        </p:nvSpPr>
        <p:spPr>
          <a:xfrm>
            <a:off x="533400" y="844550"/>
            <a:ext cx="8153400" cy="5632450"/>
          </a:xfrm>
          <a:prstGeom prst="rect">
            <a:avLst/>
          </a:prstGeom>
          <a:noFill/>
        </p:spPr>
        <p:txBody>
          <a:bodyPr>
            <a:spAutoFit/>
          </a:bodyPr>
          <a:lstStyle/>
          <a:p>
            <a:pPr>
              <a:defRPr/>
            </a:pPr>
            <a:r>
              <a:rPr lang="en-US" b="1" dirty="0">
                <a:latin typeface="Helvetica" pitchFamily="34" charset="0"/>
              </a:rPr>
              <a:t>EXAMPLE 9-10</a:t>
            </a:r>
            <a:r>
              <a:rPr lang="en-US" dirty="0">
                <a:latin typeface="Helvetica" pitchFamily="34" charset="0"/>
              </a:rPr>
              <a:t> </a:t>
            </a:r>
            <a:r>
              <a:rPr lang="en-US" b="1" dirty="0">
                <a:solidFill>
                  <a:srgbClr val="1F497D"/>
                </a:solidFill>
                <a:latin typeface="Helvetica" pitchFamily="34" charset="0"/>
              </a:rPr>
              <a:t>Automobile Engine Controller</a:t>
            </a:r>
            <a:r>
              <a:rPr lang="en-US" dirty="0">
                <a:latin typeface="Helvetica" pitchFamily="34" charset="0"/>
              </a:rPr>
              <a:t> A semiconductor manufacturer produces controllers used in automobile engine applications. The customer requires that the process fallout or fraction defective at a critical manufacturing step not exceed 0.05 and that the manufacturer demonstrate process capability at this level of quality using </a:t>
            </a:r>
            <a:r>
              <a:rPr lang="en-US" dirty="0">
                <a:latin typeface="Helvetica" pitchFamily="34" charset="0"/>
                <a:sym typeface="Symbol"/>
              </a:rPr>
              <a:t></a:t>
            </a:r>
            <a:r>
              <a:rPr lang="en-US" i="1" dirty="0">
                <a:latin typeface="Helvetica" pitchFamily="34" charset="0"/>
              </a:rPr>
              <a:t> </a:t>
            </a:r>
            <a:r>
              <a:rPr lang="en-US" dirty="0">
                <a:latin typeface="Helvetica" pitchFamily="34" charset="0"/>
              </a:rPr>
              <a:t>= 0.05. The semiconductor manufacturer takes a random sample of 200 devices and finds that four of them are defective. Can the manufacturer demonstrate process capability for the customer?</a:t>
            </a:r>
          </a:p>
          <a:p>
            <a:pPr>
              <a:defRPr/>
            </a:pPr>
            <a:r>
              <a:rPr lang="en-US" dirty="0">
                <a:latin typeface="Helvetica" pitchFamily="34" charset="0"/>
              </a:rPr>
              <a:t> </a:t>
            </a:r>
          </a:p>
          <a:p>
            <a:pPr>
              <a:defRPr/>
            </a:pPr>
            <a:r>
              <a:rPr lang="en-US" dirty="0">
                <a:latin typeface="Helvetica" pitchFamily="34" charset="0"/>
              </a:rPr>
              <a:t>We may solve this problem using the seven-step hypothesis-testing procedure as follows:</a:t>
            </a:r>
          </a:p>
          <a:p>
            <a:pPr marL="342900" indent="-342900">
              <a:buFontTx/>
              <a:buAutoNum type="arabicPeriod"/>
              <a:defRPr/>
            </a:pPr>
            <a:r>
              <a:rPr lang="en-US" b="1" dirty="0">
                <a:latin typeface="Helvetica" pitchFamily="34" charset="0"/>
              </a:rPr>
              <a:t>Parameter of Interest: </a:t>
            </a:r>
            <a:r>
              <a:rPr lang="en-US" dirty="0">
                <a:latin typeface="Helvetica" pitchFamily="34" charset="0"/>
              </a:rPr>
              <a:t>The parameter of interest is the process fraction defective </a:t>
            </a:r>
            <a:r>
              <a:rPr lang="en-US" i="1" dirty="0">
                <a:latin typeface="Helvetica" pitchFamily="34" charset="0"/>
              </a:rPr>
              <a:t>p.</a:t>
            </a:r>
          </a:p>
          <a:p>
            <a:pPr marL="342900" indent="-342900">
              <a:defRPr/>
            </a:pPr>
            <a:endParaRPr lang="en-US" dirty="0">
              <a:latin typeface="Helvetica" pitchFamily="34" charset="0"/>
            </a:endParaRPr>
          </a:p>
          <a:p>
            <a:pPr marL="342900" indent="-342900">
              <a:buFontTx/>
              <a:buAutoNum type="arabicPeriod" startAt="2"/>
              <a:defRPr/>
            </a:pPr>
            <a:r>
              <a:rPr lang="en-US" b="1" dirty="0">
                <a:latin typeface="Helvetica" pitchFamily="34" charset="0"/>
              </a:rPr>
              <a:t>Null hypothesis: </a:t>
            </a:r>
            <a:r>
              <a:rPr lang="en-US" i="1" dirty="0">
                <a:latin typeface="Helvetica" pitchFamily="34" charset="0"/>
              </a:rPr>
              <a:t>H</a:t>
            </a:r>
            <a:r>
              <a:rPr lang="en-US" i="1" baseline="-25000" dirty="0">
                <a:latin typeface="Helvetica" pitchFamily="34" charset="0"/>
              </a:rPr>
              <a:t>0</a:t>
            </a:r>
            <a:r>
              <a:rPr lang="en-US" dirty="0">
                <a:latin typeface="Helvetica" pitchFamily="34" charset="0"/>
              </a:rPr>
              <a:t>:</a:t>
            </a:r>
            <a:r>
              <a:rPr lang="en-US" i="1" dirty="0">
                <a:latin typeface="Helvetica" pitchFamily="34" charset="0"/>
              </a:rPr>
              <a:t>p </a:t>
            </a:r>
            <a:r>
              <a:rPr lang="en-US" dirty="0">
                <a:latin typeface="Helvetica" pitchFamily="34" charset="0"/>
              </a:rPr>
              <a:t>= 0.05</a:t>
            </a:r>
          </a:p>
          <a:p>
            <a:pPr marL="342900" indent="-342900">
              <a:defRPr/>
            </a:pPr>
            <a:endParaRPr lang="en-US" dirty="0">
              <a:latin typeface="Helvetica" pitchFamily="34" charset="0"/>
            </a:endParaRPr>
          </a:p>
          <a:p>
            <a:pPr>
              <a:defRPr/>
            </a:pPr>
            <a:r>
              <a:rPr lang="en-US" b="1" dirty="0">
                <a:latin typeface="Helvetica" pitchFamily="34" charset="0"/>
              </a:rPr>
              <a:t>3.</a:t>
            </a:r>
            <a:r>
              <a:rPr lang="en-US" i="1" dirty="0">
                <a:latin typeface="Helvetica" pitchFamily="34" charset="0"/>
              </a:rPr>
              <a:t>   </a:t>
            </a:r>
            <a:r>
              <a:rPr lang="en-US" b="1" dirty="0">
                <a:latin typeface="Helvetica" pitchFamily="34" charset="0"/>
              </a:rPr>
              <a:t>Alternative hypothesis: </a:t>
            </a:r>
            <a:r>
              <a:rPr lang="en-US" i="1" dirty="0">
                <a:latin typeface="Helvetica" pitchFamily="34" charset="0"/>
              </a:rPr>
              <a:t>H</a:t>
            </a:r>
            <a:r>
              <a:rPr lang="en-US" i="1" baseline="-25000" dirty="0">
                <a:latin typeface="Helvetica" pitchFamily="34" charset="0"/>
              </a:rPr>
              <a:t>1</a:t>
            </a:r>
            <a:r>
              <a:rPr lang="en-US" dirty="0">
                <a:latin typeface="Helvetica" pitchFamily="34" charset="0"/>
              </a:rPr>
              <a:t>: </a:t>
            </a:r>
            <a:r>
              <a:rPr lang="en-US" i="1" dirty="0">
                <a:latin typeface="Helvetica" pitchFamily="34" charset="0"/>
              </a:rPr>
              <a:t>p &lt; </a:t>
            </a:r>
            <a:r>
              <a:rPr lang="en-US" dirty="0">
                <a:latin typeface="Helvetica" pitchFamily="34" charset="0"/>
              </a:rPr>
              <a:t>0.05</a:t>
            </a:r>
          </a:p>
          <a:p>
            <a:pPr>
              <a:defRPr/>
            </a:pPr>
            <a:r>
              <a:rPr lang="en-US" dirty="0">
                <a:latin typeface="Helvetica" pitchFamily="34" charset="0"/>
              </a:rPr>
              <a:t>This formulation of the problem will allow the manufacturer to make a strong claim about process capability if the null hypothesis </a:t>
            </a:r>
            <a:r>
              <a:rPr lang="en-US" i="1" dirty="0">
                <a:latin typeface="Helvetica" pitchFamily="34" charset="0"/>
              </a:rPr>
              <a:t>H</a:t>
            </a:r>
            <a:r>
              <a:rPr lang="en-US" i="1" baseline="-25000" dirty="0">
                <a:latin typeface="Helvetica" pitchFamily="34" charset="0"/>
              </a:rPr>
              <a:t>0</a:t>
            </a:r>
            <a:r>
              <a:rPr lang="en-US" dirty="0">
                <a:latin typeface="Helvetica" pitchFamily="34" charset="0"/>
              </a:rPr>
              <a:t>:</a:t>
            </a:r>
            <a:r>
              <a:rPr lang="en-US" i="1" dirty="0">
                <a:latin typeface="Helvetica" pitchFamily="34" charset="0"/>
              </a:rPr>
              <a:t> p </a:t>
            </a:r>
            <a:r>
              <a:rPr lang="en-US" dirty="0">
                <a:latin typeface="Helvetica" pitchFamily="34" charset="0"/>
              </a:rPr>
              <a:t>= 0.05 is rejected.</a:t>
            </a:r>
          </a:p>
          <a:p>
            <a:pPr>
              <a:defRPr/>
            </a:pPr>
            <a:endParaRPr lang="en-US" dirty="0">
              <a:latin typeface="Helvetica"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57200" y="0"/>
            <a:ext cx="8229600" cy="868363"/>
          </a:xfrm>
        </p:spPr>
        <p:txBody>
          <a:bodyPr/>
          <a:lstStyle/>
          <a:p>
            <a:pPr eaLnBrk="1" hangingPunct="1"/>
            <a:r>
              <a:rPr lang="en-US" sz="3600" b="1" smtClean="0"/>
              <a:t>9-1 Hypothesis Testing</a:t>
            </a:r>
          </a:p>
        </p:txBody>
      </p:sp>
      <p:sp>
        <p:nvSpPr>
          <p:cNvPr id="86020" name="Rectangle 5"/>
          <p:cNvSpPr>
            <a:spLocks noChangeArrowheads="1"/>
          </p:cNvSpPr>
          <p:nvPr/>
        </p:nvSpPr>
        <p:spPr bwMode="auto">
          <a:xfrm>
            <a:off x="457200" y="838200"/>
            <a:ext cx="8229600" cy="523220"/>
          </a:xfrm>
          <a:prstGeom prst="rect">
            <a:avLst/>
          </a:prstGeom>
          <a:noFill/>
          <a:ln w="9525">
            <a:noFill/>
            <a:miter lim="800000"/>
            <a:headEnd/>
            <a:tailEnd/>
          </a:ln>
        </p:spPr>
        <p:txBody>
          <a:bodyPr>
            <a:spAutoFit/>
          </a:bodyPr>
          <a:lstStyle/>
          <a:p>
            <a:pPr>
              <a:spcBef>
                <a:spcPct val="50000"/>
              </a:spcBef>
            </a:pPr>
            <a:r>
              <a:rPr lang="en-US" sz="2800" b="1" dirty="0">
                <a:latin typeface="Helvetica" pitchFamily="34" charset="0"/>
              </a:rPr>
              <a:t>9-1.1 Statistical </a:t>
            </a:r>
            <a:r>
              <a:rPr lang="en-US" sz="2800" b="1" dirty="0" smtClean="0">
                <a:latin typeface="Helvetica" pitchFamily="34" charset="0"/>
              </a:rPr>
              <a:t>Hypotheses</a:t>
            </a:r>
            <a:endParaRPr lang="en-US" sz="2800" dirty="0">
              <a:latin typeface="Helvetica" pitchFamily="34" charset="0"/>
            </a:endParaRPr>
          </a:p>
        </p:txBody>
      </p:sp>
      <p:sp>
        <p:nvSpPr>
          <p:cNvPr id="86022" name="Rectangle 10"/>
          <p:cNvSpPr>
            <a:spLocks noChangeArrowheads="1"/>
          </p:cNvSpPr>
          <p:nvPr/>
        </p:nvSpPr>
        <p:spPr bwMode="auto">
          <a:xfrm>
            <a:off x="304800" y="3657600"/>
            <a:ext cx="7086600" cy="400110"/>
          </a:xfrm>
          <a:prstGeom prst="rect">
            <a:avLst/>
          </a:prstGeom>
          <a:noFill/>
          <a:ln w="9525">
            <a:noFill/>
            <a:miter lim="800000"/>
            <a:headEnd/>
            <a:tailEnd/>
          </a:ln>
        </p:spPr>
        <p:txBody>
          <a:bodyPr>
            <a:spAutoFit/>
          </a:bodyPr>
          <a:lstStyle/>
          <a:p>
            <a:pPr>
              <a:spcBef>
                <a:spcPct val="50000"/>
              </a:spcBef>
            </a:pPr>
            <a:r>
              <a:rPr lang="en-US" sz="2000" u="sng" dirty="0">
                <a:latin typeface="Helvetica" pitchFamily="34" charset="0"/>
              </a:rPr>
              <a:t>One-sided Alternative Hypotheses</a:t>
            </a:r>
          </a:p>
        </p:txBody>
      </p:sp>
      <p:sp>
        <p:nvSpPr>
          <p:cNvPr id="86024" name="Rectangle 6"/>
          <p:cNvSpPr>
            <a:spLocks noChangeArrowheads="1"/>
          </p:cNvSpPr>
          <p:nvPr/>
        </p:nvSpPr>
        <p:spPr bwMode="auto">
          <a:xfrm>
            <a:off x="304800" y="4176713"/>
            <a:ext cx="8534400" cy="1369606"/>
          </a:xfrm>
          <a:prstGeom prst="rect">
            <a:avLst/>
          </a:prstGeom>
          <a:noFill/>
          <a:ln w="9525">
            <a:noFill/>
            <a:miter lim="800000"/>
            <a:headEnd/>
            <a:tailEnd/>
          </a:ln>
        </p:spPr>
        <p:txBody>
          <a:bodyPr>
            <a:spAutoFit/>
          </a:bodyPr>
          <a:lstStyle/>
          <a:p>
            <a:pPr>
              <a:spcBef>
                <a:spcPct val="50000"/>
              </a:spcBef>
            </a:pPr>
            <a:r>
              <a:rPr lang="en-US" i="1" dirty="0">
                <a:latin typeface="Helvetica" pitchFamily="34" charset="0"/>
              </a:rPr>
              <a:t>H</a:t>
            </a:r>
            <a:r>
              <a:rPr lang="en-US" baseline="-25000" dirty="0">
                <a:latin typeface="Helvetica" pitchFamily="34" charset="0"/>
              </a:rPr>
              <a:t>0</a:t>
            </a:r>
            <a:r>
              <a:rPr lang="en-US" dirty="0">
                <a:latin typeface="Helvetica" pitchFamily="34" charset="0"/>
              </a:rPr>
              <a:t> : </a:t>
            </a:r>
            <a:r>
              <a:rPr lang="el-GR" dirty="0">
                <a:latin typeface="Cambria Math" pitchFamily="18" charset="0"/>
              </a:rPr>
              <a:t>μ</a:t>
            </a:r>
            <a:r>
              <a:rPr lang="en-US" dirty="0">
                <a:latin typeface="Cambria Math" pitchFamily="18" charset="0"/>
              </a:rPr>
              <a:t> </a:t>
            </a:r>
            <a:r>
              <a:rPr lang="en-US" dirty="0">
                <a:latin typeface="Helvetica" pitchFamily="34" charset="0"/>
              </a:rPr>
              <a:t>= 50 </a:t>
            </a:r>
            <a:r>
              <a:rPr lang="en-US" sz="2000" dirty="0">
                <a:latin typeface="Helvetica" pitchFamily="34" charset="0"/>
              </a:rPr>
              <a:t>centimeters</a:t>
            </a:r>
            <a:r>
              <a:rPr lang="en-US" dirty="0">
                <a:latin typeface="Helvetica" pitchFamily="34" charset="0"/>
              </a:rPr>
              <a:t> per second        </a:t>
            </a:r>
            <a:r>
              <a:rPr lang="en-US" i="1" dirty="0">
                <a:latin typeface="Helvetica" pitchFamily="34" charset="0"/>
              </a:rPr>
              <a:t>H</a:t>
            </a:r>
            <a:r>
              <a:rPr lang="en-US" baseline="-25000" dirty="0">
                <a:latin typeface="Helvetica" pitchFamily="34" charset="0"/>
              </a:rPr>
              <a:t>0</a:t>
            </a:r>
            <a:r>
              <a:rPr lang="en-US" dirty="0">
                <a:latin typeface="Helvetica" pitchFamily="34" charset="0"/>
              </a:rPr>
              <a:t> : </a:t>
            </a:r>
            <a:r>
              <a:rPr lang="el-GR" dirty="0">
                <a:latin typeface="Cambria Math" pitchFamily="18" charset="0"/>
              </a:rPr>
              <a:t>μ</a:t>
            </a:r>
            <a:r>
              <a:rPr lang="en-US" dirty="0">
                <a:latin typeface="Cambria Math" pitchFamily="18" charset="0"/>
              </a:rPr>
              <a:t> </a:t>
            </a:r>
            <a:r>
              <a:rPr lang="en-US" dirty="0">
                <a:latin typeface="Helvetica" pitchFamily="34" charset="0"/>
              </a:rPr>
              <a:t>= 50 centimeters per second</a:t>
            </a:r>
          </a:p>
          <a:p>
            <a:pPr>
              <a:spcBef>
                <a:spcPct val="50000"/>
              </a:spcBef>
            </a:pPr>
            <a:r>
              <a:rPr lang="en-US" i="1" dirty="0">
                <a:latin typeface="Helvetica" pitchFamily="34" charset="0"/>
              </a:rPr>
              <a:t>                                                          </a:t>
            </a:r>
            <a:r>
              <a:rPr lang="en-US" dirty="0">
                <a:latin typeface="Helvetica" pitchFamily="34" charset="0"/>
              </a:rPr>
              <a:t>or</a:t>
            </a:r>
            <a:r>
              <a:rPr lang="en-US" i="1" dirty="0">
                <a:latin typeface="Helvetica" pitchFamily="34" charset="0"/>
              </a:rPr>
              <a:t>                </a:t>
            </a:r>
          </a:p>
          <a:p>
            <a:pPr>
              <a:spcBef>
                <a:spcPct val="50000"/>
              </a:spcBef>
            </a:pPr>
            <a:r>
              <a:rPr lang="en-US" i="1" dirty="0">
                <a:latin typeface="Helvetica" pitchFamily="34" charset="0"/>
              </a:rPr>
              <a:t>H</a:t>
            </a:r>
            <a:r>
              <a:rPr lang="en-US" baseline="-25000" dirty="0">
                <a:latin typeface="Helvetica" pitchFamily="34" charset="0"/>
              </a:rPr>
              <a:t>1</a:t>
            </a:r>
            <a:r>
              <a:rPr lang="en-US" dirty="0">
                <a:latin typeface="Helvetica" pitchFamily="34" charset="0"/>
              </a:rPr>
              <a:t> : </a:t>
            </a:r>
            <a:r>
              <a:rPr lang="el-GR" dirty="0">
                <a:latin typeface="Cambria Math" pitchFamily="18" charset="0"/>
              </a:rPr>
              <a:t>μ</a:t>
            </a:r>
            <a:r>
              <a:rPr lang="en-US" dirty="0">
                <a:latin typeface="Cambria Math" pitchFamily="18" charset="0"/>
              </a:rPr>
              <a:t> &lt;</a:t>
            </a:r>
            <a:r>
              <a:rPr lang="en-US" dirty="0">
                <a:latin typeface="Helvetica" pitchFamily="34" charset="0"/>
              </a:rPr>
              <a:t> 50 centimeters per second       </a:t>
            </a:r>
            <a:r>
              <a:rPr lang="en-US" i="1" dirty="0">
                <a:latin typeface="Helvetica" pitchFamily="34" charset="0"/>
              </a:rPr>
              <a:t>H</a:t>
            </a:r>
            <a:r>
              <a:rPr lang="en-US" baseline="-25000" dirty="0">
                <a:latin typeface="Helvetica" pitchFamily="34" charset="0"/>
              </a:rPr>
              <a:t>1</a:t>
            </a:r>
            <a:r>
              <a:rPr lang="en-US" dirty="0">
                <a:latin typeface="Helvetica" pitchFamily="34" charset="0"/>
              </a:rPr>
              <a:t> : </a:t>
            </a:r>
            <a:r>
              <a:rPr lang="el-GR" dirty="0">
                <a:latin typeface="Cambria Math" pitchFamily="18" charset="0"/>
              </a:rPr>
              <a:t>μ</a:t>
            </a:r>
            <a:r>
              <a:rPr lang="en-US" dirty="0">
                <a:latin typeface="Cambria Math" pitchFamily="18" charset="0"/>
              </a:rPr>
              <a:t> &gt;</a:t>
            </a:r>
            <a:r>
              <a:rPr lang="en-US" dirty="0">
                <a:latin typeface="Helvetica" pitchFamily="34" charset="0"/>
              </a:rPr>
              <a:t> 50 centimeters per </a:t>
            </a:r>
            <a:r>
              <a:rPr lang="en-US" dirty="0" smtClean="0">
                <a:latin typeface="Helvetica" pitchFamily="34" charset="0"/>
              </a:rPr>
              <a:t>second</a:t>
            </a:r>
            <a:endParaRPr lang="en-US" sz="2400" dirty="0">
              <a:latin typeface="Helvetica" pitchFamily="34" charset="0"/>
            </a:endParaRPr>
          </a:p>
        </p:txBody>
      </p:sp>
      <p:sp>
        <p:nvSpPr>
          <p:cNvPr id="86025" name="Slide Number Placeholder 8"/>
          <p:cNvSpPr>
            <a:spLocks noGrp="1"/>
          </p:cNvSpPr>
          <p:nvPr>
            <p:ph type="sldNum" sz="quarter" idx="12"/>
          </p:nvPr>
        </p:nvSpPr>
        <p:spPr bwMode="auto">
          <a:noFill/>
          <a:ln>
            <a:miter lim="800000"/>
            <a:headEnd/>
            <a:tailEnd/>
          </a:ln>
        </p:spPr>
        <p:txBody>
          <a:bodyPr/>
          <a:lstStyle/>
          <a:p>
            <a:fld id="{D2ABF2BE-5976-4E2F-91DC-9B89A4FA1788}" type="slidenum">
              <a:rPr lang="en-US" smtClean="0">
                <a:cs typeface="Arial" charset="0"/>
              </a:rPr>
              <a:pPr/>
              <a:t>4</a:t>
            </a:fld>
            <a:endParaRPr lang="en-US" smtClean="0">
              <a:cs typeface="Arial" charset="0"/>
            </a:endParaRPr>
          </a:p>
        </p:txBody>
      </p:sp>
      <p:sp>
        <p:nvSpPr>
          <p:cNvPr id="10" name="Footer Placeholder 9"/>
          <p:cNvSpPr>
            <a:spLocks noGrp="1"/>
          </p:cNvSpPr>
          <p:nvPr>
            <p:ph type="ftr" sz="quarter" idx="11"/>
          </p:nvPr>
        </p:nvSpPr>
        <p:spPr/>
        <p:txBody>
          <a:bodyPr/>
          <a:lstStyle/>
          <a:p>
            <a:pPr>
              <a:defRPr/>
            </a:pPr>
            <a:r>
              <a:rPr lang="en-US" dirty="0"/>
              <a:t>Sec 9-1 Hypothesis Testing</a:t>
            </a:r>
          </a:p>
        </p:txBody>
      </p:sp>
      <p:sp>
        <p:nvSpPr>
          <p:cNvPr id="11" name="Rectangle 10"/>
          <p:cNvSpPr/>
          <p:nvPr/>
        </p:nvSpPr>
        <p:spPr>
          <a:xfrm>
            <a:off x="381000" y="1447800"/>
            <a:ext cx="8305800" cy="2046714"/>
          </a:xfrm>
          <a:prstGeom prst="rect">
            <a:avLst/>
          </a:prstGeom>
        </p:spPr>
        <p:txBody>
          <a:bodyPr wrap="square">
            <a:spAutoFit/>
          </a:bodyPr>
          <a:lstStyle/>
          <a:p>
            <a:r>
              <a:rPr lang="en-US" sz="2000" dirty="0" smtClean="0">
                <a:latin typeface="Helvetica" pitchFamily="34" charset="0"/>
              </a:rPr>
              <a:t>A statistical hypothesis is a statement about the parameters of one or more populations.</a:t>
            </a:r>
          </a:p>
          <a:p>
            <a:pPr>
              <a:spcBef>
                <a:spcPct val="50000"/>
              </a:spcBef>
            </a:pPr>
            <a:r>
              <a:rPr lang="en-US" dirty="0" smtClean="0">
                <a:latin typeface="Helvetica" pitchFamily="34" charset="0"/>
              </a:rPr>
              <a:t>Let </a:t>
            </a:r>
            <a:r>
              <a:rPr lang="en-US" i="1" dirty="0" smtClean="0">
                <a:latin typeface="Helvetica" pitchFamily="34" charset="0"/>
              </a:rPr>
              <a:t>H</a:t>
            </a:r>
            <a:r>
              <a:rPr lang="en-US" baseline="-25000" dirty="0" smtClean="0">
                <a:latin typeface="Helvetica" pitchFamily="34" charset="0"/>
              </a:rPr>
              <a:t>0</a:t>
            </a:r>
            <a:r>
              <a:rPr lang="en-US" dirty="0" smtClean="0">
                <a:latin typeface="Helvetica" pitchFamily="34" charset="0"/>
              </a:rPr>
              <a:t> : </a:t>
            </a:r>
            <a:r>
              <a:rPr lang="el-GR" dirty="0" smtClean="0">
                <a:latin typeface="Cambria Math" pitchFamily="18" charset="0"/>
              </a:rPr>
              <a:t>μ</a:t>
            </a:r>
            <a:r>
              <a:rPr lang="en-US" dirty="0" smtClean="0">
                <a:latin typeface="Cambria Math" pitchFamily="18" charset="0"/>
              </a:rPr>
              <a:t> </a:t>
            </a:r>
            <a:r>
              <a:rPr lang="en-US" dirty="0" smtClean="0">
                <a:latin typeface="Helvetica" pitchFamily="34" charset="0"/>
              </a:rPr>
              <a:t>= 50 centimeters per second and </a:t>
            </a:r>
            <a:r>
              <a:rPr lang="en-US" i="1" dirty="0" smtClean="0">
                <a:latin typeface="Helvetica" pitchFamily="34" charset="0"/>
              </a:rPr>
              <a:t>H</a:t>
            </a:r>
            <a:r>
              <a:rPr lang="en-US" baseline="-25000" dirty="0" smtClean="0">
                <a:latin typeface="Helvetica" pitchFamily="34" charset="0"/>
              </a:rPr>
              <a:t>1</a:t>
            </a:r>
            <a:r>
              <a:rPr lang="en-US" dirty="0" smtClean="0">
                <a:latin typeface="Helvetica" pitchFamily="34" charset="0"/>
              </a:rPr>
              <a:t> : </a:t>
            </a:r>
            <a:r>
              <a:rPr lang="el-GR" dirty="0" smtClean="0">
                <a:latin typeface="Cambria Math" pitchFamily="18" charset="0"/>
              </a:rPr>
              <a:t>μ</a:t>
            </a:r>
            <a:r>
              <a:rPr lang="en-US" dirty="0" smtClean="0">
                <a:latin typeface="Cambria Math" pitchFamily="18" charset="0"/>
              </a:rPr>
              <a:t> ≠</a:t>
            </a:r>
            <a:r>
              <a:rPr lang="en-US" dirty="0" smtClean="0">
                <a:latin typeface="Helvetica" pitchFamily="34" charset="0"/>
              </a:rPr>
              <a:t> 50 centimeters per second</a:t>
            </a:r>
          </a:p>
          <a:p>
            <a:pPr>
              <a:spcBef>
                <a:spcPct val="50000"/>
              </a:spcBef>
            </a:pPr>
            <a:r>
              <a:rPr lang="en-US" sz="2000" dirty="0" smtClean="0">
                <a:latin typeface="Helvetica" pitchFamily="34" charset="0"/>
              </a:rPr>
              <a:t>The statement </a:t>
            </a:r>
            <a:r>
              <a:rPr lang="en-US" sz="2000" i="1" dirty="0" smtClean="0">
                <a:latin typeface="Helvetica" pitchFamily="34" charset="0"/>
              </a:rPr>
              <a:t>H</a:t>
            </a:r>
            <a:r>
              <a:rPr lang="en-US" sz="2000" baseline="-25000" dirty="0" smtClean="0">
                <a:latin typeface="Helvetica" pitchFamily="34" charset="0"/>
              </a:rPr>
              <a:t>0</a:t>
            </a:r>
            <a:r>
              <a:rPr lang="en-US" sz="2000" dirty="0" smtClean="0">
                <a:latin typeface="Helvetica" pitchFamily="34" charset="0"/>
              </a:rPr>
              <a:t> : </a:t>
            </a:r>
            <a:r>
              <a:rPr lang="el-GR" sz="2000" dirty="0" smtClean="0">
                <a:latin typeface="Cambria Math" pitchFamily="18" charset="0"/>
              </a:rPr>
              <a:t>μ</a:t>
            </a:r>
            <a:r>
              <a:rPr lang="en-US" sz="2000" dirty="0" smtClean="0">
                <a:latin typeface="Cambria Math" pitchFamily="18" charset="0"/>
              </a:rPr>
              <a:t> </a:t>
            </a:r>
            <a:r>
              <a:rPr lang="en-US" sz="2000" dirty="0" smtClean="0">
                <a:latin typeface="Helvetica" pitchFamily="34" charset="0"/>
              </a:rPr>
              <a:t>= 50 </a:t>
            </a:r>
            <a:r>
              <a:rPr lang="en-US" sz="2000" dirty="0" smtClean="0"/>
              <a:t>is called the </a:t>
            </a:r>
            <a:r>
              <a:rPr lang="en-US" sz="2000" b="1" dirty="0" smtClean="0"/>
              <a:t>null hypothesis.</a:t>
            </a:r>
          </a:p>
          <a:p>
            <a:pPr>
              <a:spcBef>
                <a:spcPct val="50000"/>
              </a:spcBef>
            </a:pPr>
            <a:r>
              <a:rPr lang="en-US" sz="2000" dirty="0" smtClean="0">
                <a:latin typeface="Helvetica" pitchFamily="34" charset="0"/>
              </a:rPr>
              <a:t>The statement </a:t>
            </a:r>
            <a:r>
              <a:rPr lang="en-US" sz="2000" i="1" dirty="0" smtClean="0">
                <a:latin typeface="Helvetica" pitchFamily="34" charset="0"/>
              </a:rPr>
              <a:t>H</a:t>
            </a:r>
            <a:r>
              <a:rPr lang="en-US" sz="2000" baseline="-25000" dirty="0" smtClean="0">
                <a:latin typeface="Helvetica" pitchFamily="34" charset="0"/>
              </a:rPr>
              <a:t>1</a:t>
            </a:r>
            <a:r>
              <a:rPr lang="en-US" sz="2000" dirty="0" smtClean="0">
                <a:latin typeface="Helvetica" pitchFamily="34" charset="0"/>
              </a:rPr>
              <a:t> : </a:t>
            </a:r>
            <a:r>
              <a:rPr lang="el-GR" sz="2000" dirty="0" smtClean="0">
                <a:latin typeface="Cambria Math" pitchFamily="18" charset="0"/>
              </a:rPr>
              <a:t>μ</a:t>
            </a:r>
            <a:r>
              <a:rPr lang="en-US" sz="2000" dirty="0" smtClean="0">
                <a:latin typeface="Cambria Math" pitchFamily="18" charset="0"/>
              </a:rPr>
              <a:t> ≠</a:t>
            </a:r>
            <a:r>
              <a:rPr lang="en-US" sz="2000" dirty="0" smtClean="0">
                <a:latin typeface="Helvetica" pitchFamily="34" charset="0"/>
              </a:rPr>
              <a:t> 50 </a:t>
            </a:r>
            <a:r>
              <a:rPr lang="en-US" sz="2000" dirty="0" smtClean="0"/>
              <a:t>is called the </a:t>
            </a:r>
            <a:r>
              <a:rPr lang="en-US" sz="2000" b="1" dirty="0" smtClean="0"/>
              <a:t>alternative hypothesis.</a:t>
            </a:r>
            <a:endParaRPr lang="en-US" sz="2000" dirty="0" smtClean="0">
              <a:latin typeface="Helvetica"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685800" y="0"/>
            <a:ext cx="7696200" cy="838200"/>
          </a:xfrm>
        </p:spPr>
        <p:txBody>
          <a:bodyPr>
            <a:normAutofit fontScale="90000"/>
          </a:bodyPr>
          <a:lstStyle/>
          <a:p>
            <a:pPr eaLnBrk="1" hangingPunct="1">
              <a:defRPr/>
            </a:pPr>
            <a:r>
              <a:rPr lang="en-US" sz="3600" b="1" dirty="0" smtClean="0"/>
              <a:t>9-5 Tests on a Population Proportion</a:t>
            </a:r>
          </a:p>
        </p:txBody>
      </p:sp>
      <p:sp>
        <p:nvSpPr>
          <p:cNvPr id="36869" name="Rectangle 4"/>
          <p:cNvSpPr>
            <a:spLocks noChangeArrowheads="1"/>
          </p:cNvSpPr>
          <p:nvPr/>
        </p:nvSpPr>
        <p:spPr bwMode="auto">
          <a:xfrm>
            <a:off x="304800" y="762000"/>
            <a:ext cx="3200400" cy="400050"/>
          </a:xfrm>
          <a:prstGeom prst="rect">
            <a:avLst/>
          </a:prstGeom>
          <a:noFill/>
          <a:ln w="9525">
            <a:noFill/>
            <a:miter lim="800000"/>
            <a:headEnd/>
            <a:tailEnd/>
          </a:ln>
        </p:spPr>
        <p:txBody>
          <a:bodyPr>
            <a:spAutoFit/>
          </a:bodyPr>
          <a:lstStyle/>
          <a:p>
            <a:pPr>
              <a:spcBef>
                <a:spcPct val="50000"/>
              </a:spcBef>
            </a:pPr>
            <a:r>
              <a:rPr lang="en-US" sz="2000" b="1">
                <a:latin typeface="Helvetica" pitchFamily="34" charset="0"/>
              </a:rPr>
              <a:t>Example 9-10</a:t>
            </a:r>
          </a:p>
        </p:txBody>
      </p:sp>
      <p:sp>
        <p:nvSpPr>
          <p:cNvPr id="36870" name="Slide Number Placeholder 4"/>
          <p:cNvSpPr>
            <a:spLocks noGrp="1"/>
          </p:cNvSpPr>
          <p:nvPr>
            <p:ph type="sldNum" sz="quarter" idx="12"/>
          </p:nvPr>
        </p:nvSpPr>
        <p:spPr bwMode="auto">
          <a:noFill/>
          <a:ln>
            <a:miter lim="800000"/>
            <a:headEnd/>
            <a:tailEnd/>
          </a:ln>
        </p:spPr>
        <p:txBody>
          <a:bodyPr/>
          <a:lstStyle/>
          <a:p>
            <a:fld id="{024B5511-5FD3-482D-A29C-F5A2E7109C6A}" type="slidenum">
              <a:rPr lang="en-US" smtClean="0">
                <a:cs typeface="Arial" charset="0"/>
              </a:rPr>
              <a:pPr/>
              <a:t>40</a:t>
            </a:fld>
            <a:endParaRPr lang="en-US" smtClean="0">
              <a:cs typeface="Arial" charset="0"/>
            </a:endParaRPr>
          </a:p>
        </p:txBody>
      </p:sp>
      <p:sp>
        <p:nvSpPr>
          <p:cNvPr id="6" name="Footer Placeholder 5"/>
          <p:cNvSpPr>
            <a:spLocks noGrp="1"/>
          </p:cNvSpPr>
          <p:nvPr>
            <p:ph type="ftr" sz="quarter" idx="11"/>
          </p:nvPr>
        </p:nvSpPr>
        <p:spPr/>
        <p:txBody>
          <a:bodyPr/>
          <a:lstStyle/>
          <a:p>
            <a:pPr>
              <a:defRPr/>
            </a:pPr>
            <a:r>
              <a:rPr lang="en-US" dirty="0"/>
              <a:t>Sec 9-5 Tests on a Population Proportion</a:t>
            </a:r>
          </a:p>
        </p:txBody>
      </p:sp>
      <p:sp>
        <p:nvSpPr>
          <p:cNvPr id="7" name="TextBox 6"/>
          <p:cNvSpPr txBox="1"/>
          <p:nvPr/>
        </p:nvSpPr>
        <p:spPr>
          <a:xfrm>
            <a:off x="457200" y="1219200"/>
            <a:ext cx="8229600" cy="4800600"/>
          </a:xfrm>
          <a:prstGeom prst="rect">
            <a:avLst/>
          </a:prstGeom>
          <a:noFill/>
        </p:spPr>
        <p:txBody>
          <a:bodyPr>
            <a:spAutoFit/>
          </a:bodyPr>
          <a:lstStyle/>
          <a:p>
            <a:pPr marL="342900" indent="-342900">
              <a:buFontTx/>
              <a:buAutoNum type="arabicPeriod" startAt="4"/>
              <a:defRPr/>
            </a:pPr>
            <a:r>
              <a:rPr lang="en-US" dirty="0"/>
              <a:t>The test statistic is (from Equation </a:t>
            </a:r>
            <a:r>
              <a:rPr lang="en-US" dirty="0" smtClean="0"/>
              <a:t>9-10</a:t>
            </a:r>
            <a:r>
              <a:rPr lang="en-US" dirty="0"/>
              <a:t>)</a:t>
            </a:r>
          </a:p>
          <a:p>
            <a:pPr marL="342900" indent="-342900">
              <a:defRPr/>
            </a:pPr>
            <a:endParaRPr lang="en-US" dirty="0"/>
          </a:p>
          <a:p>
            <a:pPr marL="342900" indent="-342900">
              <a:buFontTx/>
              <a:buAutoNum type="arabicPeriod" startAt="4"/>
              <a:defRPr/>
            </a:pPr>
            <a:endParaRPr lang="en-US" dirty="0"/>
          </a:p>
          <a:p>
            <a:pPr marL="342900" indent="-342900">
              <a:defRPr/>
            </a:pPr>
            <a:endParaRPr lang="en-US" dirty="0"/>
          </a:p>
          <a:p>
            <a:pPr>
              <a:defRPr/>
            </a:pPr>
            <a:r>
              <a:rPr lang="en-US" dirty="0"/>
              <a:t>                                  where </a:t>
            </a:r>
            <a:r>
              <a:rPr lang="en-US" i="1" dirty="0"/>
              <a:t>x</a:t>
            </a:r>
            <a:r>
              <a:rPr lang="en-US" dirty="0"/>
              <a:t> = 4, </a:t>
            </a:r>
            <a:r>
              <a:rPr lang="en-US" i="1" dirty="0"/>
              <a:t>n = </a:t>
            </a:r>
            <a:r>
              <a:rPr lang="en-US" dirty="0"/>
              <a:t>200, and </a:t>
            </a:r>
            <a:r>
              <a:rPr lang="en-US" i="1" dirty="0"/>
              <a:t>p</a:t>
            </a:r>
            <a:r>
              <a:rPr lang="en-US" i="1" baseline="-25000" dirty="0"/>
              <a:t>0</a:t>
            </a:r>
            <a:r>
              <a:rPr lang="en-US" i="1" dirty="0"/>
              <a:t> = </a:t>
            </a:r>
            <a:r>
              <a:rPr lang="en-US" dirty="0"/>
              <a:t>0.05.</a:t>
            </a:r>
          </a:p>
          <a:p>
            <a:pPr>
              <a:defRPr/>
            </a:pPr>
            <a:endParaRPr lang="en-US" dirty="0"/>
          </a:p>
          <a:p>
            <a:pPr marL="342900" indent="-342900">
              <a:buFontTx/>
              <a:buAutoNum type="arabicPeriod" startAt="5"/>
              <a:defRPr/>
            </a:pPr>
            <a:r>
              <a:rPr lang="en-US" b="1" dirty="0"/>
              <a:t>Reject H</a:t>
            </a:r>
            <a:r>
              <a:rPr lang="en-US" b="1" baseline="-25000" dirty="0"/>
              <a:t>0</a:t>
            </a:r>
            <a:r>
              <a:rPr lang="en-US" b="1" dirty="0"/>
              <a:t> if: </a:t>
            </a:r>
            <a:r>
              <a:rPr lang="en-US" dirty="0"/>
              <a:t>Reject </a:t>
            </a:r>
            <a:r>
              <a:rPr lang="en-US" i="1" cap="small" dirty="0"/>
              <a:t>H</a:t>
            </a:r>
            <a:r>
              <a:rPr lang="en-US" i="1" baseline="-25000" dirty="0"/>
              <a:t>0</a:t>
            </a:r>
            <a:r>
              <a:rPr lang="en-US" dirty="0"/>
              <a:t>:</a:t>
            </a:r>
            <a:r>
              <a:rPr lang="en-US" i="1" cap="small" dirty="0"/>
              <a:t> </a:t>
            </a:r>
            <a:r>
              <a:rPr lang="en-US" i="1" dirty="0"/>
              <a:t>p = </a:t>
            </a:r>
            <a:r>
              <a:rPr lang="en-US" dirty="0"/>
              <a:t>0.05 if the p-value is less than 0.05.</a:t>
            </a:r>
          </a:p>
          <a:p>
            <a:pPr marL="342900" indent="-342900">
              <a:defRPr/>
            </a:pPr>
            <a:endParaRPr lang="en-US" dirty="0"/>
          </a:p>
          <a:p>
            <a:pPr marL="342900" indent="-342900">
              <a:buFontTx/>
              <a:buAutoNum type="arabicPeriod" startAt="6"/>
              <a:defRPr/>
            </a:pPr>
            <a:r>
              <a:rPr lang="en-US" b="1" dirty="0"/>
              <a:t>Computations: </a:t>
            </a:r>
            <a:r>
              <a:rPr lang="en-US" dirty="0"/>
              <a:t>The test statistic is</a:t>
            </a:r>
          </a:p>
          <a:p>
            <a:pPr marL="342900" indent="-342900">
              <a:defRPr/>
            </a:pPr>
            <a:endParaRPr lang="en-US" dirty="0"/>
          </a:p>
          <a:p>
            <a:pPr marL="342900" indent="-342900">
              <a:buFontTx/>
              <a:buAutoNum type="arabicPeriod" startAt="6"/>
              <a:defRPr/>
            </a:pPr>
            <a:endParaRPr lang="en-US" dirty="0"/>
          </a:p>
          <a:p>
            <a:pPr marL="342900" indent="-342900">
              <a:buFontTx/>
              <a:buAutoNum type="arabicPeriod" startAt="6"/>
              <a:defRPr/>
            </a:pPr>
            <a:endParaRPr lang="en-US" dirty="0"/>
          </a:p>
          <a:p>
            <a:pPr marL="342900" indent="-342900">
              <a:defRPr/>
            </a:pPr>
            <a:endParaRPr lang="en-US" dirty="0"/>
          </a:p>
          <a:p>
            <a:pPr>
              <a:defRPr/>
            </a:pPr>
            <a:r>
              <a:rPr lang="en-US" b="1" dirty="0"/>
              <a:t>7.</a:t>
            </a:r>
            <a:r>
              <a:rPr lang="en-US" dirty="0"/>
              <a:t>   </a:t>
            </a:r>
            <a:r>
              <a:rPr lang="en-US" b="1" dirty="0"/>
              <a:t>Conclusions: </a:t>
            </a:r>
            <a:r>
              <a:rPr lang="en-US" dirty="0"/>
              <a:t>Since z</a:t>
            </a:r>
            <a:r>
              <a:rPr lang="en-US" i="1" baseline="-25000" dirty="0"/>
              <a:t>0</a:t>
            </a:r>
            <a:r>
              <a:rPr lang="en-US" dirty="0"/>
              <a:t> = </a:t>
            </a:r>
            <a:r>
              <a:rPr lang="en-US" dirty="0">
                <a:sym typeface="Symbol"/>
              </a:rPr>
              <a:t></a:t>
            </a:r>
            <a:r>
              <a:rPr lang="en-US" dirty="0"/>
              <a:t>1.95, the </a:t>
            </a:r>
            <a:r>
              <a:rPr lang="en-US" i="1" dirty="0"/>
              <a:t>P-</a:t>
            </a:r>
            <a:r>
              <a:rPr lang="en-US" dirty="0"/>
              <a:t>value is </a:t>
            </a:r>
            <a:r>
              <a:rPr lang="en-US" dirty="0">
                <a:sym typeface="Symbol"/>
              </a:rPr>
              <a:t></a:t>
            </a:r>
            <a:r>
              <a:rPr lang="en-US" dirty="0"/>
              <a:t> (</a:t>
            </a:r>
            <a:r>
              <a:rPr lang="en-US" dirty="0">
                <a:sym typeface="Symbol"/>
              </a:rPr>
              <a:t></a:t>
            </a:r>
            <a:r>
              <a:rPr lang="en-US" dirty="0"/>
              <a:t>1.95) = 0.0256, so we reject </a:t>
            </a:r>
            <a:r>
              <a:rPr lang="en-US" i="1" cap="small" dirty="0"/>
              <a:t>H</a:t>
            </a:r>
            <a:r>
              <a:rPr lang="en-US" i="1" cap="small" baseline="-25000" dirty="0"/>
              <a:t>0</a:t>
            </a:r>
            <a:r>
              <a:rPr lang="en-US" i="1" cap="small" dirty="0"/>
              <a:t> </a:t>
            </a:r>
            <a:r>
              <a:rPr lang="en-US" dirty="0"/>
              <a:t>and conclude that the process fraction defective </a:t>
            </a:r>
            <a:r>
              <a:rPr lang="en-US" i="1" dirty="0"/>
              <a:t>p</a:t>
            </a:r>
            <a:r>
              <a:rPr lang="en-US" dirty="0"/>
              <a:t> is less than 0.05.</a:t>
            </a:r>
          </a:p>
          <a:p>
            <a:pPr>
              <a:defRPr/>
            </a:pPr>
            <a:r>
              <a:rPr lang="en-US" dirty="0"/>
              <a:t>Practical Interpretation: We conclude that the process is capable.</a:t>
            </a:r>
          </a:p>
          <a:p>
            <a:pPr>
              <a:defRPr/>
            </a:pPr>
            <a:endParaRPr lang="en-US" dirty="0"/>
          </a:p>
        </p:txBody>
      </p:sp>
      <p:sp>
        <p:nvSpPr>
          <p:cNvPr id="36873"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36866" name="Object 7"/>
          <p:cNvGraphicFramePr>
            <a:graphicFrameLocks noChangeAspect="1"/>
          </p:cNvGraphicFramePr>
          <p:nvPr/>
        </p:nvGraphicFramePr>
        <p:xfrm>
          <a:off x="3048000" y="1524000"/>
          <a:ext cx="1981200" cy="695325"/>
        </p:xfrm>
        <a:graphic>
          <a:graphicData uri="http://schemas.openxmlformats.org/presentationml/2006/ole">
            <mc:AlternateContent xmlns:mc="http://schemas.openxmlformats.org/markup-compatibility/2006">
              <mc:Choice xmlns:v="urn:schemas-microsoft-com:vml" Requires="v">
                <p:oleObj spid="_x0000_s36868" name="Equation" r:id="rId4" imgW="1206500" imgH="469900" progId="Equation.DSMT4">
                  <p:embed/>
                </p:oleObj>
              </mc:Choice>
              <mc:Fallback>
                <p:oleObj name="Equation" r:id="rId4" imgW="1206500" imgH="469900" progId="Equation.DSMT4">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1524000"/>
                        <a:ext cx="1981200" cy="695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874"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36867" name="Object 9"/>
          <p:cNvGraphicFramePr>
            <a:graphicFrameLocks noChangeAspect="1"/>
          </p:cNvGraphicFramePr>
          <p:nvPr/>
        </p:nvGraphicFramePr>
        <p:xfrm>
          <a:off x="3124200" y="3810000"/>
          <a:ext cx="3505200" cy="685800"/>
        </p:xfrm>
        <a:graphic>
          <a:graphicData uri="http://schemas.openxmlformats.org/presentationml/2006/ole">
            <mc:AlternateContent xmlns:mc="http://schemas.openxmlformats.org/markup-compatibility/2006">
              <mc:Choice xmlns:v="urn:schemas-microsoft-com:vml" Requires="v">
                <p:oleObj spid="_x0000_s36869" name="Equation" r:id="rId6" imgW="1955800" imgH="457200" progId="Equation.DSMT4">
                  <p:embed/>
                </p:oleObj>
              </mc:Choice>
              <mc:Fallback>
                <p:oleObj name="Equation" r:id="rId6" imgW="1955800" imgH="457200" progId="Equation.DSMT4">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4200" y="3810000"/>
                        <a:ext cx="35052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838200" y="0"/>
            <a:ext cx="7467600" cy="838200"/>
          </a:xfrm>
        </p:spPr>
        <p:txBody>
          <a:bodyPr>
            <a:normAutofit fontScale="90000"/>
          </a:bodyPr>
          <a:lstStyle/>
          <a:p>
            <a:pPr eaLnBrk="1" hangingPunct="1">
              <a:defRPr/>
            </a:pPr>
            <a:r>
              <a:rPr lang="en-US" sz="3600" b="1" dirty="0" smtClean="0"/>
              <a:t>9-5 Tests on a Population Proportion</a:t>
            </a:r>
          </a:p>
        </p:txBody>
      </p:sp>
      <p:sp>
        <p:nvSpPr>
          <p:cNvPr id="37893" name="Text Box 6"/>
          <p:cNvSpPr txBox="1">
            <a:spLocks noChangeArrowheads="1"/>
          </p:cNvSpPr>
          <p:nvPr/>
        </p:nvSpPr>
        <p:spPr bwMode="auto">
          <a:xfrm>
            <a:off x="304800" y="2133600"/>
            <a:ext cx="7772400" cy="519113"/>
          </a:xfrm>
          <a:prstGeom prst="rect">
            <a:avLst/>
          </a:prstGeom>
          <a:noFill/>
          <a:ln w="9525">
            <a:noFill/>
            <a:miter lim="800000"/>
            <a:headEnd/>
            <a:tailEnd/>
          </a:ln>
        </p:spPr>
        <p:txBody>
          <a:bodyPr>
            <a:spAutoFit/>
          </a:bodyPr>
          <a:lstStyle/>
          <a:p>
            <a:pPr>
              <a:spcBef>
                <a:spcPct val="50000"/>
              </a:spcBef>
            </a:pPr>
            <a:r>
              <a:rPr lang="en-US" sz="2800">
                <a:latin typeface="Helvetica" pitchFamily="34" charset="0"/>
              </a:rPr>
              <a:t>Another form of the test statistic </a:t>
            </a:r>
            <a:r>
              <a:rPr lang="en-US" sz="2800" i="1">
                <a:latin typeface="Helvetica" pitchFamily="34" charset="0"/>
              </a:rPr>
              <a:t>Z</a:t>
            </a:r>
            <a:r>
              <a:rPr lang="en-US" sz="2800" baseline="-25000">
                <a:latin typeface="Helvetica" pitchFamily="34" charset="0"/>
              </a:rPr>
              <a:t>0</a:t>
            </a:r>
            <a:r>
              <a:rPr lang="en-US" sz="2800">
                <a:latin typeface="Helvetica" pitchFamily="34" charset="0"/>
              </a:rPr>
              <a:t> is </a:t>
            </a:r>
          </a:p>
        </p:txBody>
      </p:sp>
      <p:sp>
        <p:nvSpPr>
          <p:cNvPr id="37894" name="Text Box 9"/>
          <p:cNvSpPr txBox="1">
            <a:spLocks noChangeArrowheads="1"/>
          </p:cNvSpPr>
          <p:nvPr/>
        </p:nvSpPr>
        <p:spPr bwMode="auto">
          <a:xfrm>
            <a:off x="4038600" y="3276600"/>
            <a:ext cx="685800" cy="369888"/>
          </a:xfrm>
          <a:prstGeom prst="rect">
            <a:avLst/>
          </a:prstGeom>
          <a:noFill/>
          <a:ln w="9525">
            <a:noFill/>
            <a:miter lim="800000"/>
            <a:headEnd/>
            <a:tailEnd/>
          </a:ln>
        </p:spPr>
        <p:txBody>
          <a:bodyPr>
            <a:spAutoFit/>
          </a:bodyPr>
          <a:lstStyle/>
          <a:p>
            <a:pPr>
              <a:spcBef>
                <a:spcPct val="50000"/>
              </a:spcBef>
            </a:pPr>
            <a:r>
              <a:rPr lang="en-US">
                <a:latin typeface="Helvetica" pitchFamily="34" charset="0"/>
              </a:rPr>
              <a:t>or</a:t>
            </a:r>
          </a:p>
        </p:txBody>
      </p:sp>
      <p:sp>
        <p:nvSpPr>
          <p:cNvPr id="37895" name="Slide Number Placeholder 6"/>
          <p:cNvSpPr>
            <a:spLocks noGrp="1"/>
          </p:cNvSpPr>
          <p:nvPr>
            <p:ph type="sldNum" sz="quarter" idx="12"/>
          </p:nvPr>
        </p:nvSpPr>
        <p:spPr bwMode="auto">
          <a:noFill/>
          <a:ln>
            <a:miter lim="800000"/>
            <a:headEnd/>
            <a:tailEnd/>
          </a:ln>
        </p:spPr>
        <p:txBody>
          <a:bodyPr/>
          <a:lstStyle/>
          <a:p>
            <a:fld id="{9AAC13F2-00B1-41FB-A646-5F87B5F232FB}" type="slidenum">
              <a:rPr lang="en-US" smtClean="0">
                <a:cs typeface="Arial" charset="0"/>
              </a:rPr>
              <a:pPr/>
              <a:t>41</a:t>
            </a:fld>
            <a:endParaRPr lang="en-US" smtClean="0">
              <a:cs typeface="Arial" charset="0"/>
            </a:endParaRPr>
          </a:p>
        </p:txBody>
      </p:sp>
      <p:sp>
        <p:nvSpPr>
          <p:cNvPr id="8" name="Footer Placeholder 7"/>
          <p:cNvSpPr>
            <a:spLocks noGrp="1"/>
          </p:cNvSpPr>
          <p:nvPr>
            <p:ph type="ftr" sz="quarter" idx="11"/>
          </p:nvPr>
        </p:nvSpPr>
        <p:spPr/>
        <p:txBody>
          <a:bodyPr/>
          <a:lstStyle/>
          <a:p>
            <a:pPr>
              <a:defRPr/>
            </a:pPr>
            <a:r>
              <a:rPr lang="en-US" dirty="0"/>
              <a:t>Sec 9-5 Tests on a Population Proportion</a:t>
            </a:r>
          </a:p>
        </p:txBody>
      </p:sp>
      <p:sp>
        <p:nvSpPr>
          <p:cNvPr id="37897"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37890" name="Object 9"/>
          <p:cNvGraphicFramePr>
            <a:graphicFrameLocks noChangeAspect="1"/>
          </p:cNvGraphicFramePr>
          <p:nvPr/>
        </p:nvGraphicFramePr>
        <p:xfrm>
          <a:off x="838200" y="2971800"/>
          <a:ext cx="2895600" cy="1066800"/>
        </p:xfrm>
        <a:graphic>
          <a:graphicData uri="http://schemas.openxmlformats.org/presentationml/2006/ole">
            <mc:AlternateContent xmlns:mc="http://schemas.openxmlformats.org/markup-compatibility/2006">
              <mc:Choice xmlns:v="urn:schemas-microsoft-com:vml" Requires="v">
                <p:oleObj spid="_x0000_s37892" name="Equation" r:id="rId4" imgW="1282700" imgH="457200" progId="Equation.DSMT4">
                  <p:embed/>
                </p:oleObj>
              </mc:Choice>
              <mc:Fallback>
                <p:oleObj name="Equation" r:id="rId4" imgW="1282700" imgH="457200" progId="Equation.DSMT4">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2971800"/>
                        <a:ext cx="2895600"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898"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37891" name="Object 11"/>
          <p:cNvGraphicFramePr>
            <a:graphicFrameLocks noChangeAspect="1"/>
          </p:cNvGraphicFramePr>
          <p:nvPr/>
        </p:nvGraphicFramePr>
        <p:xfrm>
          <a:off x="4800600" y="2895600"/>
          <a:ext cx="2971800" cy="1066800"/>
        </p:xfrm>
        <a:graphic>
          <a:graphicData uri="http://schemas.openxmlformats.org/presentationml/2006/ole">
            <mc:AlternateContent xmlns:mc="http://schemas.openxmlformats.org/markup-compatibility/2006">
              <mc:Choice xmlns:v="urn:schemas-microsoft-com:vml" Requires="v">
                <p:oleObj spid="_x0000_s37893" name="Equation" r:id="rId6" imgW="1294838" imgH="495085" progId="Equation.DSMT4">
                  <p:embed/>
                </p:oleObj>
              </mc:Choice>
              <mc:Fallback>
                <p:oleObj name="Equation" r:id="rId6" imgW="1294838" imgH="495085" progId="Equation.DSMT4">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2895600"/>
                        <a:ext cx="2971800"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762000" y="0"/>
            <a:ext cx="7543800" cy="838200"/>
          </a:xfrm>
        </p:spPr>
        <p:txBody>
          <a:bodyPr>
            <a:normAutofit fontScale="90000"/>
          </a:bodyPr>
          <a:lstStyle/>
          <a:p>
            <a:pPr eaLnBrk="1" hangingPunct="1">
              <a:defRPr/>
            </a:pPr>
            <a:r>
              <a:rPr lang="en-US" sz="3600" b="1" dirty="0" smtClean="0"/>
              <a:t>9-5 Tests on a Population Proportion</a:t>
            </a:r>
          </a:p>
        </p:txBody>
      </p:sp>
      <p:sp>
        <p:nvSpPr>
          <p:cNvPr id="38918" name="Text Box 4"/>
          <p:cNvSpPr txBox="1">
            <a:spLocks noChangeArrowheads="1"/>
          </p:cNvSpPr>
          <p:nvPr/>
        </p:nvSpPr>
        <p:spPr bwMode="auto">
          <a:xfrm>
            <a:off x="381000" y="1143000"/>
            <a:ext cx="7772400" cy="492125"/>
          </a:xfrm>
          <a:prstGeom prst="rect">
            <a:avLst/>
          </a:prstGeom>
          <a:noFill/>
          <a:ln w="9525">
            <a:noFill/>
            <a:miter lim="800000"/>
            <a:headEnd/>
            <a:tailEnd/>
          </a:ln>
        </p:spPr>
        <p:txBody>
          <a:bodyPr>
            <a:spAutoFit/>
          </a:bodyPr>
          <a:lstStyle/>
          <a:p>
            <a:pPr>
              <a:spcBef>
                <a:spcPct val="50000"/>
              </a:spcBef>
            </a:pPr>
            <a:r>
              <a:rPr lang="en-US" sz="2600" b="1">
                <a:latin typeface="Helvetica" pitchFamily="34" charset="0"/>
              </a:rPr>
              <a:t>9-5.2 Type II Error and Choice of Sample Size</a:t>
            </a:r>
          </a:p>
        </p:txBody>
      </p:sp>
      <p:sp>
        <p:nvSpPr>
          <p:cNvPr id="38919" name="Text Box 7"/>
          <p:cNvSpPr txBox="1">
            <a:spLocks noChangeArrowheads="1"/>
          </p:cNvSpPr>
          <p:nvPr/>
        </p:nvSpPr>
        <p:spPr bwMode="auto">
          <a:xfrm>
            <a:off x="228600" y="1752600"/>
            <a:ext cx="8382000" cy="1323975"/>
          </a:xfrm>
          <a:prstGeom prst="rect">
            <a:avLst/>
          </a:prstGeom>
          <a:noFill/>
          <a:ln w="9525">
            <a:noFill/>
            <a:miter lim="800000"/>
            <a:headEnd/>
            <a:tailEnd/>
          </a:ln>
        </p:spPr>
        <p:txBody>
          <a:bodyPr>
            <a:spAutoFit/>
          </a:bodyPr>
          <a:lstStyle/>
          <a:p>
            <a:pPr>
              <a:spcBef>
                <a:spcPct val="50000"/>
              </a:spcBef>
            </a:pPr>
            <a:r>
              <a:rPr lang="en-US" sz="2000" dirty="0">
                <a:latin typeface="Helvetica" pitchFamily="34" charset="0"/>
              </a:rPr>
              <a:t>For a two-sided alternative  </a:t>
            </a:r>
          </a:p>
          <a:p>
            <a:pPr>
              <a:spcBef>
                <a:spcPct val="50000"/>
              </a:spcBef>
            </a:pPr>
            <a:r>
              <a:rPr lang="en-US" sz="2000" dirty="0">
                <a:latin typeface="Helvetica" pitchFamily="34" charset="0"/>
              </a:rPr>
              <a:t>                                                                                                          (</a:t>
            </a:r>
            <a:r>
              <a:rPr lang="en-US" sz="2000" dirty="0" smtClean="0">
                <a:latin typeface="Helvetica" pitchFamily="34" charset="0"/>
              </a:rPr>
              <a:t>9-11)</a:t>
            </a:r>
            <a:endParaRPr lang="en-US" sz="2000" dirty="0">
              <a:latin typeface="Helvetica" pitchFamily="34" charset="0"/>
            </a:endParaRPr>
          </a:p>
          <a:p>
            <a:pPr>
              <a:spcBef>
                <a:spcPct val="50000"/>
              </a:spcBef>
            </a:pPr>
            <a:r>
              <a:rPr lang="en-US" sz="2000" dirty="0">
                <a:latin typeface="Helvetica" pitchFamily="34" charset="0"/>
              </a:rPr>
              <a:t>				</a:t>
            </a:r>
          </a:p>
        </p:txBody>
      </p:sp>
      <p:sp>
        <p:nvSpPr>
          <p:cNvPr id="38920" name="Text Box 9"/>
          <p:cNvSpPr txBox="1">
            <a:spLocks noChangeArrowheads="1"/>
          </p:cNvSpPr>
          <p:nvPr/>
        </p:nvSpPr>
        <p:spPr bwMode="auto">
          <a:xfrm>
            <a:off x="304800" y="3276600"/>
            <a:ext cx="8382000" cy="1446213"/>
          </a:xfrm>
          <a:prstGeom prst="rect">
            <a:avLst/>
          </a:prstGeom>
          <a:noFill/>
          <a:ln w="9525">
            <a:noFill/>
            <a:miter lim="800000"/>
            <a:headEnd/>
            <a:tailEnd/>
          </a:ln>
        </p:spPr>
        <p:txBody>
          <a:bodyPr>
            <a:spAutoFit/>
          </a:bodyPr>
          <a:lstStyle/>
          <a:p>
            <a:pPr>
              <a:spcBef>
                <a:spcPct val="50000"/>
              </a:spcBef>
            </a:pPr>
            <a:r>
              <a:rPr lang="en-US" sz="2200" dirty="0">
                <a:latin typeface="Helvetica" pitchFamily="34" charset="0"/>
              </a:rPr>
              <a:t>If the alternative is </a:t>
            </a:r>
            <a:r>
              <a:rPr lang="en-US" sz="2200" i="1" dirty="0">
                <a:latin typeface="Helvetica" pitchFamily="34" charset="0"/>
              </a:rPr>
              <a:t>p</a:t>
            </a:r>
            <a:r>
              <a:rPr lang="en-US" sz="2200" dirty="0">
                <a:latin typeface="Helvetica" pitchFamily="34" charset="0"/>
              </a:rPr>
              <a:t> &lt; </a:t>
            </a:r>
            <a:r>
              <a:rPr lang="en-US" sz="2200" i="1" dirty="0">
                <a:latin typeface="Helvetica" pitchFamily="34" charset="0"/>
              </a:rPr>
              <a:t>p</a:t>
            </a:r>
            <a:r>
              <a:rPr lang="en-US" sz="2200" baseline="-25000" dirty="0">
                <a:latin typeface="Helvetica" pitchFamily="34" charset="0"/>
              </a:rPr>
              <a:t>0 		</a:t>
            </a:r>
            <a:r>
              <a:rPr lang="en-US" sz="2200" dirty="0">
                <a:latin typeface="Helvetica" pitchFamily="34" charset="0"/>
              </a:rPr>
              <a:t>            	</a:t>
            </a:r>
          </a:p>
          <a:p>
            <a:pPr>
              <a:spcBef>
                <a:spcPct val="50000"/>
              </a:spcBef>
            </a:pPr>
            <a:r>
              <a:rPr lang="en-US" sz="2200" dirty="0">
                <a:latin typeface="Helvetica" pitchFamily="34" charset="0"/>
              </a:rPr>
              <a:t>                                                                                              (</a:t>
            </a:r>
            <a:r>
              <a:rPr lang="en-US" sz="2200" dirty="0" smtClean="0">
                <a:latin typeface="Helvetica" pitchFamily="34" charset="0"/>
              </a:rPr>
              <a:t>9-12)</a:t>
            </a:r>
            <a:endParaRPr lang="en-US" sz="2200" dirty="0">
              <a:latin typeface="Helvetica" pitchFamily="34" charset="0"/>
            </a:endParaRPr>
          </a:p>
          <a:p>
            <a:pPr>
              <a:spcBef>
                <a:spcPct val="50000"/>
              </a:spcBef>
            </a:pPr>
            <a:endParaRPr lang="en-US" sz="2200" dirty="0">
              <a:latin typeface="Helvetica" pitchFamily="34" charset="0"/>
            </a:endParaRPr>
          </a:p>
        </p:txBody>
      </p:sp>
      <p:sp>
        <p:nvSpPr>
          <p:cNvPr id="38921" name="Text Box 11"/>
          <p:cNvSpPr txBox="1">
            <a:spLocks noChangeArrowheads="1"/>
          </p:cNvSpPr>
          <p:nvPr/>
        </p:nvSpPr>
        <p:spPr bwMode="auto">
          <a:xfrm>
            <a:off x="304800" y="4724400"/>
            <a:ext cx="8382000" cy="938213"/>
          </a:xfrm>
          <a:prstGeom prst="rect">
            <a:avLst/>
          </a:prstGeom>
          <a:noFill/>
          <a:ln w="9525">
            <a:noFill/>
            <a:miter lim="800000"/>
            <a:headEnd/>
            <a:tailEnd/>
          </a:ln>
        </p:spPr>
        <p:txBody>
          <a:bodyPr>
            <a:spAutoFit/>
          </a:bodyPr>
          <a:lstStyle/>
          <a:p>
            <a:pPr>
              <a:spcBef>
                <a:spcPct val="50000"/>
              </a:spcBef>
            </a:pPr>
            <a:r>
              <a:rPr lang="en-US" sz="2200" dirty="0">
                <a:latin typeface="Helvetica" pitchFamily="34" charset="0"/>
              </a:rPr>
              <a:t>If the alternative is </a:t>
            </a:r>
            <a:r>
              <a:rPr lang="en-US" sz="2200" i="1" dirty="0">
                <a:latin typeface="Helvetica" pitchFamily="34" charset="0"/>
              </a:rPr>
              <a:t>p</a:t>
            </a:r>
            <a:r>
              <a:rPr lang="en-US" sz="2200" dirty="0">
                <a:latin typeface="Helvetica" pitchFamily="34" charset="0"/>
              </a:rPr>
              <a:t> &gt; </a:t>
            </a:r>
            <a:r>
              <a:rPr lang="en-US" sz="2200" i="1" dirty="0">
                <a:latin typeface="Helvetica" pitchFamily="34" charset="0"/>
              </a:rPr>
              <a:t>p</a:t>
            </a:r>
            <a:r>
              <a:rPr lang="en-US" sz="2200" baseline="-25000" dirty="0">
                <a:latin typeface="Helvetica" pitchFamily="34" charset="0"/>
              </a:rPr>
              <a:t>0</a:t>
            </a:r>
            <a:r>
              <a:rPr lang="en-US" sz="2200" dirty="0">
                <a:latin typeface="Helvetica" pitchFamily="34" charset="0"/>
              </a:rPr>
              <a:t> 				</a:t>
            </a:r>
          </a:p>
          <a:p>
            <a:pPr>
              <a:spcBef>
                <a:spcPct val="50000"/>
              </a:spcBef>
            </a:pPr>
            <a:r>
              <a:rPr lang="en-US" sz="2200" dirty="0">
                <a:latin typeface="Helvetica" pitchFamily="34" charset="0"/>
              </a:rPr>
              <a:t>                                                                                              (</a:t>
            </a:r>
            <a:r>
              <a:rPr lang="en-US" sz="2200" dirty="0" smtClean="0">
                <a:latin typeface="Helvetica" pitchFamily="34" charset="0"/>
              </a:rPr>
              <a:t>9-13)   </a:t>
            </a:r>
            <a:endParaRPr lang="en-US" sz="2200" dirty="0">
              <a:latin typeface="Helvetica" pitchFamily="34" charset="0"/>
            </a:endParaRPr>
          </a:p>
        </p:txBody>
      </p:sp>
      <p:sp>
        <p:nvSpPr>
          <p:cNvPr id="38922" name="Slide Number Placeholder 9"/>
          <p:cNvSpPr>
            <a:spLocks noGrp="1"/>
          </p:cNvSpPr>
          <p:nvPr>
            <p:ph type="sldNum" sz="quarter" idx="12"/>
          </p:nvPr>
        </p:nvSpPr>
        <p:spPr bwMode="auto">
          <a:noFill/>
          <a:ln>
            <a:miter lim="800000"/>
            <a:headEnd/>
            <a:tailEnd/>
          </a:ln>
        </p:spPr>
        <p:txBody>
          <a:bodyPr/>
          <a:lstStyle/>
          <a:p>
            <a:fld id="{A7FF30C6-7F1A-4923-AE5D-DD8DE719386A}" type="slidenum">
              <a:rPr lang="en-US" smtClean="0">
                <a:cs typeface="Arial" charset="0"/>
              </a:rPr>
              <a:pPr/>
              <a:t>42</a:t>
            </a:fld>
            <a:endParaRPr lang="en-US" smtClean="0">
              <a:cs typeface="Arial" charset="0"/>
            </a:endParaRPr>
          </a:p>
        </p:txBody>
      </p:sp>
      <p:sp>
        <p:nvSpPr>
          <p:cNvPr id="11" name="Footer Placeholder 10"/>
          <p:cNvSpPr>
            <a:spLocks noGrp="1"/>
          </p:cNvSpPr>
          <p:nvPr>
            <p:ph type="ftr" sz="quarter" idx="11"/>
          </p:nvPr>
        </p:nvSpPr>
        <p:spPr/>
        <p:txBody>
          <a:bodyPr/>
          <a:lstStyle/>
          <a:p>
            <a:pPr>
              <a:defRPr/>
            </a:pPr>
            <a:r>
              <a:rPr lang="en-US" dirty="0"/>
              <a:t>Sec 9-5 Tests on a Population Proportion</a:t>
            </a:r>
          </a:p>
        </p:txBody>
      </p:sp>
      <p:sp>
        <p:nvSpPr>
          <p:cNvPr id="38924"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38914" name="Object 12"/>
          <p:cNvGraphicFramePr>
            <a:graphicFrameLocks noChangeAspect="1"/>
          </p:cNvGraphicFramePr>
          <p:nvPr/>
        </p:nvGraphicFramePr>
        <p:xfrm>
          <a:off x="381000" y="2209800"/>
          <a:ext cx="7086600" cy="762000"/>
        </p:xfrm>
        <a:graphic>
          <a:graphicData uri="http://schemas.openxmlformats.org/presentationml/2006/ole">
            <mc:AlternateContent xmlns:mc="http://schemas.openxmlformats.org/markup-compatibility/2006">
              <mc:Choice xmlns:v="urn:schemas-microsoft-com:vml" Requires="v">
                <p:oleObj spid="_x0000_s38917" name="Equation" r:id="rId4" imgW="4432300" imgH="533400" progId="Equation.DSMT4">
                  <p:embed/>
                </p:oleObj>
              </mc:Choice>
              <mc:Fallback>
                <p:oleObj name="Equation" r:id="rId4" imgW="4432300" imgH="533400" progId="Equation.DSMT4">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209800"/>
                        <a:ext cx="70866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25"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38915" name="Object 14"/>
          <p:cNvGraphicFramePr>
            <a:graphicFrameLocks noChangeAspect="1"/>
          </p:cNvGraphicFramePr>
          <p:nvPr/>
        </p:nvGraphicFramePr>
        <p:xfrm>
          <a:off x="2743200" y="3810000"/>
          <a:ext cx="3810000" cy="762000"/>
        </p:xfrm>
        <a:graphic>
          <a:graphicData uri="http://schemas.openxmlformats.org/presentationml/2006/ole">
            <mc:AlternateContent xmlns:mc="http://schemas.openxmlformats.org/markup-compatibility/2006">
              <mc:Choice xmlns:v="urn:schemas-microsoft-com:vml" Requires="v">
                <p:oleObj spid="_x0000_s38918" name="Equation" r:id="rId6" imgW="2438400" imgH="533400" progId="Equation.DSMT4">
                  <p:embed/>
                </p:oleObj>
              </mc:Choice>
              <mc:Fallback>
                <p:oleObj name="Equation" r:id="rId6" imgW="2438400" imgH="533400" progId="Equation.DSMT4">
                  <p:embed/>
                  <p:pic>
                    <p:nvPicPr>
                      <p:cNvPr id="0" name="Object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3200" y="3810000"/>
                        <a:ext cx="38100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26" name="Rectangle 1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38916" name="Object 16"/>
          <p:cNvGraphicFramePr>
            <a:graphicFrameLocks noChangeAspect="1"/>
          </p:cNvGraphicFramePr>
          <p:nvPr/>
        </p:nvGraphicFramePr>
        <p:xfrm>
          <a:off x="2667000" y="5334000"/>
          <a:ext cx="3733800" cy="762000"/>
        </p:xfrm>
        <a:graphic>
          <a:graphicData uri="http://schemas.openxmlformats.org/presentationml/2006/ole">
            <mc:AlternateContent xmlns:mc="http://schemas.openxmlformats.org/markup-compatibility/2006">
              <mc:Choice xmlns:v="urn:schemas-microsoft-com:vml" Requires="v">
                <p:oleObj spid="_x0000_s38919" name="Equation" r:id="rId8" imgW="2247900" imgH="533400" progId="Equation.DSMT4">
                  <p:embed/>
                </p:oleObj>
              </mc:Choice>
              <mc:Fallback>
                <p:oleObj name="Equation" r:id="rId8" imgW="2247900" imgH="533400" progId="Equation.DSMT4">
                  <p:embed/>
                  <p:pic>
                    <p:nvPicPr>
                      <p:cNvPr id="0" name="Object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67000" y="5334000"/>
                        <a:ext cx="37338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762000" y="0"/>
            <a:ext cx="7543800" cy="838200"/>
          </a:xfrm>
        </p:spPr>
        <p:txBody>
          <a:bodyPr>
            <a:normAutofit fontScale="90000"/>
          </a:bodyPr>
          <a:lstStyle/>
          <a:p>
            <a:pPr eaLnBrk="1" hangingPunct="1">
              <a:defRPr/>
            </a:pPr>
            <a:r>
              <a:rPr lang="en-US" sz="3600" b="1" dirty="0" smtClean="0"/>
              <a:t>9-5 Tests on a Population Proportion</a:t>
            </a:r>
          </a:p>
        </p:txBody>
      </p:sp>
      <p:sp>
        <p:nvSpPr>
          <p:cNvPr id="39941" name="Text Box 4"/>
          <p:cNvSpPr txBox="1">
            <a:spLocks noChangeArrowheads="1"/>
          </p:cNvSpPr>
          <p:nvPr/>
        </p:nvSpPr>
        <p:spPr bwMode="auto">
          <a:xfrm>
            <a:off x="381000" y="1143000"/>
            <a:ext cx="7772400" cy="492125"/>
          </a:xfrm>
          <a:prstGeom prst="rect">
            <a:avLst/>
          </a:prstGeom>
          <a:noFill/>
          <a:ln w="9525">
            <a:noFill/>
            <a:miter lim="800000"/>
            <a:headEnd/>
            <a:tailEnd/>
          </a:ln>
        </p:spPr>
        <p:txBody>
          <a:bodyPr>
            <a:spAutoFit/>
          </a:bodyPr>
          <a:lstStyle/>
          <a:p>
            <a:pPr>
              <a:spcBef>
                <a:spcPct val="50000"/>
              </a:spcBef>
            </a:pPr>
            <a:r>
              <a:rPr lang="en-US" sz="2600" b="1">
                <a:latin typeface="Helvetica" pitchFamily="34" charset="0"/>
              </a:rPr>
              <a:t>9-5.3 Type II Error and Choice of Sample Size</a:t>
            </a:r>
          </a:p>
        </p:txBody>
      </p:sp>
      <p:sp>
        <p:nvSpPr>
          <p:cNvPr id="39942" name="Text Box 5"/>
          <p:cNvSpPr txBox="1">
            <a:spLocks noChangeArrowheads="1"/>
          </p:cNvSpPr>
          <p:nvPr/>
        </p:nvSpPr>
        <p:spPr bwMode="auto">
          <a:xfrm>
            <a:off x="228600" y="1752600"/>
            <a:ext cx="8382000" cy="1446213"/>
          </a:xfrm>
          <a:prstGeom prst="rect">
            <a:avLst/>
          </a:prstGeom>
          <a:noFill/>
          <a:ln w="9525">
            <a:noFill/>
            <a:miter lim="800000"/>
            <a:headEnd/>
            <a:tailEnd/>
          </a:ln>
        </p:spPr>
        <p:txBody>
          <a:bodyPr>
            <a:spAutoFit/>
          </a:bodyPr>
          <a:lstStyle/>
          <a:p>
            <a:pPr>
              <a:spcBef>
                <a:spcPct val="50000"/>
              </a:spcBef>
            </a:pPr>
            <a:r>
              <a:rPr lang="en-US" sz="2200" dirty="0">
                <a:latin typeface="Helvetica" pitchFamily="34" charset="0"/>
              </a:rPr>
              <a:t>For a two-sided alternative				</a:t>
            </a:r>
          </a:p>
          <a:p>
            <a:pPr>
              <a:spcBef>
                <a:spcPct val="50000"/>
              </a:spcBef>
            </a:pPr>
            <a:endParaRPr lang="en-US" sz="2200" dirty="0">
              <a:latin typeface="Helvetica" pitchFamily="34" charset="0"/>
            </a:endParaRPr>
          </a:p>
          <a:p>
            <a:pPr>
              <a:spcBef>
                <a:spcPct val="50000"/>
              </a:spcBef>
            </a:pPr>
            <a:r>
              <a:rPr lang="en-US" sz="2200" dirty="0">
                <a:latin typeface="Helvetica" pitchFamily="34" charset="0"/>
              </a:rPr>
              <a:t>                                                                                       (</a:t>
            </a:r>
            <a:r>
              <a:rPr lang="en-US" sz="2200" dirty="0" smtClean="0">
                <a:latin typeface="Helvetica" pitchFamily="34" charset="0"/>
              </a:rPr>
              <a:t>9-14)</a:t>
            </a:r>
            <a:endParaRPr lang="en-US" sz="2200" dirty="0">
              <a:latin typeface="Helvetica" pitchFamily="34" charset="0"/>
            </a:endParaRPr>
          </a:p>
        </p:txBody>
      </p:sp>
      <p:sp>
        <p:nvSpPr>
          <p:cNvPr id="39943" name="Text Box 12"/>
          <p:cNvSpPr txBox="1">
            <a:spLocks noChangeArrowheads="1"/>
          </p:cNvSpPr>
          <p:nvPr/>
        </p:nvSpPr>
        <p:spPr bwMode="auto">
          <a:xfrm>
            <a:off x="228600" y="4038600"/>
            <a:ext cx="8382000" cy="1446213"/>
          </a:xfrm>
          <a:prstGeom prst="rect">
            <a:avLst/>
          </a:prstGeom>
          <a:noFill/>
          <a:ln w="9525">
            <a:noFill/>
            <a:miter lim="800000"/>
            <a:headEnd/>
            <a:tailEnd/>
          </a:ln>
        </p:spPr>
        <p:txBody>
          <a:bodyPr>
            <a:spAutoFit/>
          </a:bodyPr>
          <a:lstStyle/>
          <a:p>
            <a:pPr>
              <a:spcBef>
                <a:spcPct val="50000"/>
              </a:spcBef>
            </a:pPr>
            <a:r>
              <a:rPr lang="en-US" sz="2200" dirty="0">
                <a:latin typeface="Helvetica" pitchFamily="34" charset="0"/>
              </a:rPr>
              <a:t>For a one-sided alternative				</a:t>
            </a:r>
          </a:p>
          <a:p>
            <a:pPr>
              <a:spcBef>
                <a:spcPct val="50000"/>
              </a:spcBef>
            </a:pPr>
            <a:endParaRPr lang="en-US" sz="2200" dirty="0">
              <a:latin typeface="Helvetica" pitchFamily="34" charset="0"/>
            </a:endParaRPr>
          </a:p>
          <a:p>
            <a:pPr>
              <a:spcBef>
                <a:spcPct val="50000"/>
              </a:spcBef>
            </a:pPr>
            <a:r>
              <a:rPr lang="en-US" sz="2200" dirty="0">
                <a:latin typeface="Helvetica" pitchFamily="34" charset="0"/>
              </a:rPr>
              <a:t>                                                                                       (</a:t>
            </a:r>
            <a:r>
              <a:rPr lang="en-US" sz="2200" dirty="0" smtClean="0">
                <a:latin typeface="Helvetica" pitchFamily="34" charset="0"/>
              </a:rPr>
              <a:t>9-15)</a:t>
            </a:r>
            <a:endParaRPr lang="en-US" sz="2200" dirty="0">
              <a:latin typeface="Helvetica" pitchFamily="34" charset="0"/>
            </a:endParaRPr>
          </a:p>
        </p:txBody>
      </p:sp>
      <p:sp>
        <p:nvSpPr>
          <p:cNvPr id="39944" name="Slide Number Placeholder 7"/>
          <p:cNvSpPr>
            <a:spLocks noGrp="1"/>
          </p:cNvSpPr>
          <p:nvPr>
            <p:ph type="sldNum" sz="quarter" idx="12"/>
          </p:nvPr>
        </p:nvSpPr>
        <p:spPr bwMode="auto">
          <a:noFill/>
          <a:ln>
            <a:miter lim="800000"/>
            <a:headEnd/>
            <a:tailEnd/>
          </a:ln>
        </p:spPr>
        <p:txBody>
          <a:bodyPr/>
          <a:lstStyle/>
          <a:p>
            <a:fld id="{E7C0C84B-5510-4F90-B963-6AE600BE894E}" type="slidenum">
              <a:rPr lang="en-US" smtClean="0">
                <a:cs typeface="Arial" charset="0"/>
              </a:rPr>
              <a:pPr/>
              <a:t>43</a:t>
            </a:fld>
            <a:endParaRPr lang="en-US" smtClean="0">
              <a:cs typeface="Arial" charset="0"/>
            </a:endParaRPr>
          </a:p>
        </p:txBody>
      </p:sp>
      <p:sp>
        <p:nvSpPr>
          <p:cNvPr id="9" name="Footer Placeholder 8"/>
          <p:cNvSpPr>
            <a:spLocks noGrp="1"/>
          </p:cNvSpPr>
          <p:nvPr>
            <p:ph type="ftr" sz="quarter" idx="11"/>
          </p:nvPr>
        </p:nvSpPr>
        <p:spPr/>
        <p:txBody>
          <a:bodyPr/>
          <a:lstStyle/>
          <a:p>
            <a:pPr>
              <a:defRPr/>
            </a:pPr>
            <a:r>
              <a:rPr lang="en-US" dirty="0"/>
              <a:t>Sec 9-5 Tests on a Population Proportion</a:t>
            </a:r>
          </a:p>
        </p:txBody>
      </p:sp>
      <p:sp>
        <p:nvSpPr>
          <p:cNvPr id="39946"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39938" name="Object 10"/>
          <p:cNvGraphicFramePr>
            <a:graphicFrameLocks noChangeAspect="1"/>
          </p:cNvGraphicFramePr>
          <p:nvPr/>
        </p:nvGraphicFramePr>
        <p:xfrm>
          <a:off x="1524000" y="2438400"/>
          <a:ext cx="5181600" cy="1143000"/>
        </p:xfrm>
        <a:graphic>
          <a:graphicData uri="http://schemas.openxmlformats.org/presentationml/2006/ole">
            <mc:AlternateContent xmlns:mc="http://schemas.openxmlformats.org/markup-compatibility/2006">
              <mc:Choice xmlns:v="urn:schemas-microsoft-com:vml" Requires="v">
                <p:oleObj spid="_x0000_s39940" name="Equation" r:id="rId4" imgW="2463800" imgH="596900" progId="Equation.DSMT4">
                  <p:embed/>
                </p:oleObj>
              </mc:Choice>
              <mc:Fallback>
                <p:oleObj name="Equation" r:id="rId4" imgW="2463800" imgH="596900" progId="Equation.DSMT4">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2438400"/>
                        <a:ext cx="5181600"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7"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39939" name="Object 12"/>
          <p:cNvGraphicFramePr>
            <a:graphicFrameLocks noChangeAspect="1"/>
          </p:cNvGraphicFramePr>
          <p:nvPr/>
        </p:nvGraphicFramePr>
        <p:xfrm>
          <a:off x="1447800" y="4724400"/>
          <a:ext cx="5486400" cy="1066800"/>
        </p:xfrm>
        <a:graphic>
          <a:graphicData uri="http://schemas.openxmlformats.org/presentationml/2006/ole">
            <mc:AlternateContent xmlns:mc="http://schemas.openxmlformats.org/markup-compatibility/2006">
              <mc:Choice xmlns:v="urn:schemas-microsoft-com:vml" Requires="v">
                <p:oleObj spid="_x0000_s39941" name="Equation" r:id="rId6" imgW="2374900" imgH="596900" progId="Equation.DSMT4">
                  <p:embed/>
                </p:oleObj>
              </mc:Choice>
              <mc:Fallback>
                <p:oleObj name="Equation" r:id="rId6" imgW="2374900" imgH="596900" progId="Equation.DSMT4">
                  <p:embed/>
                  <p:pic>
                    <p:nvPicPr>
                      <p:cNvPr id="0"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7800" y="4724400"/>
                        <a:ext cx="5486400"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762000" y="0"/>
            <a:ext cx="7620000" cy="838200"/>
          </a:xfrm>
        </p:spPr>
        <p:txBody>
          <a:bodyPr>
            <a:normAutofit fontScale="90000"/>
          </a:bodyPr>
          <a:lstStyle/>
          <a:p>
            <a:pPr eaLnBrk="1" hangingPunct="1">
              <a:defRPr/>
            </a:pPr>
            <a:r>
              <a:rPr lang="en-US" sz="3600" b="1" dirty="0" smtClean="0"/>
              <a:t>9-5 Tests on a Population Proportion</a:t>
            </a:r>
          </a:p>
        </p:txBody>
      </p:sp>
      <p:sp>
        <p:nvSpPr>
          <p:cNvPr id="40964" name="Slide Number Placeholder 5"/>
          <p:cNvSpPr>
            <a:spLocks noGrp="1"/>
          </p:cNvSpPr>
          <p:nvPr>
            <p:ph type="sldNum" sz="quarter" idx="12"/>
          </p:nvPr>
        </p:nvSpPr>
        <p:spPr bwMode="auto">
          <a:noFill/>
          <a:ln>
            <a:miter lim="800000"/>
            <a:headEnd/>
            <a:tailEnd/>
          </a:ln>
        </p:spPr>
        <p:txBody>
          <a:bodyPr/>
          <a:lstStyle/>
          <a:p>
            <a:fld id="{EE9A5C82-AAB2-48FC-950B-F382E7FB4F40}" type="slidenum">
              <a:rPr lang="en-US" smtClean="0">
                <a:cs typeface="Arial" charset="0"/>
              </a:rPr>
              <a:pPr/>
              <a:t>44</a:t>
            </a:fld>
            <a:endParaRPr lang="en-US" smtClean="0">
              <a:cs typeface="Arial" charset="0"/>
            </a:endParaRPr>
          </a:p>
        </p:txBody>
      </p:sp>
      <p:sp>
        <p:nvSpPr>
          <p:cNvPr id="7" name="Footer Placeholder 6"/>
          <p:cNvSpPr>
            <a:spLocks noGrp="1"/>
          </p:cNvSpPr>
          <p:nvPr>
            <p:ph type="ftr" sz="quarter" idx="11"/>
          </p:nvPr>
        </p:nvSpPr>
        <p:spPr/>
        <p:txBody>
          <a:bodyPr/>
          <a:lstStyle/>
          <a:p>
            <a:pPr>
              <a:defRPr/>
            </a:pPr>
            <a:r>
              <a:rPr lang="en-US" dirty="0"/>
              <a:t>Sec 9-5 Tests on a Population Proportion</a:t>
            </a:r>
          </a:p>
        </p:txBody>
      </p:sp>
      <p:sp>
        <p:nvSpPr>
          <p:cNvPr id="40966" name="TextBox 7"/>
          <p:cNvSpPr txBox="1">
            <a:spLocks noChangeArrowheads="1"/>
          </p:cNvSpPr>
          <p:nvPr/>
        </p:nvSpPr>
        <p:spPr bwMode="auto">
          <a:xfrm>
            <a:off x="228600" y="914400"/>
            <a:ext cx="8686800" cy="5078413"/>
          </a:xfrm>
          <a:prstGeom prst="rect">
            <a:avLst/>
          </a:prstGeom>
          <a:noFill/>
          <a:ln w="9525">
            <a:noFill/>
            <a:miter lim="800000"/>
            <a:headEnd/>
            <a:tailEnd/>
          </a:ln>
        </p:spPr>
        <p:txBody>
          <a:bodyPr>
            <a:spAutoFit/>
          </a:bodyPr>
          <a:lstStyle/>
          <a:p>
            <a:r>
              <a:rPr lang="en-US" b="1" dirty="0">
                <a:latin typeface="Helvetica" pitchFamily="34" charset="0"/>
              </a:rPr>
              <a:t>Example 9-11 </a:t>
            </a:r>
            <a:r>
              <a:rPr lang="en-US" b="1" dirty="0">
                <a:solidFill>
                  <a:srgbClr val="1F497D"/>
                </a:solidFill>
                <a:latin typeface="Helvetica" pitchFamily="34" charset="0"/>
              </a:rPr>
              <a:t>Automobile Engine Controller  Type II Error</a:t>
            </a:r>
            <a:r>
              <a:rPr lang="en-US" b="1" dirty="0">
                <a:latin typeface="Helvetica" pitchFamily="34" charset="0"/>
              </a:rPr>
              <a:t> </a:t>
            </a:r>
          </a:p>
          <a:p>
            <a:r>
              <a:rPr lang="en-US" dirty="0">
                <a:latin typeface="Helvetica" pitchFamily="34" charset="0"/>
              </a:rPr>
              <a:t>Consider the semiconductor manufacturer from Example 9-10. Suppose that its process fallout is really </a:t>
            </a:r>
            <a:r>
              <a:rPr lang="en-US" i="1" dirty="0">
                <a:latin typeface="Helvetica" pitchFamily="34" charset="0"/>
              </a:rPr>
              <a:t>p </a:t>
            </a:r>
            <a:r>
              <a:rPr lang="en-US" dirty="0">
                <a:latin typeface="Helvetica" pitchFamily="34" charset="0"/>
              </a:rPr>
              <a:t>= 0.03. What is the </a:t>
            </a:r>
            <a:r>
              <a:rPr lang="en-US" dirty="0">
                <a:latin typeface="Helvetica" pitchFamily="34" charset="0"/>
                <a:sym typeface="Symbol" pitchFamily="18" charset="2"/>
              </a:rPr>
              <a:t></a:t>
            </a:r>
            <a:r>
              <a:rPr lang="en-US" dirty="0">
                <a:latin typeface="Helvetica" pitchFamily="34" charset="0"/>
              </a:rPr>
              <a:t>-error for a test of process capability that uses </a:t>
            </a:r>
            <a:r>
              <a:rPr lang="en-US" i="1" dirty="0">
                <a:latin typeface="Helvetica" pitchFamily="34" charset="0"/>
              </a:rPr>
              <a:t>n </a:t>
            </a:r>
            <a:r>
              <a:rPr lang="en-US" dirty="0">
                <a:latin typeface="Helvetica" pitchFamily="34" charset="0"/>
              </a:rPr>
              <a:t>= 200 and a = 0.05?</a:t>
            </a:r>
          </a:p>
          <a:p>
            <a:endParaRPr lang="en-US" dirty="0">
              <a:latin typeface="Helvetica" pitchFamily="34" charset="0"/>
            </a:endParaRPr>
          </a:p>
          <a:p>
            <a:r>
              <a:rPr lang="en-US" dirty="0">
                <a:latin typeface="Helvetica" pitchFamily="34" charset="0"/>
              </a:rPr>
              <a:t>The </a:t>
            </a:r>
            <a:r>
              <a:rPr lang="en-US" dirty="0">
                <a:latin typeface="Helvetica" pitchFamily="34" charset="0"/>
                <a:sym typeface="Symbol" pitchFamily="18" charset="2"/>
              </a:rPr>
              <a:t></a:t>
            </a:r>
            <a:r>
              <a:rPr lang="en-US" dirty="0">
                <a:latin typeface="Helvetica" pitchFamily="34" charset="0"/>
              </a:rPr>
              <a:t>-error can be computed using Equation </a:t>
            </a:r>
            <a:r>
              <a:rPr lang="en-US" dirty="0" smtClean="0">
                <a:latin typeface="Helvetica" pitchFamily="34" charset="0"/>
              </a:rPr>
              <a:t>9-12 </a:t>
            </a:r>
            <a:r>
              <a:rPr lang="en-US" dirty="0">
                <a:latin typeface="Helvetica" pitchFamily="34" charset="0"/>
              </a:rPr>
              <a:t>as follows:</a:t>
            </a:r>
          </a:p>
          <a:p>
            <a:endParaRPr lang="en-US" dirty="0">
              <a:latin typeface="Helvetica" pitchFamily="34" charset="0"/>
            </a:endParaRPr>
          </a:p>
          <a:p>
            <a:endParaRPr lang="en-US" dirty="0">
              <a:latin typeface="Helvetica" pitchFamily="34" charset="0"/>
            </a:endParaRPr>
          </a:p>
          <a:p>
            <a:endParaRPr lang="en-US" dirty="0">
              <a:latin typeface="Helvetica" pitchFamily="34" charset="0"/>
            </a:endParaRPr>
          </a:p>
          <a:p>
            <a:endParaRPr lang="en-US" dirty="0">
              <a:latin typeface="Helvetica" pitchFamily="34" charset="0"/>
            </a:endParaRPr>
          </a:p>
          <a:p>
            <a:endParaRPr lang="en-US" dirty="0">
              <a:latin typeface="Helvetica" pitchFamily="34" charset="0"/>
            </a:endParaRPr>
          </a:p>
          <a:p>
            <a:r>
              <a:rPr lang="en-US" dirty="0">
                <a:latin typeface="Helvetica" pitchFamily="34" charset="0"/>
              </a:rPr>
              <a:t>Thus, the probability is about 0.7 that the semiconductor manufacturer will fail to conclude that the process is capable if the true process fraction defective is </a:t>
            </a:r>
          </a:p>
          <a:p>
            <a:r>
              <a:rPr lang="en-US" i="1" dirty="0">
                <a:latin typeface="Helvetica" pitchFamily="34" charset="0"/>
              </a:rPr>
              <a:t>p</a:t>
            </a:r>
            <a:r>
              <a:rPr lang="en-US" dirty="0">
                <a:latin typeface="Helvetica" pitchFamily="34" charset="0"/>
              </a:rPr>
              <a:t> = 0.03 (3%). That is, the power of the test against this particular alternative is only about 0.3. This appears to be a large </a:t>
            </a:r>
            <a:r>
              <a:rPr lang="en-US" dirty="0">
                <a:latin typeface="Helvetica" pitchFamily="34" charset="0"/>
                <a:sym typeface="Symbol" pitchFamily="18" charset="2"/>
              </a:rPr>
              <a:t></a:t>
            </a:r>
            <a:r>
              <a:rPr lang="en-US" dirty="0">
                <a:latin typeface="Helvetica" pitchFamily="34" charset="0"/>
              </a:rPr>
              <a:t>-error (or small power), but the difference between </a:t>
            </a:r>
            <a:r>
              <a:rPr lang="en-US" i="1" dirty="0">
                <a:latin typeface="Helvetica" pitchFamily="34" charset="0"/>
              </a:rPr>
              <a:t>p </a:t>
            </a:r>
            <a:r>
              <a:rPr lang="en-US" dirty="0">
                <a:latin typeface="Helvetica" pitchFamily="34" charset="0"/>
              </a:rPr>
              <a:t>= 0.05 and </a:t>
            </a:r>
            <a:r>
              <a:rPr lang="en-US" i="1" dirty="0">
                <a:latin typeface="Helvetica" pitchFamily="34" charset="0"/>
              </a:rPr>
              <a:t>p </a:t>
            </a:r>
            <a:r>
              <a:rPr lang="en-US" dirty="0">
                <a:latin typeface="Helvetica" pitchFamily="34" charset="0"/>
              </a:rPr>
              <a:t>= 0.03 is fairly small, and the sample size </a:t>
            </a:r>
            <a:r>
              <a:rPr lang="en-US" i="1" dirty="0">
                <a:latin typeface="Helvetica" pitchFamily="34" charset="0"/>
              </a:rPr>
              <a:t>n = </a:t>
            </a:r>
            <a:r>
              <a:rPr lang="en-US" dirty="0">
                <a:latin typeface="Helvetica" pitchFamily="34" charset="0"/>
              </a:rPr>
              <a:t>200 is not particularly large.</a:t>
            </a:r>
          </a:p>
          <a:p>
            <a:endParaRPr lang="en-US" dirty="0">
              <a:latin typeface="Helvetica" pitchFamily="34" charset="0"/>
            </a:endParaRPr>
          </a:p>
        </p:txBody>
      </p:sp>
      <p:sp>
        <p:nvSpPr>
          <p:cNvPr id="40967"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40962" name="Object 8"/>
          <p:cNvGraphicFramePr>
            <a:graphicFrameLocks noChangeAspect="1"/>
          </p:cNvGraphicFramePr>
          <p:nvPr/>
        </p:nvGraphicFramePr>
        <p:xfrm>
          <a:off x="1752600" y="2743200"/>
          <a:ext cx="5562600" cy="1066800"/>
        </p:xfrm>
        <a:graphic>
          <a:graphicData uri="http://schemas.openxmlformats.org/presentationml/2006/ole">
            <mc:AlternateContent xmlns:mc="http://schemas.openxmlformats.org/markup-compatibility/2006">
              <mc:Choice xmlns:v="urn:schemas-microsoft-com:vml" Requires="v">
                <p:oleObj spid="_x0000_s40963" name="Equation" r:id="rId4" imgW="3136900" imgH="762000" progId="Equation.DSMT4">
                  <p:embed/>
                </p:oleObj>
              </mc:Choice>
              <mc:Fallback>
                <p:oleObj name="Equation" r:id="rId4" imgW="3136900" imgH="762000" progId="Equation.DSMT4">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2743200"/>
                        <a:ext cx="5562600"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762000" y="0"/>
            <a:ext cx="7620000" cy="838200"/>
          </a:xfrm>
        </p:spPr>
        <p:txBody>
          <a:bodyPr>
            <a:normAutofit fontScale="90000"/>
          </a:bodyPr>
          <a:lstStyle/>
          <a:p>
            <a:pPr eaLnBrk="1" hangingPunct="1">
              <a:defRPr/>
            </a:pPr>
            <a:r>
              <a:rPr lang="en-US" sz="3600" b="1" dirty="0" smtClean="0"/>
              <a:t>9-5 Tests on a Population Proportion</a:t>
            </a:r>
          </a:p>
        </p:txBody>
      </p:sp>
      <p:sp>
        <p:nvSpPr>
          <p:cNvPr id="41988" name="Text Box 4"/>
          <p:cNvSpPr txBox="1">
            <a:spLocks noChangeArrowheads="1"/>
          </p:cNvSpPr>
          <p:nvPr/>
        </p:nvSpPr>
        <p:spPr bwMode="auto">
          <a:xfrm>
            <a:off x="381000" y="742950"/>
            <a:ext cx="7772400" cy="400050"/>
          </a:xfrm>
          <a:prstGeom prst="rect">
            <a:avLst/>
          </a:prstGeom>
          <a:noFill/>
          <a:ln w="9525">
            <a:noFill/>
            <a:miter lim="800000"/>
            <a:headEnd/>
            <a:tailEnd/>
          </a:ln>
        </p:spPr>
        <p:txBody>
          <a:bodyPr>
            <a:spAutoFit/>
          </a:bodyPr>
          <a:lstStyle/>
          <a:p>
            <a:pPr>
              <a:spcBef>
                <a:spcPct val="50000"/>
              </a:spcBef>
            </a:pPr>
            <a:r>
              <a:rPr lang="en-US" sz="2000" b="1">
                <a:latin typeface="Helvetica" pitchFamily="34" charset="0"/>
              </a:rPr>
              <a:t>Example 9-11</a:t>
            </a:r>
          </a:p>
        </p:txBody>
      </p:sp>
      <p:sp>
        <p:nvSpPr>
          <p:cNvPr id="41989" name="Slide Number Placeholder 4"/>
          <p:cNvSpPr>
            <a:spLocks noGrp="1"/>
          </p:cNvSpPr>
          <p:nvPr>
            <p:ph type="sldNum" sz="quarter" idx="12"/>
          </p:nvPr>
        </p:nvSpPr>
        <p:spPr bwMode="auto">
          <a:noFill/>
          <a:ln>
            <a:miter lim="800000"/>
            <a:headEnd/>
            <a:tailEnd/>
          </a:ln>
        </p:spPr>
        <p:txBody>
          <a:bodyPr/>
          <a:lstStyle/>
          <a:p>
            <a:fld id="{F5447A9C-2D08-4AF1-A71D-E98BB05BAA0B}" type="slidenum">
              <a:rPr lang="en-US" smtClean="0">
                <a:cs typeface="Arial" charset="0"/>
              </a:rPr>
              <a:pPr/>
              <a:t>45</a:t>
            </a:fld>
            <a:endParaRPr lang="en-US" smtClean="0">
              <a:cs typeface="Arial" charset="0"/>
            </a:endParaRPr>
          </a:p>
        </p:txBody>
      </p:sp>
      <p:sp>
        <p:nvSpPr>
          <p:cNvPr id="6" name="Footer Placeholder 5"/>
          <p:cNvSpPr>
            <a:spLocks noGrp="1"/>
          </p:cNvSpPr>
          <p:nvPr>
            <p:ph type="ftr" sz="quarter" idx="11"/>
          </p:nvPr>
        </p:nvSpPr>
        <p:spPr/>
        <p:txBody>
          <a:bodyPr/>
          <a:lstStyle/>
          <a:p>
            <a:pPr>
              <a:defRPr/>
            </a:pPr>
            <a:r>
              <a:rPr lang="en-US" dirty="0"/>
              <a:t>Sec 9-5 Tests on a Population Proportion</a:t>
            </a:r>
          </a:p>
        </p:txBody>
      </p:sp>
      <p:sp>
        <p:nvSpPr>
          <p:cNvPr id="41991" name="TextBox 6"/>
          <p:cNvSpPr txBox="1">
            <a:spLocks noChangeArrowheads="1"/>
          </p:cNvSpPr>
          <p:nvPr/>
        </p:nvSpPr>
        <p:spPr bwMode="auto">
          <a:xfrm>
            <a:off x="457200" y="1295400"/>
            <a:ext cx="8077200" cy="4800600"/>
          </a:xfrm>
          <a:prstGeom prst="rect">
            <a:avLst/>
          </a:prstGeom>
          <a:noFill/>
          <a:ln w="9525">
            <a:noFill/>
            <a:miter lim="800000"/>
            <a:headEnd/>
            <a:tailEnd/>
          </a:ln>
        </p:spPr>
        <p:txBody>
          <a:bodyPr>
            <a:spAutoFit/>
          </a:bodyPr>
          <a:lstStyle/>
          <a:p>
            <a:r>
              <a:rPr lang="en-US" dirty="0">
                <a:latin typeface="Helvetica" pitchFamily="34" charset="0"/>
              </a:rPr>
              <a:t>Suppose that the semiconductor manufacturer was willing to accept a </a:t>
            </a:r>
            <a:r>
              <a:rPr lang="en-US" dirty="0">
                <a:latin typeface="Helvetica" pitchFamily="34" charset="0"/>
                <a:sym typeface="Symbol" pitchFamily="18" charset="2"/>
              </a:rPr>
              <a:t></a:t>
            </a:r>
            <a:r>
              <a:rPr lang="en-US" dirty="0">
                <a:latin typeface="Helvetica" pitchFamily="34" charset="0"/>
              </a:rPr>
              <a:t>-error as large as 0.10 if the true value of the process fraction defective was</a:t>
            </a:r>
          </a:p>
          <a:p>
            <a:r>
              <a:rPr lang="en-US" dirty="0">
                <a:latin typeface="Helvetica" pitchFamily="34" charset="0"/>
              </a:rPr>
              <a:t> </a:t>
            </a:r>
            <a:r>
              <a:rPr lang="en-US" i="1" dirty="0">
                <a:latin typeface="Helvetica" pitchFamily="34" charset="0"/>
              </a:rPr>
              <a:t>p = </a:t>
            </a:r>
            <a:r>
              <a:rPr lang="en-US" dirty="0">
                <a:latin typeface="Helvetica" pitchFamily="34" charset="0"/>
              </a:rPr>
              <a:t>0.03. If the manufacturer continues to use a = 0.05, what sample size would be required?</a:t>
            </a:r>
          </a:p>
          <a:p>
            <a:endParaRPr lang="en-US" dirty="0">
              <a:latin typeface="Helvetica" pitchFamily="34" charset="0"/>
            </a:endParaRPr>
          </a:p>
          <a:p>
            <a:r>
              <a:rPr lang="en-US" dirty="0">
                <a:latin typeface="Helvetica" pitchFamily="34" charset="0"/>
              </a:rPr>
              <a:t>The required sample size can be computed from Equation </a:t>
            </a:r>
            <a:r>
              <a:rPr lang="en-US" dirty="0" smtClean="0">
                <a:latin typeface="Helvetica" pitchFamily="34" charset="0"/>
              </a:rPr>
              <a:t>9-15 </a:t>
            </a:r>
            <a:r>
              <a:rPr lang="en-US" dirty="0">
                <a:latin typeface="Helvetica" pitchFamily="34" charset="0"/>
              </a:rPr>
              <a:t>as follows:</a:t>
            </a:r>
          </a:p>
          <a:p>
            <a:endParaRPr lang="en-US" dirty="0">
              <a:latin typeface="Helvetica" pitchFamily="34" charset="0"/>
            </a:endParaRPr>
          </a:p>
          <a:p>
            <a:endParaRPr lang="en-US" dirty="0">
              <a:latin typeface="Helvetica" pitchFamily="34" charset="0"/>
            </a:endParaRPr>
          </a:p>
          <a:p>
            <a:endParaRPr lang="en-US" dirty="0">
              <a:latin typeface="Helvetica" pitchFamily="34" charset="0"/>
            </a:endParaRPr>
          </a:p>
          <a:p>
            <a:endParaRPr lang="en-US" dirty="0">
              <a:latin typeface="Helvetica" pitchFamily="34" charset="0"/>
            </a:endParaRPr>
          </a:p>
          <a:p>
            <a:endParaRPr lang="en-US" dirty="0">
              <a:latin typeface="Helvetica" pitchFamily="34" charset="0"/>
            </a:endParaRPr>
          </a:p>
          <a:p>
            <a:endParaRPr lang="en-US" dirty="0">
              <a:latin typeface="Helvetica" pitchFamily="34" charset="0"/>
            </a:endParaRPr>
          </a:p>
          <a:p>
            <a:r>
              <a:rPr lang="en-US" dirty="0">
                <a:latin typeface="Helvetica" pitchFamily="34" charset="0"/>
              </a:rPr>
              <a:t>where we have used </a:t>
            </a:r>
            <a:r>
              <a:rPr lang="en-US" i="1" dirty="0">
                <a:latin typeface="Helvetica" pitchFamily="34" charset="0"/>
              </a:rPr>
              <a:t>p</a:t>
            </a:r>
            <a:r>
              <a:rPr lang="en-US" dirty="0">
                <a:latin typeface="Helvetica" pitchFamily="34" charset="0"/>
              </a:rPr>
              <a:t> = 0.03 in Equation </a:t>
            </a:r>
            <a:r>
              <a:rPr lang="en-US" dirty="0" smtClean="0">
                <a:latin typeface="Helvetica" pitchFamily="34" charset="0"/>
              </a:rPr>
              <a:t>9-15.</a:t>
            </a:r>
            <a:endParaRPr lang="en-US" dirty="0">
              <a:latin typeface="Helvetica" pitchFamily="34" charset="0"/>
            </a:endParaRPr>
          </a:p>
          <a:p>
            <a:endParaRPr lang="en-US" dirty="0">
              <a:latin typeface="Helvetica" pitchFamily="34" charset="0"/>
            </a:endParaRPr>
          </a:p>
          <a:p>
            <a:r>
              <a:rPr lang="en-US" dirty="0">
                <a:latin typeface="Helvetica" pitchFamily="34" charset="0"/>
              </a:rPr>
              <a:t>Conclusion: Note that </a:t>
            </a:r>
            <a:r>
              <a:rPr lang="en-US" i="1" dirty="0">
                <a:latin typeface="Helvetica" pitchFamily="34" charset="0"/>
              </a:rPr>
              <a:t>n = </a:t>
            </a:r>
            <a:r>
              <a:rPr lang="en-US" dirty="0">
                <a:latin typeface="Helvetica" pitchFamily="34" charset="0"/>
              </a:rPr>
              <a:t>832 is a very large sample size. However, we are trying to detect a fairly small deviation from the null value </a:t>
            </a:r>
            <a:r>
              <a:rPr lang="en-US" i="1" dirty="0">
                <a:latin typeface="Helvetica" pitchFamily="34" charset="0"/>
              </a:rPr>
              <a:t>p</a:t>
            </a:r>
            <a:r>
              <a:rPr lang="en-US" i="1" baseline="-25000" dirty="0">
                <a:latin typeface="Helvetica" pitchFamily="34" charset="0"/>
              </a:rPr>
              <a:t>0</a:t>
            </a:r>
            <a:r>
              <a:rPr lang="en-US" i="1" dirty="0">
                <a:latin typeface="Helvetica" pitchFamily="34" charset="0"/>
              </a:rPr>
              <a:t> = </a:t>
            </a:r>
            <a:r>
              <a:rPr lang="en-US" dirty="0">
                <a:latin typeface="Helvetica" pitchFamily="34" charset="0"/>
              </a:rPr>
              <a:t>0.05.</a:t>
            </a:r>
          </a:p>
          <a:p>
            <a:endParaRPr lang="en-US" dirty="0">
              <a:latin typeface="Helvetica" pitchFamily="34" charset="0"/>
            </a:endParaRPr>
          </a:p>
        </p:txBody>
      </p:sp>
      <p:sp>
        <p:nvSpPr>
          <p:cNvPr id="41992"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41986" name="Object 7"/>
          <p:cNvGraphicFramePr>
            <a:graphicFrameLocks noChangeAspect="1"/>
          </p:cNvGraphicFramePr>
          <p:nvPr/>
        </p:nvGraphicFramePr>
        <p:xfrm>
          <a:off x="638175" y="3200400"/>
          <a:ext cx="4619625" cy="1295400"/>
        </p:xfrm>
        <a:graphic>
          <a:graphicData uri="http://schemas.openxmlformats.org/presentationml/2006/ole">
            <mc:AlternateContent xmlns:mc="http://schemas.openxmlformats.org/markup-compatibility/2006">
              <mc:Choice xmlns:v="urn:schemas-microsoft-com:vml" Requires="v">
                <p:oleObj spid="_x0000_s41987" name="Equation" r:id="rId4" imgW="2717800" imgH="889000" progId="Equation.DSMT4">
                  <p:embed/>
                </p:oleObj>
              </mc:Choice>
              <mc:Fallback>
                <p:oleObj name="Equation" r:id="rId4" imgW="2717800" imgH="889000" progId="Equation.DSMT4">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175" y="3200400"/>
                        <a:ext cx="4619625" cy="129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a:xfrm>
            <a:off x="838200" y="0"/>
            <a:ext cx="7315200" cy="838200"/>
          </a:xfrm>
        </p:spPr>
        <p:txBody>
          <a:bodyPr/>
          <a:lstStyle/>
          <a:p>
            <a:pPr eaLnBrk="1" hangingPunct="1"/>
            <a:r>
              <a:rPr lang="en-US" sz="3600" b="1" smtClean="0"/>
              <a:t>9-7 Testing for Goodness of Fit </a:t>
            </a:r>
          </a:p>
        </p:txBody>
      </p:sp>
      <p:sp>
        <p:nvSpPr>
          <p:cNvPr id="43012" name="Text Box 6"/>
          <p:cNvSpPr txBox="1">
            <a:spLocks noChangeArrowheads="1"/>
          </p:cNvSpPr>
          <p:nvPr/>
        </p:nvSpPr>
        <p:spPr bwMode="auto">
          <a:xfrm>
            <a:off x="533400" y="1143000"/>
            <a:ext cx="8610600" cy="3140075"/>
          </a:xfrm>
          <a:prstGeom prst="rect">
            <a:avLst/>
          </a:prstGeom>
          <a:noFill/>
          <a:ln w="9525">
            <a:noFill/>
            <a:miter lim="800000"/>
            <a:headEnd/>
            <a:tailEnd/>
          </a:ln>
        </p:spPr>
        <p:txBody>
          <a:bodyPr>
            <a:spAutoFit/>
          </a:bodyPr>
          <a:lstStyle/>
          <a:p>
            <a:pPr>
              <a:spcBef>
                <a:spcPct val="50000"/>
              </a:spcBef>
              <a:buFontTx/>
              <a:buChar char="•"/>
            </a:pPr>
            <a:r>
              <a:rPr lang="en-US" dirty="0">
                <a:latin typeface="Helvetica" pitchFamily="34" charset="0"/>
              </a:rPr>
              <a:t>  The test is based on the chi-square distribution.</a:t>
            </a:r>
          </a:p>
          <a:p>
            <a:pPr>
              <a:spcBef>
                <a:spcPct val="50000"/>
              </a:spcBef>
              <a:buFontTx/>
              <a:buChar char="•"/>
            </a:pPr>
            <a:r>
              <a:rPr lang="en-US" dirty="0">
                <a:latin typeface="Helvetica" pitchFamily="34" charset="0"/>
              </a:rPr>
              <a:t>  Assume there is a sample of size </a:t>
            </a:r>
            <a:r>
              <a:rPr lang="en-US" i="1" dirty="0">
                <a:latin typeface="Helvetica" pitchFamily="34" charset="0"/>
              </a:rPr>
              <a:t>n</a:t>
            </a:r>
            <a:r>
              <a:rPr lang="en-US" dirty="0">
                <a:latin typeface="Helvetica" pitchFamily="34" charset="0"/>
              </a:rPr>
              <a:t> from a population whose probability distribution is unknown.</a:t>
            </a:r>
          </a:p>
          <a:p>
            <a:pPr>
              <a:spcBef>
                <a:spcPct val="50000"/>
              </a:spcBef>
              <a:buFontTx/>
              <a:buChar char="•"/>
            </a:pPr>
            <a:r>
              <a:rPr lang="en-US" dirty="0">
                <a:latin typeface="Helvetica" pitchFamily="34" charset="0"/>
              </a:rPr>
              <a:t>  Let </a:t>
            </a:r>
            <a:r>
              <a:rPr lang="en-US" i="1" dirty="0" err="1">
                <a:latin typeface="Helvetica" pitchFamily="34" charset="0"/>
              </a:rPr>
              <a:t>O</a:t>
            </a:r>
            <a:r>
              <a:rPr lang="en-US" i="1" baseline="-25000" dirty="0" err="1">
                <a:latin typeface="Helvetica" pitchFamily="34" charset="0"/>
              </a:rPr>
              <a:t>i</a:t>
            </a:r>
            <a:r>
              <a:rPr lang="en-US" dirty="0">
                <a:latin typeface="Helvetica" pitchFamily="34" charset="0"/>
              </a:rPr>
              <a:t> be the observed frequency in the </a:t>
            </a:r>
            <a:r>
              <a:rPr lang="en-US" i="1" dirty="0" err="1">
                <a:latin typeface="Helvetica" pitchFamily="34" charset="0"/>
              </a:rPr>
              <a:t>i</a:t>
            </a:r>
            <a:r>
              <a:rPr lang="en-US" dirty="0" err="1">
                <a:latin typeface="Helvetica" pitchFamily="34" charset="0"/>
              </a:rPr>
              <a:t>th</a:t>
            </a:r>
            <a:r>
              <a:rPr lang="en-US" dirty="0">
                <a:latin typeface="Helvetica" pitchFamily="34" charset="0"/>
              </a:rPr>
              <a:t> class interval.</a:t>
            </a:r>
          </a:p>
          <a:p>
            <a:pPr>
              <a:spcBef>
                <a:spcPct val="50000"/>
              </a:spcBef>
              <a:buFontTx/>
              <a:buChar char="•"/>
            </a:pPr>
            <a:r>
              <a:rPr lang="en-US" dirty="0">
                <a:latin typeface="Helvetica" pitchFamily="34" charset="0"/>
              </a:rPr>
              <a:t>  Let </a:t>
            </a:r>
            <a:r>
              <a:rPr lang="en-US" i="1" dirty="0" err="1">
                <a:latin typeface="Helvetica" pitchFamily="34" charset="0"/>
              </a:rPr>
              <a:t>E</a:t>
            </a:r>
            <a:r>
              <a:rPr lang="en-US" i="1" baseline="-25000" dirty="0" err="1">
                <a:latin typeface="Helvetica" pitchFamily="34" charset="0"/>
              </a:rPr>
              <a:t>i</a:t>
            </a:r>
            <a:r>
              <a:rPr lang="en-US" dirty="0">
                <a:latin typeface="Helvetica" pitchFamily="34" charset="0"/>
              </a:rPr>
              <a:t> be the expected frequency in the </a:t>
            </a:r>
            <a:r>
              <a:rPr lang="en-US" i="1" dirty="0" err="1">
                <a:latin typeface="Helvetica" pitchFamily="34" charset="0"/>
              </a:rPr>
              <a:t>i</a:t>
            </a:r>
            <a:r>
              <a:rPr lang="en-US" dirty="0" err="1">
                <a:latin typeface="Helvetica" pitchFamily="34" charset="0"/>
              </a:rPr>
              <a:t>th</a:t>
            </a:r>
            <a:r>
              <a:rPr lang="en-US" dirty="0">
                <a:latin typeface="Helvetica" pitchFamily="34" charset="0"/>
              </a:rPr>
              <a:t> class interval.</a:t>
            </a:r>
          </a:p>
          <a:p>
            <a:pPr>
              <a:spcBef>
                <a:spcPct val="50000"/>
              </a:spcBef>
            </a:pPr>
            <a:r>
              <a:rPr lang="en-US" dirty="0">
                <a:latin typeface="Helvetica" pitchFamily="34" charset="0"/>
              </a:rPr>
              <a:t>The </a:t>
            </a:r>
            <a:r>
              <a:rPr lang="en-US" dirty="0">
                <a:solidFill>
                  <a:srgbClr val="1F497D"/>
                </a:solidFill>
                <a:latin typeface="Helvetica" pitchFamily="34" charset="0"/>
              </a:rPr>
              <a:t>test statistic </a:t>
            </a:r>
            <a:r>
              <a:rPr lang="en-US" dirty="0">
                <a:latin typeface="Helvetica" pitchFamily="34" charset="0"/>
              </a:rPr>
              <a:t>is</a:t>
            </a:r>
          </a:p>
          <a:p>
            <a:pPr>
              <a:spcBef>
                <a:spcPct val="50000"/>
              </a:spcBef>
            </a:pPr>
            <a:endParaRPr lang="en-US" dirty="0">
              <a:latin typeface="Helvetica" pitchFamily="34" charset="0"/>
            </a:endParaRPr>
          </a:p>
          <a:p>
            <a:pPr>
              <a:spcBef>
                <a:spcPct val="50000"/>
              </a:spcBef>
            </a:pPr>
            <a:r>
              <a:rPr lang="en-US" dirty="0">
                <a:latin typeface="Helvetica" pitchFamily="34" charset="0"/>
              </a:rPr>
              <a:t>						           (</a:t>
            </a:r>
            <a:r>
              <a:rPr lang="en-US" dirty="0" smtClean="0">
                <a:latin typeface="Helvetica" pitchFamily="34" charset="0"/>
              </a:rPr>
              <a:t>9-16)</a:t>
            </a:r>
            <a:endParaRPr lang="en-US" dirty="0">
              <a:latin typeface="Helvetica" pitchFamily="34" charset="0"/>
            </a:endParaRPr>
          </a:p>
        </p:txBody>
      </p:sp>
      <p:sp>
        <p:nvSpPr>
          <p:cNvPr id="43013" name="Slide Number Placeholder 4"/>
          <p:cNvSpPr>
            <a:spLocks noGrp="1"/>
          </p:cNvSpPr>
          <p:nvPr>
            <p:ph type="sldNum" sz="quarter" idx="12"/>
          </p:nvPr>
        </p:nvSpPr>
        <p:spPr bwMode="auto">
          <a:noFill/>
          <a:ln>
            <a:miter lim="800000"/>
            <a:headEnd/>
            <a:tailEnd/>
          </a:ln>
        </p:spPr>
        <p:txBody>
          <a:bodyPr/>
          <a:lstStyle/>
          <a:p>
            <a:fld id="{582E5E95-715F-4B3C-A73E-C63F3D9EABA0}" type="slidenum">
              <a:rPr lang="en-US" smtClean="0">
                <a:cs typeface="Arial" charset="0"/>
              </a:rPr>
              <a:pPr/>
              <a:t>46</a:t>
            </a:fld>
            <a:endParaRPr lang="en-US" smtClean="0">
              <a:cs typeface="Arial" charset="0"/>
            </a:endParaRPr>
          </a:p>
        </p:txBody>
      </p:sp>
      <p:sp>
        <p:nvSpPr>
          <p:cNvPr id="6" name="Footer Placeholder 5"/>
          <p:cNvSpPr>
            <a:spLocks noGrp="1"/>
          </p:cNvSpPr>
          <p:nvPr>
            <p:ph type="ftr" sz="quarter" idx="11"/>
          </p:nvPr>
        </p:nvSpPr>
        <p:spPr/>
        <p:txBody>
          <a:bodyPr/>
          <a:lstStyle/>
          <a:p>
            <a:pPr>
              <a:defRPr/>
            </a:pPr>
            <a:r>
              <a:rPr lang="en-US" dirty="0"/>
              <a:t>Sec </a:t>
            </a:r>
            <a:r>
              <a:rPr lang="en-US" dirty="0" smtClean="0"/>
              <a:t>9-7 Testing for Goodness of Fit</a:t>
            </a:r>
            <a:endParaRPr lang="en-US" dirty="0"/>
          </a:p>
        </p:txBody>
      </p:sp>
      <p:sp>
        <p:nvSpPr>
          <p:cNvPr id="43015"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43010" name="Object 7"/>
          <p:cNvGraphicFramePr>
            <a:graphicFrameLocks noChangeAspect="1"/>
          </p:cNvGraphicFramePr>
          <p:nvPr/>
        </p:nvGraphicFramePr>
        <p:xfrm>
          <a:off x="2743200" y="3657600"/>
          <a:ext cx="2667000" cy="838200"/>
        </p:xfrm>
        <a:graphic>
          <a:graphicData uri="http://schemas.openxmlformats.org/presentationml/2006/ole">
            <mc:AlternateContent xmlns:mc="http://schemas.openxmlformats.org/markup-compatibility/2006">
              <mc:Choice xmlns:v="urn:schemas-microsoft-com:vml" Requires="v">
                <p:oleObj spid="_x0000_s43011" name="Equation" r:id="rId4" imgW="1307532" imgH="495085" progId="Equation.DSMT4">
                  <p:embed/>
                </p:oleObj>
              </mc:Choice>
              <mc:Fallback>
                <p:oleObj name="Equation" r:id="rId4" imgW="1307532" imgH="495085" progId="Equation.DSMT4">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3657600"/>
                        <a:ext cx="26670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16" name="Rectangle 9"/>
          <p:cNvSpPr>
            <a:spLocks noChangeArrowheads="1"/>
          </p:cNvSpPr>
          <p:nvPr/>
        </p:nvSpPr>
        <p:spPr bwMode="auto">
          <a:xfrm>
            <a:off x="0" y="495300"/>
            <a:ext cx="9144000" cy="0"/>
          </a:xfrm>
          <a:prstGeom prst="rect">
            <a:avLst/>
          </a:prstGeom>
          <a:noFill/>
          <a:ln w="9525">
            <a:noFill/>
            <a:miter lim="800000"/>
            <a:headEnd/>
            <a:tailEnd/>
          </a:ln>
        </p:spPr>
        <p:txBody>
          <a:bodyPr wrap="none" anchor="ctr">
            <a:spAutoFit/>
          </a:bodyPr>
          <a:lstStyle/>
          <a:p>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9"/>
          <p:cNvSpPr>
            <a:spLocks noGrp="1" noChangeArrowheads="1"/>
          </p:cNvSpPr>
          <p:nvPr>
            <p:ph type="title"/>
          </p:nvPr>
        </p:nvSpPr>
        <p:spPr>
          <a:xfrm>
            <a:off x="609600" y="0"/>
            <a:ext cx="7848600" cy="838200"/>
          </a:xfrm>
        </p:spPr>
        <p:txBody>
          <a:bodyPr/>
          <a:lstStyle/>
          <a:p>
            <a:pPr eaLnBrk="1" hangingPunct="1"/>
            <a:r>
              <a:rPr lang="en-US" sz="3600" b="1" smtClean="0"/>
              <a:t>9-7 Testing for Goodness of Fit </a:t>
            </a:r>
          </a:p>
        </p:txBody>
      </p:sp>
      <p:sp>
        <p:nvSpPr>
          <p:cNvPr id="113667" name="Slide Number Placeholder 4"/>
          <p:cNvSpPr>
            <a:spLocks noGrp="1"/>
          </p:cNvSpPr>
          <p:nvPr>
            <p:ph type="sldNum" sz="quarter" idx="12"/>
          </p:nvPr>
        </p:nvSpPr>
        <p:spPr bwMode="auto">
          <a:noFill/>
          <a:ln>
            <a:miter lim="800000"/>
            <a:headEnd/>
            <a:tailEnd/>
          </a:ln>
        </p:spPr>
        <p:txBody>
          <a:bodyPr/>
          <a:lstStyle/>
          <a:p>
            <a:fld id="{4A58F0D3-A8F6-4DA1-BD37-716C0334E6CE}" type="slidenum">
              <a:rPr lang="en-US" smtClean="0">
                <a:cs typeface="Arial" charset="0"/>
              </a:rPr>
              <a:pPr/>
              <a:t>47</a:t>
            </a:fld>
            <a:endParaRPr lang="en-US" smtClean="0">
              <a:cs typeface="Arial" charset="0"/>
            </a:endParaRPr>
          </a:p>
        </p:txBody>
      </p:sp>
      <p:sp>
        <p:nvSpPr>
          <p:cNvPr id="6" name="Footer Placeholder 5"/>
          <p:cNvSpPr>
            <a:spLocks noGrp="1"/>
          </p:cNvSpPr>
          <p:nvPr>
            <p:ph type="ftr" sz="quarter" idx="11"/>
          </p:nvPr>
        </p:nvSpPr>
        <p:spPr/>
        <p:txBody>
          <a:bodyPr/>
          <a:lstStyle/>
          <a:p>
            <a:pPr>
              <a:defRPr/>
            </a:pPr>
            <a:r>
              <a:rPr lang="en-US" dirty="0"/>
              <a:t>Sec 9-7 Testing for Goodness of Fit</a:t>
            </a:r>
          </a:p>
        </p:txBody>
      </p:sp>
      <p:sp>
        <p:nvSpPr>
          <p:cNvPr id="113669" name="TextBox 6"/>
          <p:cNvSpPr txBox="1">
            <a:spLocks noChangeArrowheads="1"/>
          </p:cNvSpPr>
          <p:nvPr/>
        </p:nvSpPr>
        <p:spPr bwMode="auto">
          <a:xfrm>
            <a:off x="457200" y="990600"/>
            <a:ext cx="8001000" cy="2586038"/>
          </a:xfrm>
          <a:prstGeom prst="rect">
            <a:avLst/>
          </a:prstGeom>
          <a:noFill/>
          <a:ln w="9525">
            <a:noFill/>
            <a:miter lim="800000"/>
            <a:headEnd/>
            <a:tailEnd/>
          </a:ln>
        </p:spPr>
        <p:txBody>
          <a:bodyPr>
            <a:spAutoFit/>
          </a:bodyPr>
          <a:lstStyle/>
          <a:p>
            <a:r>
              <a:rPr lang="en-US" b="1" dirty="0">
                <a:latin typeface="Helvetica" pitchFamily="34" charset="0"/>
              </a:rPr>
              <a:t>EXAMPLE 9-12  </a:t>
            </a:r>
            <a:r>
              <a:rPr lang="en-US" b="1" dirty="0">
                <a:solidFill>
                  <a:srgbClr val="1F497D"/>
                </a:solidFill>
                <a:latin typeface="Helvetica" pitchFamily="34" charset="0"/>
              </a:rPr>
              <a:t>Printed Circuit Board Defects</a:t>
            </a:r>
            <a:endParaRPr lang="en-US" dirty="0">
              <a:solidFill>
                <a:srgbClr val="1F497D"/>
              </a:solidFill>
              <a:latin typeface="Helvetica" pitchFamily="34" charset="0"/>
            </a:endParaRPr>
          </a:p>
          <a:p>
            <a:r>
              <a:rPr lang="en-US" b="1" dirty="0">
                <a:latin typeface="Helvetica" pitchFamily="34" charset="0"/>
              </a:rPr>
              <a:t> </a:t>
            </a:r>
            <a:endParaRPr lang="en-US" dirty="0">
              <a:latin typeface="Helvetica" pitchFamily="34" charset="0"/>
            </a:endParaRPr>
          </a:p>
          <a:p>
            <a:r>
              <a:rPr lang="en-US" b="1" dirty="0">
                <a:latin typeface="Helvetica" pitchFamily="34" charset="0"/>
              </a:rPr>
              <a:t>Poisson Distribution</a:t>
            </a:r>
            <a:endParaRPr lang="en-US" dirty="0">
              <a:latin typeface="Helvetica" pitchFamily="34" charset="0"/>
            </a:endParaRPr>
          </a:p>
          <a:p>
            <a:r>
              <a:rPr lang="en-US" dirty="0">
                <a:latin typeface="Helvetica" pitchFamily="34" charset="0"/>
              </a:rPr>
              <a:t>The number of defects in printed circuit boards is hypothesized to follow a Poisson distribution. A random sample of </a:t>
            </a:r>
            <a:r>
              <a:rPr lang="en-US" i="1" dirty="0">
                <a:latin typeface="Helvetica" pitchFamily="34" charset="0"/>
              </a:rPr>
              <a:t>n = </a:t>
            </a:r>
            <a:r>
              <a:rPr lang="en-US" dirty="0">
                <a:latin typeface="Helvetica" pitchFamily="34" charset="0"/>
              </a:rPr>
              <a:t>60 printed boards has been collected, and the following number of defects observed.</a:t>
            </a:r>
          </a:p>
          <a:p>
            <a:endParaRPr lang="en-US" dirty="0"/>
          </a:p>
          <a:p>
            <a:endParaRPr lang="en-US" dirty="0"/>
          </a:p>
          <a:p>
            <a:endParaRPr lang="en-US" dirty="0"/>
          </a:p>
        </p:txBody>
      </p:sp>
      <p:graphicFrame>
        <p:nvGraphicFramePr>
          <p:cNvPr id="8" name="Table 7"/>
          <p:cNvGraphicFramePr>
            <a:graphicFrameLocks noGrp="1"/>
          </p:cNvGraphicFramePr>
          <p:nvPr/>
        </p:nvGraphicFramePr>
        <p:xfrm>
          <a:off x="2819400" y="2998788"/>
          <a:ext cx="2819400" cy="1862455"/>
        </p:xfrm>
        <a:graphic>
          <a:graphicData uri="http://schemas.openxmlformats.org/drawingml/2006/table">
            <a:tbl>
              <a:tblPr/>
              <a:tblGrid>
                <a:gridCol w="1537609"/>
                <a:gridCol w="1281791"/>
              </a:tblGrid>
              <a:tr h="385445">
                <a:tc>
                  <a:txBody>
                    <a:bodyPr/>
                    <a:lstStyle/>
                    <a:p>
                      <a:pPr marL="0" marR="0" algn="ctr">
                        <a:spcBef>
                          <a:spcPts val="0"/>
                        </a:spcBef>
                        <a:spcAft>
                          <a:spcPts val="0"/>
                        </a:spcAft>
                      </a:pPr>
                      <a:r>
                        <a:rPr lang="en-US" sz="1800" spc="100" dirty="0">
                          <a:solidFill>
                            <a:srgbClr val="000000"/>
                          </a:solidFill>
                          <a:latin typeface="Helvetica" pitchFamily="34" charset="0"/>
                          <a:ea typeface="Times New Roman"/>
                          <a:cs typeface="Times New Roman"/>
                        </a:rPr>
                        <a:t>Number of Defects</a:t>
                      </a:r>
                      <a:endParaRPr lang="en-US" sz="1800" dirty="0">
                        <a:latin typeface="Helvetica" pitchFamily="34" charset="0"/>
                        <a:ea typeface="Times New Roman"/>
                        <a:cs typeface="Times New Roman"/>
                      </a:endParaRPr>
                    </a:p>
                  </a:txBody>
                  <a:tcPr marL="25400" marR="2540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spc="100" dirty="0">
                          <a:solidFill>
                            <a:srgbClr val="000000"/>
                          </a:solidFill>
                          <a:latin typeface="Helvetica" pitchFamily="34" charset="0"/>
                          <a:ea typeface="Times New Roman"/>
                          <a:cs typeface="Times New Roman"/>
                        </a:rPr>
                        <a:t>Observed Frequency</a:t>
                      </a:r>
                      <a:endParaRPr lang="en-US" sz="1800" dirty="0">
                        <a:latin typeface="Helvetica" pitchFamily="34" charset="0"/>
                        <a:ea typeface="Times New Roman"/>
                        <a:cs typeface="Times New Roman"/>
                      </a:endParaRPr>
                    </a:p>
                  </a:txBody>
                  <a:tcPr marL="25400" marR="2540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930">
                <a:tc>
                  <a:txBody>
                    <a:bodyPr/>
                    <a:lstStyle/>
                    <a:p>
                      <a:pPr marL="0" marR="0" algn="ctr">
                        <a:spcBef>
                          <a:spcPts val="0"/>
                        </a:spcBef>
                        <a:spcAft>
                          <a:spcPts val="0"/>
                        </a:spcAft>
                      </a:pPr>
                      <a:r>
                        <a:rPr lang="en-US" sz="1800" spc="100" dirty="0">
                          <a:solidFill>
                            <a:srgbClr val="000000"/>
                          </a:solidFill>
                          <a:latin typeface="Helvetica" pitchFamily="34" charset="0"/>
                          <a:ea typeface="Times New Roman"/>
                          <a:cs typeface="Times New Roman"/>
                        </a:rPr>
                        <a:t>0</a:t>
                      </a:r>
                      <a:endParaRPr lang="en-US" sz="1800" dirty="0">
                        <a:latin typeface="Helvetica" pitchFamily="34" charset="0"/>
                        <a:ea typeface="Times New Roman"/>
                        <a:cs typeface="Times New Roman"/>
                      </a:endParaRPr>
                    </a:p>
                  </a:txBody>
                  <a:tcPr marL="25400" marR="2540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800" spc="100" dirty="0">
                          <a:solidFill>
                            <a:srgbClr val="000000"/>
                          </a:solidFill>
                          <a:latin typeface="Helvetica" pitchFamily="34" charset="0"/>
                          <a:ea typeface="Times New Roman"/>
                          <a:cs typeface="Times New Roman"/>
                        </a:rPr>
                        <a:t>32</a:t>
                      </a:r>
                      <a:endParaRPr lang="en-US" sz="1800" dirty="0">
                        <a:latin typeface="Helvetica" pitchFamily="34" charset="0"/>
                        <a:ea typeface="Times New Roman"/>
                        <a:cs typeface="Times New Roman"/>
                      </a:endParaRPr>
                    </a:p>
                  </a:txBody>
                  <a:tcPr marL="25400" marR="25400" marT="0" marB="0">
                    <a:lnL>
                      <a:noFill/>
                    </a:lnL>
                    <a:lnR>
                      <a:noFill/>
                    </a:lnR>
                    <a:lnT w="12700" cap="flat" cmpd="sng" algn="ctr">
                      <a:solidFill>
                        <a:srgbClr val="000000"/>
                      </a:solidFill>
                      <a:prstDash val="solid"/>
                      <a:round/>
                      <a:headEnd type="none" w="med" len="med"/>
                      <a:tailEnd type="none" w="med" len="med"/>
                    </a:lnT>
                    <a:lnB>
                      <a:noFill/>
                    </a:lnB>
                  </a:tcPr>
                </a:tc>
              </a:tr>
              <a:tr h="295910">
                <a:tc>
                  <a:txBody>
                    <a:bodyPr/>
                    <a:lstStyle/>
                    <a:p>
                      <a:pPr marL="0" marR="0" algn="ctr">
                        <a:spcBef>
                          <a:spcPts val="0"/>
                        </a:spcBef>
                        <a:spcAft>
                          <a:spcPts val="0"/>
                        </a:spcAft>
                      </a:pPr>
                      <a:r>
                        <a:rPr lang="en-US" sz="1800" spc="100" dirty="0">
                          <a:solidFill>
                            <a:srgbClr val="000000"/>
                          </a:solidFill>
                          <a:latin typeface="Helvetica" pitchFamily="34" charset="0"/>
                          <a:ea typeface="Times New Roman"/>
                          <a:cs typeface="Times New Roman"/>
                        </a:rPr>
                        <a:t>1</a:t>
                      </a:r>
                      <a:endParaRPr lang="en-US" sz="1800" dirty="0">
                        <a:latin typeface="Helvetica" pitchFamily="34" charset="0"/>
                        <a:ea typeface="Times New Roman"/>
                        <a:cs typeface="Times New Roman"/>
                      </a:endParaRPr>
                    </a:p>
                  </a:txBody>
                  <a:tcPr marL="25400" marR="25400" marT="0" marB="0">
                    <a:lnL>
                      <a:noFill/>
                    </a:lnL>
                    <a:lnR>
                      <a:noFill/>
                    </a:lnR>
                    <a:lnT>
                      <a:noFill/>
                    </a:lnT>
                    <a:lnB>
                      <a:noFill/>
                    </a:lnB>
                  </a:tcPr>
                </a:tc>
                <a:tc>
                  <a:txBody>
                    <a:bodyPr/>
                    <a:lstStyle/>
                    <a:p>
                      <a:pPr marL="0" marR="0" algn="ctr">
                        <a:spcBef>
                          <a:spcPts val="0"/>
                        </a:spcBef>
                        <a:spcAft>
                          <a:spcPts val="0"/>
                        </a:spcAft>
                      </a:pPr>
                      <a:r>
                        <a:rPr lang="en-US" sz="1800" spc="100" dirty="0">
                          <a:solidFill>
                            <a:srgbClr val="000000"/>
                          </a:solidFill>
                          <a:latin typeface="Helvetica" pitchFamily="34" charset="0"/>
                          <a:ea typeface="Times New Roman"/>
                          <a:cs typeface="Times New Roman"/>
                        </a:rPr>
                        <a:t>15</a:t>
                      </a:r>
                      <a:endParaRPr lang="en-US" sz="1800" dirty="0">
                        <a:latin typeface="Helvetica" pitchFamily="34" charset="0"/>
                        <a:ea typeface="Times New Roman"/>
                        <a:cs typeface="Times New Roman"/>
                      </a:endParaRPr>
                    </a:p>
                  </a:txBody>
                  <a:tcPr marL="25400" marR="25400" marT="0" marB="0">
                    <a:lnL>
                      <a:noFill/>
                    </a:lnL>
                    <a:lnR>
                      <a:noFill/>
                    </a:lnR>
                    <a:lnT>
                      <a:noFill/>
                    </a:lnT>
                    <a:lnB>
                      <a:noFill/>
                    </a:lnB>
                  </a:tcPr>
                </a:tc>
              </a:tr>
              <a:tr h="295910">
                <a:tc>
                  <a:txBody>
                    <a:bodyPr/>
                    <a:lstStyle/>
                    <a:p>
                      <a:pPr marL="0" marR="0" algn="ctr">
                        <a:spcBef>
                          <a:spcPts val="0"/>
                        </a:spcBef>
                        <a:spcAft>
                          <a:spcPts val="0"/>
                        </a:spcAft>
                      </a:pPr>
                      <a:r>
                        <a:rPr lang="en-US" sz="1800" spc="100">
                          <a:solidFill>
                            <a:srgbClr val="000000"/>
                          </a:solidFill>
                          <a:latin typeface="Helvetica" pitchFamily="34" charset="0"/>
                          <a:ea typeface="Times New Roman"/>
                          <a:cs typeface="Times New Roman"/>
                        </a:rPr>
                        <a:t>2</a:t>
                      </a:r>
                      <a:endParaRPr lang="en-US" sz="1800">
                        <a:latin typeface="Helvetica" pitchFamily="34" charset="0"/>
                        <a:ea typeface="Times New Roman"/>
                        <a:cs typeface="Times New Roman"/>
                      </a:endParaRPr>
                    </a:p>
                  </a:txBody>
                  <a:tcPr marL="25400" marR="25400" marT="0" marB="0">
                    <a:lnL>
                      <a:noFill/>
                    </a:lnL>
                    <a:lnR>
                      <a:noFill/>
                    </a:lnR>
                    <a:lnT>
                      <a:noFill/>
                    </a:lnT>
                    <a:lnB>
                      <a:noFill/>
                    </a:lnB>
                  </a:tcPr>
                </a:tc>
                <a:tc>
                  <a:txBody>
                    <a:bodyPr/>
                    <a:lstStyle/>
                    <a:p>
                      <a:pPr marL="0" marR="0" algn="ctr">
                        <a:spcBef>
                          <a:spcPts val="0"/>
                        </a:spcBef>
                        <a:spcAft>
                          <a:spcPts val="0"/>
                        </a:spcAft>
                      </a:pPr>
                      <a:r>
                        <a:rPr lang="en-US" sz="1800" spc="100" dirty="0">
                          <a:solidFill>
                            <a:srgbClr val="000000"/>
                          </a:solidFill>
                          <a:latin typeface="Helvetica" pitchFamily="34" charset="0"/>
                          <a:ea typeface="Times New Roman"/>
                          <a:cs typeface="Times New Roman"/>
                        </a:rPr>
                        <a:t>9</a:t>
                      </a:r>
                      <a:endParaRPr lang="en-US" sz="1800" dirty="0">
                        <a:latin typeface="Helvetica" pitchFamily="34" charset="0"/>
                        <a:ea typeface="Times New Roman"/>
                        <a:cs typeface="Times New Roman"/>
                      </a:endParaRPr>
                    </a:p>
                  </a:txBody>
                  <a:tcPr marL="25400" marR="25400" marT="0" marB="0">
                    <a:lnL>
                      <a:noFill/>
                    </a:lnL>
                    <a:lnR>
                      <a:noFill/>
                    </a:lnR>
                    <a:lnT>
                      <a:noFill/>
                    </a:lnT>
                    <a:lnB>
                      <a:noFill/>
                    </a:lnB>
                  </a:tcPr>
                </a:tc>
              </a:tr>
              <a:tr h="393065">
                <a:tc>
                  <a:txBody>
                    <a:bodyPr/>
                    <a:lstStyle/>
                    <a:p>
                      <a:pPr marL="0" marR="0" algn="ctr">
                        <a:spcBef>
                          <a:spcPts val="0"/>
                        </a:spcBef>
                        <a:spcAft>
                          <a:spcPts val="0"/>
                        </a:spcAft>
                      </a:pPr>
                      <a:r>
                        <a:rPr lang="en-US" sz="1800" spc="100">
                          <a:solidFill>
                            <a:srgbClr val="000000"/>
                          </a:solidFill>
                          <a:latin typeface="Helvetica" pitchFamily="34" charset="0"/>
                          <a:ea typeface="Times New Roman"/>
                          <a:cs typeface="Times New Roman"/>
                        </a:rPr>
                        <a:t>3</a:t>
                      </a:r>
                      <a:endParaRPr lang="en-US" sz="1800">
                        <a:latin typeface="Helvetica" pitchFamily="34" charset="0"/>
                        <a:ea typeface="Times New Roman"/>
                        <a:cs typeface="Times New Roman"/>
                      </a:endParaRPr>
                    </a:p>
                  </a:txBody>
                  <a:tcPr marL="25400" marR="2540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spc="100" dirty="0">
                          <a:solidFill>
                            <a:srgbClr val="000000"/>
                          </a:solidFill>
                          <a:latin typeface="Helvetica" pitchFamily="34" charset="0"/>
                          <a:ea typeface="Times New Roman"/>
                          <a:cs typeface="Times New Roman"/>
                        </a:rPr>
                        <a:t>4</a:t>
                      </a:r>
                      <a:endParaRPr lang="en-US" sz="1800" dirty="0">
                        <a:latin typeface="Helvetica" pitchFamily="34" charset="0"/>
                        <a:ea typeface="Times New Roman"/>
                        <a:cs typeface="Times New Roman"/>
                      </a:endParaRPr>
                    </a:p>
                  </a:txBody>
                  <a:tcPr marL="25400" marR="2540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762000" y="0"/>
            <a:ext cx="7696200" cy="838200"/>
          </a:xfrm>
        </p:spPr>
        <p:txBody>
          <a:bodyPr/>
          <a:lstStyle/>
          <a:p>
            <a:pPr eaLnBrk="1" hangingPunct="1"/>
            <a:r>
              <a:rPr lang="en-US" sz="3600" b="1" smtClean="0"/>
              <a:t>9-7 Testing for Goodness of Fit </a:t>
            </a:r>
          </a:p>
        </p:txBody>
      </p:sp>
      <p:sp>
        <p:nvSpPr>
          <p:cNvPr id="44036" name="Text Box 4"/>
          <p:cNvSpPr txBox="1">
            <a:spLocks noChangeArrowheads="1"/>
          </p:cNvSpPr>
          <p:nvPr/>
        </p:nvSpPr>
        <p:spPr bwMode="auto">
          <a:xfrm>
            <a:off x="381000" y="762000"/>
            <a:ext cx="7772400" cy="400050"/>
          </a:xfrm>
          <a:prstGeom prst="rect">
            <a:avLst/>
          </a:prstGeom>
          <a:noFill/>
          <a:ln w="9525">
            <a:noFill/>
            <a:miter lim="800000"/>
            <a:headEnd/>
            <a:tailEnd/>
          </a:ln>
        </p:spPr>
        <p:txBody>
          <a:bodyPr>
            <a:spAutoFit/>
          </a:bodyPr>
          <a:lstStyle/>
          <a:p>
            <a:pPr>
              <a:spcBef>
                <a:spcPct val="50000"/>
              </a:spcBef>
            </a:pPr>
            <a:r>
              <a:rPr lang="en-US" sz="2000" b="1">
                <a:latin typeface="Helvetica" pitchFamily="34" charset="0"/>
              </a:rPr>
              <a:t>Example 9-12</a:t>
            </a:r>
          </a:p>
        </p:txBody>
      </p:sp>
      <p:sp>
        <p:nvSpPr>
          <p:cNvPr id="44037" name="Slide Number Placeholder 4"/>
          <p:cNvSpPr>
            <a:spLocks noGrp="1"/>
          </p:cNvSpPr>
          <p:nvPr>
            <p:ph type="sldNum" sz="quarter" idx="12"/>
          </p:nvPr>
        </p:nvSpPr>
        <p:spPr bwMode="auto">
          <a:noFill/>
          <a:ln>
            <a:miter lim="800000"/>
            <a:headEnd/>
            <a:tailEnd/>
          </a:ln>
        </p:spPr>
        <p:txBody>
          <a:bodyPr/>
          <a:lstStyle/>
          <a:p>
            <a:fld id="{34DEE5F7-3D47-4791-8E7F-C23E91261AEA}" type="slidenum">
              <a:rPr lang="en-US" smtClean="0">
                <a:cs typeface="Arial" charset="0"/>
              </a:rPr>
              <a:pPr/>
              <a:t>48</a:t>
            </a:fld>
            <a:endParaRPr lang="en-US" smtClean="0">
              <a:cs typeface="Arial" charset="0"/>
            </a:endParaRPr>
          </a:p>
        </p:txBody>
      </p:sp>
      <p:sp>
        <p:nvSpPr>
          <p:cNvPr id="6" name="Footer Placeholder 5"/>
          <p:cNvSpPr>
            <a:spLocks noGrp="1"/>
          </p:cNvSpPr>
          <p:nvPr>
            <p:ph type="ftr" sz="quarter" idx="11"/>
          </p:nvPr>
        </p:nvSpPr>
        <p:spPr/>
        <p:txBody>
          <a:bodyPr/>
          <a:lstStyle/>
          <a:p>
            <a:pPr>
              <a:defRPr/>
            </a:pPr>
            <a:r>
              <a:rPr lang="en-US" dirty="0"/>
              <a:t>Sec 9-7 Testing for Goodness of Fit</a:t>
            </a:r>
          </a:p>
        </p:txBody>
      </p:sp>
      <p:sp>
        <p:nvSpPr>
          <p:cNvPr id="44039" name="TextBox 6"/>
          <p:cNvSpPr txBox="1">
            <a:spLocks noChangeArrowheads="1"/>
          </p:cNvSpPr>
          <p:nvPr/>
        </p:nvSpPr>
        <p:spPr bwMode="auto">
          <a:xfrm>
            <a:off x="381000" y="1143000"/>
            <a:ext cx="8610600" cy="2862263"/>
          </a:xfrm>
          <a:prstGeom prst="rect">
            <a:avLst/>
          </a:prstGeom>
          <a:noFill/>
          <a:ln w="9525">
            <a:noFill/>
            <a:miter lim="800000"/>
            <a:headEnd/>
            <a:tailEnd/>
          </a:ln>
        </p:spPr>
        <p:txBody>
          <a:bodyPr>
            <a:spAutoFit/>
          </a:bodyPr>
          <a:lstStyle/>
          <a:p>
            <a:r>
              <a:rPr lang="en-US" dirty="0">
                <a:latin typeface="Helvetica" pitchFamily="34" charset="0"/>
              </a:rPr>
              <a:t>The mean of the assumed Poisson distribution in this example is unknown and must be </a:t>
            </a:r>
            <a:r>
              <a:rPr lang="en-US" dirty="0" smtClean="0">
                <a:latin typeface="Helvetica" pitchFamily="34" charset="0"/>
              </a:rPr>
              <a:t>estimated </a:t>
            </a:r>
            <a:r>
              <a:rPr lang="en-US" dirty="0">
                <a:latin typeface="Helvetica" pitchFamily="34" charset="0"/>
              </a:rPr>
              <a:t>from the sample data. The estimate of the mean number of defects per board is the sample average, that is, (32·0 + 15·1 + 9·2 + 4·3)/60 = 0.75. From the Poisson distribution with parameter 0.75, we may compute </a:t>
            </a:r>
            <a:r>
              <a:rPr lang="en-US" i="1" dirty="0">
                <a:latin typeface="Helvetica" pitchFamily="34" charset="0"/>
              </a:rPr>
              <a:t>p</a:t>
            </a:r>
            <a:r>
              <a:rPr lang="en-US" i="1" baseline="-25000" dirty="0">
                <a:latin typeface="Helvetica" pitchFamily="34" charset="0"/>
              </a:rPr>
              <a:t>i</a:t>
            </a:r>
            <a:r>
              <a:rPr lang="en-US" dirty="0">
                <a:latin typeface="Helvetica" pitchFamily="34" charset="0"/>
              </a:rPr>
              <a:t>, the theoretical, hypothesized probability associated with the </a:t>
            </a:r>
            <a:r>
              <a:rPr lang="en-US" i="1" dirty="0" err="1">
                <a:latin typeface="Helvetica" pitchFamily="34" charset="0"/>
              </a:rPr>
              <a:t>i</a:t>
            </a:r>
            <a:r>
              <a:rPr lang="en-US" dirty="0" err="1">
                <a:latin typeface="Helvetica" pitchFamily="34" charset="0"/>
              </a:rPr>
              <a:t>th</a:t>
            </a:r>
            <a:r>
              <a:rPr lang="en-US" dirty="0">
                <a:latin typeface="Helvetica" pitchFamily="34" charset="0"/>
              </a:rPr>
              <a:t> class interval. Since each class interval corresponds to a particular number of defects, we may find the </a:t>
            </a:r>
            <a:r>
              <a:rPr lang="en-US" i="1" dirty="0">
                <a:latin typeface="Helvetica" pitchFamily="34" charset="0"/>
              </a:rPr>
              <a:t>p</a:t>
            </a:r>
            <a:r>
              <a:rPr lang="en-US" i="1" baseline="-25000" dirty="0">
                <a:latin typeface="Helvetica" pitchFamily="34" charset="0"/>
              </a:rPr>
              <a:t>i</a:t>
            </a:r>
            <a:r>
              <a:rPr lang="en-US" i="1" dirty="0">
                <a:latin typeface="Helvetica" pitchFamily="34" charset="0"/>
              </a:rPr>
              <a:t> </a:t>
            </a:r>
            <a:r>
              <a:rPr lang="en-US" dirty="0">
                <a:latin typeface="Helvetica" pitchFamily="34" charset="0"/>
              </a:rPr>
              <a:t>as follows:</a:t>
            </a:r>
          </a:p>
          <a:p>
            <a:endParaRPr lang="en-US" dirty="0">
              <a:latin typeface="Helvetica" pitchFamily="34" charset="0"/>
            </a:endParaRPr>
          </a:p>
          <a:p>
            <a:endParaRPr lang="en-US" dirty="0">
              <a:latin typeface="Helvetica" pitchFamily="34" charset="0"/>
            </a:endParaRPr>
          </a:p>
          <a:p>
            <a:endParaRPr lang="en-US" dirty="0">
              <a:latin typeface="Helvetica" pitchFamily="34" charset="0"/>
            </a:endParaRPr>
          </a:p>
        </p:txBody>
      </p:sp>
      <p:sp>
        <p:nvSpPr>
          <p:cNvPr id="44040"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44034" name="Object 7"/>
          <p:cNvGraphicFramePr>
            <a:graphicFrameLocks noChangeAspect="1"/>
          </p:cNvGraphicFramePr>
          <p:nvPr/>
        </p:nvGraphicFramePr>
        <p:xfrm>
          <a:off x="1524000" y="3048000"/>
          <a:ext cx="5410200" cy="2743200"/>
        </p:xfrm>
        <a:graphic>
          <a:graphicData uri="http://schemas.openxmlformats.org/presentationml/2006/ole">
            <mc:AlternateContent xmlns:mc="http://schemas.openxmlformats.org/markup-compatibility/2006">
              <mc:Choice xmlns:v="urn:schemas-microsoft-com:vml" Requires="v">
                <p:oleObj spid="_x0000_s44035" name="Equation" r:id="rId4" imgW="2730500" imgH="1574800" progId="Equation.DSMT4">
                  <p:embed/>
                </p:oleObj>
              </mc:Choice>
              <mc:Fallback>
                <p:oleObj name="Equation" r:id="rId4" imgW="2730500" imgH="1574800" progId="Equation.DSMT4">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3048000"/>
                        <a:ext cx="5410200" cy="274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762000" y="0"/>
            <a:ext cx="7696200" cy="838200"/>
          </a:xfrm>
        </p:spPr>
        <p:txBody>
          <a:bodyPr/>
          <a:lstStyle/>
          <a:p>
            <a:pPr eaLnBrk="1" hangingPunct="1"/>
            <a:r>
              <a:rPr lang="en-US" sz="3600" b="1" smtClean="0"/>
              <a:t>9-7 Testing for Goodness of Fit </a:t>
            </a:r>
          </a:p>
        </p:txBody>
      </p:sp>
      <p:sp>
        <p:nvSpPr>
          <p:cNvPr id="114691" name="Slide Number Placeholder 4"/>
          <p:cNvSpPr>
            <a:spLocks noGrp="1"/>
          </p:cNvSpPr>
          <p:nvPr>
            <p:ph type="sldNum" sz="quarter" idx="12"/>
          </p:nvPr>
        </p:nvSpPr>
        <p:spPr bwMode="auto">
          <a:noFill/>
          <a:ln>
            <a:miter lim="800000"/>
            <a:headEnd/>
            <a:tailEnd/>
          </a:ln>
        </p:spPr>
        <p:txBody>
          <a:bodyPr/>
          <a:lstStyle/>
          <a:p>
            <a:fld id="{A7F07994-CD61-48B6-B6D9-D00BDE7CA257}" type="slidenum">
              <a:rPr lang="en-US" smtClean="0">
                <a:cs typeface="Arial" charset="0"/>
              </a:rPr>
              <a:pPr/>
              <a:t>49</a:t>
            </a:fld>
            <a:endParaRPr lang="en-US" smtClean="0">
              <a:cs typeface="Arial" charset="0"/>
            </a:endParaRPr>
          </a:p>
        </p:txBody>
      </p:sp>
      <p:sp>
        <p:nvSpPr>
          <p:cNvPr id="6" name="Footer Placeholder 5"/>
          <p:cNvSpPr>
            <a:spLocks noGrp="1"/>
          </p:cNvSpPr>
          <p:nvPr>
            <p:ph type="ftr" sz="quarter" idx="11"/>
          </p:nvPr>
        </p:nvSpPr>
        <p:spPr/>
        <p:txBody>
          <a:bodyPr/>
          <a:lstStyle/>
          <a:p>
            <a:pPr>
              <a:defRPr/>
            </a:pPr>
            <a:r>
              <a:rPr lang="en-US" dirty="0"/>
              <a:t>Sec 9-7 Testing for Goodness of Fit</a:t>
            </a:r>
          </a:p>
        </p:txBody>
      </p:sp>
      <p:sp>
        <p:nvSpPr>
          <p:cNvPr id="114693" name="Text Box 4"/>
          <p:cNvSpPr txBox="1">
            <a:spLocks noChangeArrowheads="1"/>
          </p:cNvSpPr>
          <p:nvPr/>
        </p:nvSpPr>
        <p:spPr bwMode="auto">
          <a:xfrm>
            <a:off x="381000" y="762000"/>
            <a:ext cx="7772400" cy="400050"/>
          </a:xfrm>
          <a:prstGeom prst="rect">
            <a:avLst/>
          </a:prstGeom>
          <a:noFill/>
          <a:ln w="9525">
            <a:noFill/>
            <a:miter lim="800000"/>
            <a:headEnd/>
            <a:tailEnd/>
          </a:ln>
        </p:spPr>
        <p:txBody>
          <a:bodyPr>
            <a:spAutoFit/>
          </a:bodyPr>
          <a:lstStyle/>
          <a:p>
            <a:pPr>
              <a:spcBef>
                <a:spcPct val="50000"/>
              </a:spcBef>
            </a:pPr>
            <a:r>
              <a:rPr lang="en-US" sz="2000" b="1">
                <a:latin typeface="Helvetica" pitchFamily="34" charset="0"/>
              </a:rPr>
              <a:t>Example 9-12</a:t>
            </a:r>
          </a:p>
        </p:txBody>
      </p:sp>
      <p:sp>
        <p:nvSpPr>
          <p:cNvPr id="114694" name="TextBox 7"/>
          <p:cNvSpPr txBox="1">
            <a:spLocks noChangeArrowheads="1"/>
          </p:cNvSpPr>
          <p:nvPr/>
        </p:nvSpPr>
        <p:spPr bwMode="auto">
          <a:xfrm>
            <a:off x="457200" y="1285875"/>
            <a:ext cx="8153400" cy="923925"/>
          </a:xfrm>
          <a:prstGeom prst="rect">
            <a:avLst/>
          </a:prstGeom>
          <a:noFill/>
          <a:ln w="9525">
            <a:noFill/>
            <a:miter lim="800000"/>
            <a:headEnd/>
            <a:tailEnd/>
          </a:ln>
        </p:spPr>
        <p:txBody>
          <a:bodyPr>
            <a:spAutoFit/>
          </a:bodyPr>
          <a:lstStyle/>
          <a:p>
            <a:r>
              <a:rPr lang="en-US" dirty="0">
                <a:latin typeface="Helvetica" pitchFamily="34" charset="0"/>
              </a:rPr>
              <a:t>The expected frequencies are computed by multiplying the sample size </a:t>
            </a:r>
            <a:r>
              <a:rPr lang="en-US" i="1" dirty="0">
                <a:latin typeface="Helvetica" pitchFamily="34" charset="0"/>
              </a:rPr>
              <a:t>n = </a:t>
            </a:r>
            <a:r>
              <a:rPr lang="en-US" dirty="0">
                <a:latin typeface="Helvetica" pitchFamily="34" charset="0"/>
              </a:rPr>
              <a:t>60 times the probabilities </a:t>
            </a:r>
            <a:r>
              <a:rPr lang="en-US" i="1" dirty="0">
                <a:latin typeface="Helvetica" pitchFamily="34" charset="0"/>
              </a:rPr>
              <a:t>p</a:t>
            </a:r>
            <a:r>
              <a:rPr lang="en-US" i="1" baseline="-25000" dirty="0">
                <a:latin typeface="Helvetica" pitchFamily="34" charset="0"/>
              </a:rPr>
              <a:t>i</a:t>
            </a:r>
            <a:r>
              <a:rPr lang="en-US" i="1" dirty="0">
                <a:latin typeface="Helvetica" pitchFamily="34" charset="0"/>
              </a:rPr>
              <a:t>. </a:t>
            </a:r>
            <a:r>
              <a:rPr lang="en-US" dirty="0">
                <a:latin typeface="Helvetica" pitchFamily="34" charset="0"/>
              </a:rPr>
              <a:t>That is, </a:t>
            </a:r>
            <a:r>
              <a:rPr lang="en-US" i="1" dirty="0" err="1">
                <a:latin typeface="Helvetica" pitchFamily="34" charset="0"/>
              </a:rPr>
              <a:t>E</a:t>
            </a:r>
            <a:r>
              <a:rPr lang="en-US" i="1" baseline="-25000" dirty="0" err="1">
                <a:latin typeface="Helvetica" pitchFamily="34" charset="0"/>
              </a:rPr>
              <a:t>i</a:t>
            </a:r>
            <a:r>
              <a:rPr lang="en-US" i="1" dirty="0">
                <a:latin typeface="Helvetica" pitchFamily="34" charset="0"/>
              </a:rPr>
              <a:t> = </a:t>
            </a:r>
            <a:r>
              <a:rPr lang="en-US" i="1" dirty="0" err="1">
                <a:latin typeface="Helvetica" pitchFamily="34" charset="0"/>
              </a:rPr>
              <a:t>np</a:t>
            </a:r>
            <a:r>
              <a:rPr lang="en-US" i="1" baseline="-25000" dirty="0" err="1">
                <a:latin typeface="Helvetica" pitchFamily="34" charset="0"/>
              </a:rPr>
              <a:t>i</a:t>
            </a:r>
            <a:r>
              <a:rPr lang="en-US" i="1" dirty="0">
                <a:latin typeface="Helvetica" pitchFamily="34" charset="0"/>
              </a:rPr>
              <a:t>. </a:t>
            </a:r>
            <a:r>
              <a:rPr lang="en-US" dirty="0">
                <a:latin typeface="Helvetica" pitchFamily="34" charset="0"/>
              </a:rPr>
              <a:t>The expected frequencies follow:</a:t>
            </a:r>
          </a:p>
          <a:p>
            <a:endParaRPr lang="en-US" dirty="0">
              <a:latin typeface="Helvetica" pitchFamily="34" charset="0"/>
            </a:endParaRPr>
          </a:p>
        </p:txBody>
      </p:sp>
      <p:graphicFrame>
        <p:nvGraphicFramePr>
          <p:cNvPr id="9" name="Table 8"/>
          <p:cNvGraphicFramePr>
            <a:graphicFrameLocks noGrp="1"/>
          </p:cNvGraphicFramePr>
          <p:nvPr/>
        </p:nvGraphicFramePr>
        <p:xfrm>
          <a:off x="1524000" y="2362200"/>
          <a:ext cx="5867400" cy="1819910"/>
        </p:xfrm>
        <a:graphic>
          <a:graphicData uri="http://schemas.openxmlformats.org/drawingml/2006/table">
            <a:tbl>
              <a:tblPr/>
              <a:tblGrid>
                <a:gridCol w="2133600"/>
                <a:gridCol w="1955800"/>
                <a:gridCol w="1778000"/>
              </a:tblGrid>
              <a:tr h="2762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Helvetica" pitchFamily="34" charset="0"/>
                          <a:cs typeface="Times New Roman" pitchFamily="18" charset="0"/>
                        </a:rPr>
                        <a:t>Number of Defects</a:t>
                      </a:r>
                      <a:endParaRPr kumimoji="0" lang="en-US" sz="1800" b="0" i="0" u="none" strike="noStrike" cap="none" normalizeH="0" baseline="0" dirty="0" smtClean="0">
                        <a:ln>
                          <a:noFill/>
                        </a:ln>
                        <a:solidFill>
                          <a:schemeClr val="tx1"/>
                        </a:solidFill>
                        <a:effectLst/>
                        <a:latin typeface="Helvetica" pitchFamily="34" charset="0"/>
                        <a:cs typeface="Times New Roman" pitchFamily="18" charset="0"/>
                      </a:endParaRPr>
                    </a:p>
                  </a:txBody>
                  <a:tcPr marL="25400" marR="25400"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Helvetica" pitchFamily="34" charset="0"/>
                          <a:cs typeface="Times New Roman" pitchFamily="18" charset="0"/>
                        </a:rPr>
                        <a:t>Probability</a:t>
                      </a:r>
                      <a:endParaRPr kumimoji="0" lang="en-US" sz="1800" b="0" i="0" u="none" strike="noStrike" cap="none" normalizeH="0" baseline="0" smtClean="0">
                        <a:ln>
                          <a:noFill/>
                        </a:ln>
                        <a:solidFill>
                          <a:schemeClr val="tx1"/>
                        </a:solidFill>
                        <a:effectLst/>
                        <a:latin typeface="Helvetica" pitchFamily="34" charset="0"/>
                        <a:cs typeface="Times New Roman" pitchFamily="18" charset="0"/>
                      </a:endParaRPr>
                    </a:p>
                  </a:txBody>
                  <a:tcPr marL="25400" marR="25400"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Helvetica" pitchFamily="34" charset="0"/>
                          <a:cs typeface="Times New Roman" pitchFamily="18" charset="0"/>
                        </a:rPr>
                        <a:t>Expected Frequency</a:t>
                      </a:r>
                      <a:endParaRPr kumimoji="0" lang="en-US" sz="1800" b="0" i="0" u="none" strike="noStrike" cap="none" normalizeH="0" baseline="0" dirty="0" smtClean="0">
                        <a:ln>
                          <a:noFill/>
                        </a:ln>
                        <a:solidFill>
                          <a:schemeClr val="tx1"/>
                        </a:solidFill>
                        <a:effectLst/>
                        <a:latin typeface="Helvetica" pitchFamily="34" charset="0"/>
                        <a:cs typeface="Times New Roman" pitchFamily="18" charset="0"/>
                      </a:endParaRPr>
                    </a:p>
                  </a:txBody>
                  <a:tcPr marL="25400" marR="25400"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7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Helvetica" pitchFamily="34" charset="0"/>
                          <a:cs typeface="Times New Roman" pitchFamily="18" charset="0"/>
                        </a:rPr>
                        <a:t>0</a:t>
                      </a:r>
                      <a:endParaRPr kumimoji="0" lang="en-US" sz="1800" b="0" i="0" u="none" strike="noStrike" cap="none" normalizeH="0" baseline="0" smtClean="0">
                        <a:ln>
                          <a:noFill/>
                        </a:ln>
                        <a:solidFill>
                          <a:schemeClr val="tx1"/>
                        </a:solidFill>
                        <a:effectLst/>
                        <a:latin typeface="Helvetica" pitchFamily="34" charset="0"/>
                        <a:cs typeface="Times New Roman" pitchFamily="18" charset="0"/>
                      </a:endParaRPr>
                    </a:p>
                  </a:txBody>
                  <a:tcPr marL="25400" marR="25400"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Helvetica" pitchFamily="34" charset="0"/>
                          <a:cs typeface="Times New Roman" pitchFamily="18" charset="0"/>
                        </a:rPr>
                        <a:t>0.472</a:t>
                      </a:r>
                      <a:endParaRPr kumimoji="0" lang="en-US" sz="1800" b="0" i="0" u="none" strike="noStrike" cap="none" normalizeH="0" baseline="0" smtClean="0">
                        <a:ln>
                          <a:noFill/>
                        </a:ln>
                        <a:solidFill>
                          <a:schemeClr val="tx1"/>
                        </a:solidFill>
                        <a:effectLst/>
                        <a:latin typeface="Helvetica" pitchFamily="34" charset="0"/>
                        <a:cs typeface="Times New Roman" pitchFamily="18" charset="0"/>
                      </a:endParaRPr>
                    </a:p>
                  </a:txBody>
                  <a:tcPr marL="25400" marR="25400"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Helvetica" pitchFamily="34" charset="0"/>
                          <a:cs typeface="Times New Roman" pitchFamily="18" charset="0"/>
                        </a:rPr>
                        <a:t>28.32</a:t>
                      </a:r>
                      <a:endParaRPr kumimoji="0" lang="en-US" sz="1800" b="0" i="0" u="none" strike="noStrike" cap="none" normalizeH="0" baseline="0" smtClean="0">
                        <a:ln>
                          <a:noFill/>
                        </a:ln>
                        <a:solidFill>
                          <a:schemeClr val="tx1"/>
                        </a:solidFill>
                        <a:effectLst/>
                        <a:latin typeface="Helvetica" pitchFamily="34" charset="0"/>
                        <a:cs typeface="Times New Roman" pitchFamily="18" charset="0"/>
                      </a:endParaRPr>
                    </a:p>
                  </a:txBody>
                  <a:tcPr marL="25400" marR="25400"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268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Helvetica" pitchFamily="34" charset="0"/>
                          <a:cs typeface="Times New Roman" pitchFamily="18" charset="0"/>
                        </a:rPr>
                        <a:t>1</a:t>
                      </a:r>
                      <a:endParaRPr kumimoji="0" lang="en-US" sz="1800" b="0" i="0" u="none" strike="noStrike" cap="none" normalizeH="0" baseline="0" dirty="0" smtClean="0">
                        <a:ln>
                          <a:noFill/>
                        </a:ln>
                        <a:solidFill>
                          <a:schemeClr val="tx1"/>
                        </a:solidFill>
                        <a:effectLst/>
                        <a:latin typeface="Helvetica" pitchFamily="34" charset="0"/>
                        <a:cs typeface="Times New Roman" pitchFamily="18" charset="0"/>
                      </a:endParaRPr>
                    </a:p>
                  </a:txBody>
                  <a:tcPr marL="25400" marR="2540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Helvetica" pitchFamily="34" charset="0"/>
                          <a:cs typeface="Times New Roman" pitchFamily="18" charset="0"/>
                        </a:rPr>
                        <a:t>0.354</a:t>
                      </a:r>
                      <a:endParaRPr kumimoji="0" lang="en-US" sz="1800" b="0" i="0" u="none" strike="noStrike" cap="none" normalizeH="0" baseline="0" smtClean="0">
                        <a:ln>
                          <a:noFill/>
                        </a:ln>
                        <a:solidFill>
                          <a:schemeClr val="tx1"/>
                        </a:solidFill>
                        <a:effectLst/>
                        <a:latin typeface="Helvetica" pitchFamily="34" charset="0"/>
                        <a:cs typeface="Times New Roman" pitchFamily="18" charset="0"/>
                      </a:endParaRPr>
                    </a:p>
                  </a:txBody>
                  <a:tcPr marL="25400" marR="25400"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Helvetica" pitchFamily="34" charset="0"/>
                          <a:cs typeface="Times New Roman" pitchFamily="18" charset="0"/>
                        </a:rPr>
                        <a:t>21.24</a:t>
                      </a:r>
                      <a:endParaRPr kumimoji="0" lang="en-US" sz="1800" b="0" i="0" u="none" strike="noStrike" cap="none" normalizeH="0" baseline="0" smtClean="0">
                        <a:ln>
                          <a:noFill/>
                        </a:ln>
                        <a:solidFill>
                          <a:schemeClr val="tx1"/>
                        </a:solidFill>
                        <a:effectLst/>
                        <a:latin typeface="Helvetica" pitchFamily="34" charset="0"/>
                        <a:cs typeface="Times New Roman" pitchFamily="18" charset="0"/>
                      </a:endParaRPr>
                    </a:p>
                  </a:txBody>
                  <a:tcPr marL="25400" marR="25400" marT="0" marB="0" horzOverflow="overflow">
                    <a:lnL>
                      <a:noFill/>
                    </a:lnL>
                    <a:lnR>
                      <a:noFill/>
                    </a:lnR>
                    <a:lnT>
                      <a:noFill/>
                    </a:lnT>
                    <a:lnB>
                      <a:noFill/>
                    </a:lnB>
                    <a:lnTlToBr>
                      <a:noFill/>
                    </a:lnTlToBr>
                    <a:lnBlToTr>
                      <a:noFill/>
                    </a:lnBlToTr>
                    <a:noFill/>
                  </a:tcPr>
                </a:tc>
              </a:tr>
              <a:tr h="298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Helvetica" pitchFamily="34" charset="0"/>
                          <a:cs typeface="Times New Roman" pitchFamily="18" charset="0"/>
                        </a:rPr>
                        <a:t>2</a:t>
                      </a:r>
                      <a:endParaRPr kumimoji="0" lang="en-US" sz="1800" b="0" i="0" u="none" strike="noStrike" cap="none" normalizeH="0" baseline="0" smtClean="0">
                        <a:ln>
                          <a:noFill/>
                        </a:ln>
                        <a:solidFill>
                          <a:schemeClr val="tx1"/>
                        </a:solidFill>
                        <a:effectLst/>
                        <a:latin typeface="Helvetica" pitchFamily="34" charset="0"/>
                        <a:cs typeface="Times New Roman" pitchFamily="18" charset="0"/>
                      </a:endParaRPr>
                    </a:p>
                  </a:txBody>
                  <a:tcPr marL="25400" marR="2540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Helvetica" pitchFamily="34" charset="0"/>
                          <a:cs typeface="Times New Roman" pitchFamily="18" charset="0"/>
                        </a:rPr>
                        <a:t>0.133</a:t>
                      </a:r>
                      <a:endParaRPr kumimoji="0" lang="en-US" sz="1800" b="0" i="0" u="none" strike="noStrike" cap="none" normalizeH="0" baseline="0" smtClean="0">
                        <a:ln>
                          <a:noFill/>
                        </a:ln>
                        <a:solidFill>
                          <a:schemeClr val="tx1"/>
                        </a:solidFill>
                        <a:effectLst/>
                        <a:latin typeface="Helvetica" pitchFamily="34" charset="0"/>
                        <a:cs typeface="Times New Roman" pitchFamily="18" charset="0"/>
                      </a:endParaRPr>
                    </a:p>
                  </a:txBody>
                  <a:tcPr marL="25400" marR="25400"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Helvetica" pitchFamily="34" charset="0"/>
                          <a:cs typeface="Times New Roman" pitchFamily="18" charset="0"/>
                        </a:rPr>
                        <a:t>7.98</a:t>
                      </a:r>
                      <a:endParaRPr kumimoji="0" lang="en-US" sz="1800" b="0" i="0" u="none" strike="noStrike" cap="none" normalizeH="0" baseline="0" smtClean="0">
                        <a:ln>
                          <a:noFill/>
                        </a:ln>
                        <a:solidFill>
                          <a:schemeClr val="tx1"/>
                        </a:solidFill>
                        <a:effectLst/>
                        <a:latin typeface="Helvetica" pitchFamily="34" charset="0"/>
                        <a:cs typeface="Times New Roman" pitchFamily="18" charset="0"/>
                      </a:endParaRPr>
                    </a:p>
                  </a:txBody>
                  <a:tcPr marL="25400" marR="25400" marT="0" marB="0" horzOverflow="overflow">
                    <a:lnL>
                      <a:noFill/>
                    </a:lnL>
                    <a:lnR>
                      <a:noFill/>
                    </a:lnR>
                    <a:lnT>
                      <a:noFill/>
                    </a:lnT>
                    <a:lnB>
                      <a:noFill/>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Helvetica" pitchFamily="34" charset="0"/>
                          <a:cs typeface="Times New Roman" pitchFamily="18" charset="0"/>
                        </a:rPr>
                        <a:t>3 (or more)</a:t>
                      </a:r>
                      <a:endParaRPr kumimoji="0" lang="en-US" sz="1800" b="0" i="0" u="none" strike="noStrike" cap="none" normalizeH="0" baseline="0" smtClean="0">
                        <a:ln>
                          <a:noFill/>
                        </a:ln>
                        <a:solidFill>
                          <a:schemeClr val="tx1"/>
                        </a:solidFill>
                        <a:effectLst/>
                        <a:latin typeface="Helvetica" pitchFamily="34" charset="0"/>
                        <a:cs typeface="Times New Roman" pitchFamily="18" charset="0"/>
                      </a:endParaRPr>
                    </a:p>
                  </a:txBody>
                  <a:tcPr marL="25400" marR="25400"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Helvetica" pitchFamily="34" charset="0"/>
                          <a:cs typeface="Times New Roman" pitchFamily="18" charset="0"/>
                        </a:rPr>
                        <a:t>0.041</a:t>
                      </a:r>
                      <a:endParaRPr kumimoji="0" lang="en-US" sz="1800" b="0" i="0" u="none" strike="noStrike" cap="none" normalizeH="0" baseline="0" smtClean="0">
                        <a:ln>
                          <a:noFill/>
                        </a:ln>
                        <a:solidFill>
                          <a:schemeClr val="tx1"/>
                        </a:solidFill>
                        <a:effectLst/>
                        <a:latin typeface="Helvetica" pitchFamily="34" charset="0"/>
                        <a:cs typeface="Times New Roman" pitchFamily="18" charset="0"/>
                      </a:endParaRPr>
                    </a:p>
                  </a:txBody>
                  <a:tcPr marL="25400" marR="25400"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Helvetica" pitchFamily="34" charset="0"/>
                          <a:cs typeface="Times New Roman" pitchFamily="18" charset="0"/>
                        </a:rPr>
                        <a:t>2.46</a:t>
                      </a:r>
                      <a:endParaRPr kumimoji="0" lang="en-US" sz="1800" b="0" i="0" u="none" strike="noStrike" cap="none" normalizeH="0" baseline="0" smtClean="0">
                        <a:ln>
                          <a:noFill/>
                        </a:ln>
                        <a:solidFill>
                          <a:schemeClr val="tx1"/>
                        </a:solidFill>
                        <a:effectLst/>
                        <a:latin typeface="Helvetica" pitchFamily="34" charset="0"/>
                        <a:cs typeface="Times New Roman" pitchFamily="18" charset="0"/>
                      </a:endParaRPr>
                    </a:p>
                  </a:txBody>
                  <a:tcPr marL="25400" marR="25400"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685800" y="0"/>
            <a:ext cx="7772400" cy="838200"/>
          </a:xfrm>
        </p:spPr>
        <p:txBody>
          <a:bodyPr/>
          <a:lstStyle/>
          <a:p>
            <a:pPr eaLnBrk="1" hangingPunct="1"/>
            <a:r>
              <a:rPr lang="en-US" sz="3600" b="1" dirty="0" smtClean="0"/>
              <a:t>9-1 Hypothesis Testing</a:t>
            </a:r>
          </a:p>
        </p:txBody>
      </p:sp>
      <p:sp>
        <p:nvSpPr>
          <p:cNvPr id="87043" name="Rectangle 3"/>
          <p:cNvSpPr>
            <a:spLocks noGrp="1" noChangeArrowheads="1"/>
          </p:cNvSpPr>
          <p:nvPr>
            <p:ph type="body" idx="1"/>
          </p:nvPr>
        </p:nvSpPr>
        <p:spPr>
          <a:xfrm>
            <a:off x="609600" y="1600200"/>
            <a:ext cx="7772400" cy="4114800"/>
          </a:xfrm>
        </p:spPr>
        <p:txBody>
          <a:bodyPr/>
          <a:lstStyle/>
          <a:p>
            <a:pPr eaLnBrk="1" hangingPunct="1">
              <a:buFontTx/>
              <a:buNone/>
            </a:pPr>
            <a:endParaRPr lang="en-US" b="1" smtClean="0"/>
          </a:p>
          <a:p>
            <a:pPr eaLnBrk="1" hangingPunct="1">
              <a:buFontTx/>
              <a:buNone/>
            </a:pPr>
            <a:endParaRPr lang="en-US" smtClean="0"/>
          </a:p>
        </p:txBody>
      </p:sp>
      <p:sp>
        <p:nvSpPr>
          <p:cNvPr id="87045" name="Rectangle 12"/>
          <p:cNvSpPr>
            <a:spLocks noChangeArrowheads="1"/>
          </p:cNvSpPr>
          <p:nvPr/>
        </p:nvSpPr>
        <p:spPr bwMode="auto">
          <a:xfrm>
            <a:off x="381000" y="838200"/>
            <a:ext cx="8458200" cy="5293757"/>
          </a:xfrm>
          <a:prstGeom prst="rect">
            <a:avLst/>
          </a:prstGeom>
          <a:noFill/>
          <a:ln w="9525">
            <a:noFill/>
            <a:miter lim="800000"/>
            <a:headEnd/>
            <a:tailEnd/>
          </a:ln>
        </p:spPr>
        <p:txBody>
          <a:bodyPr wrap="square">
            <a:spAutoFit/>
          </a:bodyPr>
          <a:lstStyle/>
          <a:p>
            <a:pPr eaLnBrk="0" hangingPunct="0"/>
            <a:r>
              <a:rPr lang="en-US" sz="2600" b="1" u="sng" dirty="0">
                <a:latin typeface="Helvetica" pitchFamily="34" charset="0"/>
              </a:rPr>
              <a:t>Test of a Hypothesis</a:t>
            </a:r>
            <a:r>
              <a:rPr lang="en-US" sz="2600" b="1" dirty="0">
                <a:latin typeface="Helvetica" pitchFamily="34" charset="0"/>
              </a:rPr>
              <a:t> </a:t>
            </a:r>
            <a:endParaRPr lang="en-US" sz="2600" b="1" dirty="0" smtClean="0">
              <a:latin typeface="Helvetica" pitchFamily="34" charset="0"/>
            </a:endParaRPr>
          </a:p>
          <a:p>
            <a:pPr eaLnBrk="0" hangingPunct="0"/>
            <a:endParaRPr lang="en-US" sz="2600" b="1" dirty="0">
              <a:latin typeface="Helvetica" pitchFamily="34" charset="0"/>
            </a:endParaRPr>
          </a:p>
          <a:p>
            <a:pPr eaLnBrk="0" hangingPunct="0">
              <a:buFontTx/>
              <a:buChar char="•"/>
            </a:pPr>
            <a:r>
              <a:rPr lang="en-US" sz="2600" dirty="0">
                <a:latin typeface="Helvetica" pitchFamily="34" charset="0"/>
              </a:rPr>
              <a:t> A procedure leading to a decision about a </a:t>
            </a:r>
            <a:endParaRPr lang="en-US" sz="2600" dirty="0" smtClean="0">
              <a:latin typeface="Helvetica" pitchFamily="34" charset="0"/>
            </a:endParaRPr>
          </a:p>
          <a:p>
            <a:pPr eaLnBrk="0" hangingPunct="0"/>
            <a:r>
              <a:rPr lang="en-US" sz="2600" dirty="0" smtClean="0">
                <a:latin typeface="Helvetica" pitchFamily="34" charset="0"/>
              </a:rPr>
              <a:t>  particular </a:t>
            </a:r>
            <a:r>
              <a:rPr lang="en-US" sz="2600" dirty="0">
                <a:latin typeface="Helvetica" pitchFamily="34" charset="0"/>
              </a:rPr>
              <a:t>hypothesis</a:t>
            </a:r>
            <a:r>
              <a:rPr lang="en-US" sz="2600" b="1" dirty="0">
                <a:latin typeface="Helvetica" pitchFamily="34" charset="0"/>
              </a:rPr>
              <a:t> </a:t>
            </a:r>
          </a:p>
          <a:p>
            <a:pPr eaLnBrk="0" hangingPunct="0"/>
            <a:endParaRPr lang="en-US" sz="2600" dirty="0">
              <a:latin typeface="Helvetica" pitchFamily="34" charset="0"/>
            </a:endParaRPr>
          </a:p>
          <a:p>
            <a:pPr eaLnBrk="0" hangingPunct="0">
              <a:buFontTx/>
              <a:buChar char="•"/>
            </a:pPr>
            <a:r>
              <a:rPr lang="en-US" sz="2600" dirty="0">
                <a:latin typeface="Helvetica" pitchFamily="34" charset="0"/>
              </a:rPr>
              <a:t> Hypothesis-testing procedures rely on using the </a:t>
            </a:r>
            <a:endParaRPr lang="en-US" sz="2600" dirty="0" smtClean="0">
              <a:latin typeface="Helvetica" pitchFamily="34" charset="0"/>
            </a:endParaRPr>
          </a:p>
          <a:p>
            <a:pPr eaLnBrk="0" hangingPunct="0"/>
            <a:r>
              <a:rPr lang="en-US" sz="2600" dirty="0" smtClean="0">
                <a:latin typeface="Helvetica" pitchFamily="34" charset="0"/>
              </a:rPr>
              <a:t>   information </a:t>
            </a:r>
            <a:r>
              <a:rPr lang="en-US" sz="2600" dirty="0">
                <a:latin typeface="Helvetica" pitchFamily="34" charset="0"/>
              </a:rPr>
              <a:t>in </a:t>
            </a:r>
            <a:r>
              <a:rPr lang="en-US" sz="2600" dirty="0" smtClean="0">
                <a:latin typeface="Helvetica" pitchFamily="34" charset="0"/>
              </a:rPr>
              <a:t>a. </a:t>
            </a:r>
            <a:r>
              <a:rPr lang="en-US" sz="2600" b="1" dirty="0" smtClean="0">
                <a:solidFill>
                  <a:srgbClr val="1F497D"/>
                </a:solidFill>
                <a:latin typeface="Helvetica" pitchFamily="34" charset="0"/>
              </a:rPr>
              <a:t>random sample from the  </a:t>
            </a:r>
          </a:p>
          <a:p>
            <a:pPr eaLnBrk="0" hangingPunct="0"/>
            <a:r>
              <a:rPr lang="en-US" sz="2600" b="1" dirty="0" smtClean="0">
                <a:solidFill>
                  <a:srgbClr val="1F497D"/>
                </a:solidFill>
                <a:latin typeface="Helvetica" pitchFamily="34" charset="0"/>
              </a:rPr>
              <a:t>   population of interest</a:t>
            </a:r>
            <a:endParaRPr lang="en-US" sz="2600" dirty="0">
              <a:latin typeface="Helvetica" pitchFamily="34" charset="0"/>
            </a:endParaRPr>
          </a:p>
          <a:p>
            <a:pPr eaLnBrk="0" hangingPunct="0"/>
            <a:endParaRPr lang="en-US" sz="2600" dirty="0">
              <a:latin typeface="Helvetica" pitchFamily="34" charset="0"/>
            </a:endParaRPr>
          </a:p>
          <a:p>
            <a:pPr eaLnBrk="0" hangingPunct="0">
              <a:buFontTx/>
              <a:buChar char="•"/>
            </a:pPr>
            <a:r>
              <a:rPr lang="en-US" sz="2600" dirty="0">
                <a:latin typeface="Helvetica" pitchFamily="34" charset="0"/>
              </a:rPr>
              <a:t> If this information is </a:t>
            </a:r>
            <a:r>
              <a:rPr lang="en-US" sz="2600" i="1" dirty="0">
                <a:latin typeface="Helvetica" pitchFamily="34" charset="0"/>
              </a:rPr>
              <a:t>consistent</a:t>
            </a:r>
            <a:r>
              <a:rPr lang="en-US" sz="2600" dirty="0">
                <a:latin typeface="Helvetica" pitchFamily="34" charset="0"/>
              </a:rPr>
              <a:t> with the hypothesis, </a:t>
            </a:r>
            <a:endParaRPr lang="en-US" sz="2600" dirty="0" smtClean="0">
              <a:latin typeface="Helvetica" pitchFamily="34" charset="0"/>
            </a:endParaRPr>
          </a:p>
          <a:p>
            <a:pPr eaLnBrk="0" hangingPunct="0"/>
            <a:r>
              <a:rPr lang="en-US" sz="2600" dirty="0" smtClean="0">
                <a:latin typeface="Helvetica" pitchFamily="34" charset="0"/>
              </a:rPr>
              <a:t>   then </a:t>
            </a:r>
            <a:r>
              <a:rPr lang="en-US" sz="2600" dirty="0">
                <a:latin typeface="Helvetica" pitchFamily="34" charset="0"/>
              </a:rPr>
              <a:t>we will conclude that the hypothesis is </a:t>
            </a:r>
            <a:r>
              <a:rPr lang="en-US" sz="2600" b="1" dirty="0">
                <a:solidFill>
                  <a:srgbClr val="1F497D"/>
                </a:solidFill>
                <a:latin typeface="Helvetica" pitchFamily="34" charset="0"/>
              </a:rPr>
              <a:t>true</a:t>
            </a:r>
            <a:r>
              <a:rPr lang="en-US" sz="2600" dirty="0">
                <a:latin typeface="Helvetica" pitchFamily="34" charset="0"/>
              </a:rPr>
              <a:t>; </a:t>
            </a:r>
            <a:endParaRPr lang="en-US" sz="2600" dirty="0" smtClean="0">
              <a:latin typeface="Helvetica" pitchFamily="34" charset="0"/>
            </a:endParaRPr>
          </a:p>
          <a:p>
            <a:pPr eaLnBrk="0" hangingPunct="0"/>
            <a:r>
              <a:rPr lang="en-US" sz="2600" dirty="0" smtClean="0">
                <a:latin typeface="Helvetica" pitchFamily="34" charset="0"/>
              </a:rPr>
              <a:t>   if </a:t>
            </a:r>
            <a:r>
              <a:rPr lang="en-US" sz="2600" dirty="0">
                <a:latin typeface="Helvetica" pitchFamily="34" charset="0"/>
              </a:rPr>
              <a:t>this information is </a:t>
            </a:r>
            <a:r>
              <a:rPr lang="en-US" sz="2600" i="1" dirty="0">
                <a:latin typeface="Helvetica" pitchFamily="34" charset="0"/>
              </a:rPr>
              <a:t>inconsistent</a:t>
            </a:r>
            <a:r>
              <a:rPr lang="en-US" sz="2600" dirty="0">
                <a:latin typeface="Helvetica" pitchFamily="34" charset="0"/>
              </a:rPr>
              <a:t> with the </a:t>
            </a:r>
            <a:r>
              <a:rPr lang="en-US" sz="2600" dirty="0" smtClean="0">
                <a:latin typeface="Helvetica" pitchFamily="34" charset="0"/>
              </a:rPr>
              <a:t>hypothesis</a:t>
            </a:r>
            <a:r>
              <a:rPr lang="en-US" sz="2600" dirty="0">
                <a:latin typeface="Helvetica" pitchFamily="34" charset="0"/>
              </a:rPr>
              <a:t>, </a:t>
            </a:r>
            <a:endParaRPr lang="en-US" sz="2600" dirty="0" smtClean="0">
              <a:latin typeface="Helvetica" pitchFamily="34" charset="0"/>
            </a:endParaRPr>
          </a:p>
          <a:p>
            <a:pPr eaLnBrk="0" hangingPunct="0"/>
            <a:r>
              <a:rPr lang="en-US" sz="2600" dirty="0" smtClean="0">
                <a:latin typeface="Helvetica" pitchFamily="34" charset="0"/>
              </a:rPr>
              <a:t>   we </a:t>
            </a:r>
            <a:r>
              <a:rPr lang="en-US" sz="2600" dirty="0">
                <a:latin typeface="Helvetica" pitchFamily="34" charset="0"/>
              </a:rPr>
              <a:t>will conclude that the hypothesis is </a:t>
            </a:r>
            <a:r>
              <a:rPr lang="en-US" sz="2600" b="1" dirty="0" smtClean="0">
                <a:solidFill>
                  <a:srgbClr val="1F497D"/>
                </a:solidFill>
                <a:latin typeface="Helvetica" pitchFamily="34" charset="0"/>
              </a:rPr>
              <a:t>false</a:t>
            </a:r>
            <a:r>
              <a:rPr lang="en-US" sz="2600" dirty="0">
                <a:latin typeface="Helvetica" pitchFamily="34" charset="0"/>
              </a:rPr>
              <a:t>.</a:t>
            </a:r>
          </a:p>
        </p:txBody>
      </p:sp>
      <p:sp>
        <p:nvSpPr>
          <p:cNvPr id="87046" name="Slide Number Placeholder 5"/>
          <p:cNvSpPr>
            <a:spLocks noGrp="1"/>
          </p:cNvSpPr>
          <p:nvPr>
            <p:ph type="sldNum" sz="quarter" idx="12"/>
          </p:nvPr>
        </p:nvSpPr>
        <p:spPr bwMode="auto">
          <a:noFill/>
          <a:ln>
            <a:miter lim="800000"/>
            <a:headEnd/>
            <a:tailEnd/>
          </a:ln>
        </p:spPr>
        <p:txBody>
          <a:bodyPr/>
          <a:lstStyle/>
          <a:p>
            <a:fld id="{B7122386-A11B-41CB-A9D5-B400E2DCBA65}" type="slidenum">
              <a:rPr lang="en-US" smtClean="0">
                <a:cs typeface="Arial" charset="0"/>
              </a:rPr>
              <a:pPr/>
              <a:t>5</a:t>
            </a:fld>
            <a:endParaRPr lang="en-US" smtClean="0">
              <a:cs typeface="Arial" charset="0"/>
            </a:endParaRPr>
          </a:p>
        </p:txBody>
      </p:sp>
      <p:sp>
        <p:nvSpPr>
          <p:cNvPr id="7" name="Footer Placeholder 6"/>
          <p:cNvSpPr>
            <a:spLocks noGrp="1"/>
          </p:cNvSpPr>
          <p:nvPr>
            <p:ph type="ftr" sz="quarter" idx="11"/>
          </p:nvPr>
        </p:nvSpPr>
        <p:spPr/>
        <p:txBody>
          <a:bodyPr/>
          <a:lstStyle/>
          <a:p>
            <a:pPr>
              <a:defRPr/>
            </a:pPr>
            <a:r>
              <a:rPr lang="en-US" dirty="0"/>
              <a:t>Sec 9-1 Hypothesis Testing</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685800" y="0"/>
            <a:ext cx="7696200" cy="838200"/>
          </a:xfrm>
        </p:spPr>
        <p:txBody>
          <a:bodyPr/>
          <a:lstStyle/>
          <a:p>
            <a:pPr algn="l" eaLnBrk="1" hangingPunct="1"/>
            <a:r>
              <a:rPr lang="en-US" sz="3600" b="1" smtClean="0"/>
              <a:t>9-7 Testing for Goodness of Fit </a:t>
            </a:r>
          </a:p>
        </p:txBody>
      </p:sp>
      <p:sp>
        <p:nvSpPr>
          <p:cNvPr id="115715" name="Slide Number Placeholder 4"/>
          <p:cNvSpPr>
            <a:spLocks noGrp="1"/>
          </p:cNvSpPr>
          <p:nvPr>
            <p:ph type="sldNum" sz="quarter" idx="12"/>
          </p:nvPr>
        </p:nvSpPr>
        <p:spPr bwMode="auto">
          <a:noFill/>
          <a:ln>
            <a:miter lim="800000"/>
            <a:headEnd/>
            <a:tailEnd/>
          </a:ln>
        </p:spPr>
        <p:txBody>
          <a:bodyPr/>
          <a:lstStyle/>
          <a:p>
            <a:fld id="{B057A9DE-EF24-4C55-AE0B-CBCBA52CC1F7}" type="slidenum">
              <a:rPr lang="en-US" smtClean="0">
                <a:cs typeface="Arial" charset="0"/>
              </a:rPr>
              <a:pPr/>
              <a:t>50</a:t>
            </a:fld>
            <a:endParaRPr lang="en-US" smtClean="0">
              <a:cs typeface="Arial" charset="0"/>
            </a:endParaRPr>
          </a:p>
        </p:txBody>
      </p:sp>
      <p:sp>
        <p:nvSpPr>
          <p:cNvPr id="6" name="Footer Placeholder 5"/>
          <p:cNvSpPr>
            <a:spLocks noGrp="1"/>
          </p:cNvSpPr>
          <p:nvPr>
            <p:ph type="ftr" sz="quarter" idx="11"/>
          </p:nvPr>
        </p:nvSpPr>
        <p:spPr/>
        <p:txBody>
          <a:bodyPr/>
          <a:lstStyle/>
          <a:p>
            <a:pPr>
              <a:defRPr/>
            </a:pPr>
            <a:r>
              <a:rPr lang="en-US" dirty="0"/>
              <a:t>Sec 9-7 Testing for Goodness of Fit</a:t>
            </a:r>
          </a:p>
        </p:txBody>
      </p:sp>
      <p:sp>
        <p:nvSpPr>
          <p:cNvPr id="115717" name="Text Box 4"/>
          <p:cNvSpPr txBox="1">
            <a:spLocks noChangeArrowheads="1"/>
          </p:cNvSpPr>
          <p:nvPr/>
        </p:nvSpPr>
        <p:spPr bwMode="auto">
          <a:xfrm>
            <a:off x="381000" y="762000"/>
            <a:ext cx="7772400" cy="400050"/>
          </a:xfrm>
          <a:prstGeom prst="rect">
            <a:avLst/>
          </a:prstGeom>
          <a:noFill/>
          <a:ln w="9525">
            <a:noFill/>
            <a:miter lim="800000"/>
            <a:headEnd/>
            <a:tailEnd/>
          </a:ln>
        </p:spPr>
        <p:txBody>
          <a:bodyPr>
            <a:spAutoFit/>
          </a:bodyPr>
          <a:lstStyle/>
          <a:p>
            <a:pPr>
              <a:spcBef>
                <a:spcPct val="50000"/>
              </a:spcBef>
            </a:pPr>
            <a:r>
              <a:rPr lang="en-US" sz="2000" b="1" dirty="0">
                <a:latin typeface="Helvetica" pitchFamily="34" charset="0"/>
              </a:rPr>
              <a:t>Example 9-12</a:t>
            </a:r>
          </a:p>
        </p:txBody>
      </p:sp>
      <p:sp>
        <p:nvSpPr>
          <p:cNvPr id="115718" name="TextBox 7"/>
          <p:cNvSpPr txBox="1">
            <a:spLocks noChangeArrowheads="1"/>
          </p:cNvSpPr>
          <p:nvPr/>
        </p:nvSpPr>
        <p:spPr bwMode="auto">
          <a:xfrm>
            <a:off x="457200" y="1143000"/>
            <a:ext cx="8077200" cy="3970338"/>
          </a:xfrm>
          <a:prstGeom prst="rect">
            <a:avLst/>
          </a:prstGeom>
          <a:noFill/>
          <a:ln w="9525">
            <a:noFill/>
            <a:miter lim="800000"/>
            <a:headEnd/>
            <a:tailEnd/>
          </a:ln>
        </p:spPr>
        <p:txBody>
          <a:bodyPr>
            <a:spAutoFit/>
          </a:bodyPr>
          <a:lstStyle/>
          <a:p>
            <a:r>
              <a:rPr lang="en-US" dirty="0">
                <a:latin typeface="Helvetica" pitchFamily="34" charset="0"/>
              </a:rPr>
              <a:t>Since the expected frequency in the last cell is less than 3, we combine the last two cells:</a:t>
            </a:r>
          </a:p>
          <a:p>
            <a:endParaRPr lang="en-US" dirty="0">
              <a:latin typeface="Helvetica" pitchFamily="34" charset="0"/>
            </a:endParaRPr>
          </a:p>
          <a:p>
            <a:endParaRPr lang="en-US" dirty="0">
              <a:latin typeface="Helvetica" pitchFamily="34" charset="0"/>
            </a:endParaRPr>
          </a:p>
          <a:p>
            <a:endParaRPr lang="en-US" dirty="0">
              <a:latin typeface="Helvetica" pitchFamily="34" charset="0"/>
            </a:endParaRPr>
          </a:p>
          <a:p>
            <a:endParaRPr lang="en-US" dirty="0">
              <a:latin typeface="Helvetica" pitchFamily="34" charset="0"/>
            </a:endParaRPr>
          </a:p>
          <a:p>
            <a:endParaRPr lang="en-US" dirty="0">
              <a:latin typeface="Helvetica" pitchFamily="34" charset="0"/>
            </a:endParaRPr>
          </a:p>
          <a:p>
            <a:endParaRPr lang="en-US" dirty="0">
              <a:latin typeface="Helvetica" pitchFamily="34" charset="0"/>
            </a:endParaRPr>
          </a:p>
          <a:p>
            <a:endParaRPr lang="en-US" dirty="0">
              <a:latin typeface="Helvetica" pitchFamily="34" charset="0"/>
            </a:endParaRPr>
          </a:p>
          <a:p>
            <a:endParaRPr lang="en-US" dirty="0">
              <a:latin typeface="Helvetica" pitchFamily="34" charset="0"/>
            </a:endParaRPr>
          </a:p>
          <a:p>
            <a:r>
              <a:rPr lang="en-US" dirty="0">
                <a:latin typeface="Helvetica" pitchFamily="34" charset="0"/>
              </a:rPr>
              <a:t>The chi-square test statistic in Equation </a:t>
            </a:r>
            <a:r>
              <a:rPr lang="en-US" dirty="0" smtClean="0">
                <a:latin typeface="Helvetica" pitchFamily="34" charset="0"/>
              </a:rPr>
              <a:t>9-16 </a:t>
            </a:r>
            <a:r>
              <a:rPr lang="en-US" dirty="0">
                <a:latin typeface="Helvetica" pitchFamily="34" charset="0"/>
              </a:rPr>
              <a:t>will have </a:t>
            </a:r>
            <a:r>
              <a:rPr lang="en-US" i="1" dirty="0">
                <a:latin typeface="Helvetica" pitchFamily="34" charset="0"/>
              </a:rPr>
              <a:t>k</a:t>
            </a:r>
            <a:r>
              <a:rPr lang="en-US" i="1" dirty="0">
                <a:latin typeface="Helvetica" pitchFamily="34" charset="0"/>
                <a:sym typeface="Symbol" pitchFamily="18" charset="2"/>
              </a:rPr>
              <a:t></a:t>
            </a:r>
            <a:r>
              <a:rPr lang="en-US" i="1" dirty="0">
                <a:latin typeface="Helvetica" pitchFamily="34" charset="0"/>
              </a:rPr>
              <a:t>  p </a:t>
            </a:r>
            <a:r>
              <a:rPr lang="en-US" i="1" dirty="0">
                <a:latin typeface="Helvetica" pitchFamily="34" charset="0"/>
                <a:sym typeface="Symbol" pitchFamily="18" charset="2"/>
              </a:rPr>
              <a:t></a:t>
            </a:r>
            <a:r>
              <a:rPr lang="en-US" i="1" dirty="0">
                <a:latin typeface="Helvetica" pitchFamily="34" charset="0"/>
              </a:rPr>
              <a:t> </a:t>
            </a:r>
            <a:r>
              <a:rPr lang="en-US" dirty="0">
                <a:latin typeface="Helvetica" pitchFamily="34" charset="0"/>
              </a:rPr>
              <a:t>1 = 3 </a:t>
            </a:r>
            <a:r>
              <a:rPr lang="en-US" i="1" dirty="0">
                <a:latin typeface="Helvetica" pitchFamily="34" charset="0"/>
                <a:sym typeface="Symbol" pitchFamily="18" charset="2"/>
              </a:rPr>
              <a:t></a:t>
            </a:r>
            <a:r>
              <a:rPr lang="en-US" dirty="0">
                <a:latin typeface="Helvetica" pitchFamily="34" charset="0"/>
              </a:rPr>
              <a:t>1 </a:t>
            </a:r>
            <a:r>
              <a:rPr lang="en-US" i="1" dirty="0">
                <a:latin typeface="Helvetica" pitchFamily="34" charset="0"/>
                <a:sym typeface="Symbol" pitchFamily="18" charset="2"/>
              </a:rPr>
              <a:t></a:t>
            </a:r>
            <a:r>
              <a:rPr lang="en-US" dirty="0">
                <a:latin typeface="Helvetica" pitchFamily="34" charset="0"/>
              </a:rPr>
              <a:t> 1 = 1 degree of freedom, because the mean of the Poisson distribution was estimated from the data.</a:t>
            </a:r>
          </a:p>
          <a:p>
            <a:endParaRPr lang="en-US" dirty="0">
              <a:latin typeface="Helvetica" pitchFamily="34" charset="0"/>
            </a:endParaRPr>
          </a:p>
        </p:txBody>
      </p:sp>
      <p:graphicFrame>
        <p:nvGraphicFramePr>
          <p:cNvPr id="9" name="Table 8"/>
          <p:cNvGraphicFramePr>
            <a:graphicFrameLocks noGrp="1"/>
          </p:cNvGraphicFramePr>
          <p:nvPr/>
        </p:nvGraphicFramePr>
        <p:xfrm>
          <a:off x="1676400" y="2057400"/>
          <a:ext cx="4952999" cy="1563370"/>
        </p:xfrm>
        <a:graphic>
          <a:graphicData uri="http://schemas.openxmlformats.org/drawingml/2006/table">
            <a:tbl>
              <a:tblPr/>
              <a:tblGrid>
                <a:gridCol w="1800994"/>
                <a:gridCol w="1651706"/>
                <a:gridCol w="1500299"/>
              </a:tblGrid>
              <a:tr h="370205">
                <a:tc>
                  <a:txBody>
                    <a:bodyPr/>
                    <a:lstStyle/>
                    <a:p>
                      <a:pPr marL="0" marR="0">
                        <a:spcBef>
                          <a:spcPts val="0"/>
                        </a:spcBef>
                        <a:spcAft>
                          <a:spcPts val="0"/>
                        </a:spcAft>
                      </a:pPr>
                      <a:r>
                        <a:rPr lang="en-US" sz="1800" spc="100" dirty="0">
                          <a:solidFill>
                            <a:srgbClr val="000000"/>
                          </a:solidFill>
                          <a:latin typeface="Helvetica" pitchFamily="34" charset="0"/>
                          <a:ea typeface="Times New Roman"/>
                          <a:cs typeface="Times New Roman"/>
                        </a:rPr>
                        <a:t>Number of Defects</a:t>
                      </a:r>
                      <a:endParaRPr lang="en-US" sz="1800" dirty="0">
                        <a:latin typeface="Helvetica" pitchFamily="34" charset="0"/>
                        <a:ea typeface="Times New Roman"/>
                        <a:cs typeface="Times New Roman"/>
                      </a:endParaRPr>
                    </a:p>
                  </a:txBody>
                  <a:tcPr marL="25400" marR="2540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spc="100" dirty="0">
                          <a:solidFill>
                            <a:srgbClr val="000000"/>
                          </a:solidFill>
                          <a:latin typeface="Helvetica" pitchFamily="34" charset="0"/>
                          <a:ea typeface="Times New Roman"/>
                          <a:cs typeface="Times New Roman"/>
                        </a:rPr>
                        <a:t>Observed Frequency</a:t>
                      </a:r>
                      <a:endParaRPr lang="en-US" sz="1800" dirty="0">
                        <a:latin typeface="Helvetica" pitchFamily="34" charset="0"/>
                        <a:ea typeface="Times New Roman"/>
                        <a:cs typeface="Times New Roman"/>
                      </a:endParaRPr>
                    </a:p>
                  </a:txBody>
                  <a:tcPr marL="25400" marR="2540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spc="100" dirty="0">
                          <a:solidFill>
                            <a:srgbClr val="000000"/>
                          </a:solidFill>
                          <a:latin typeface="Helvetica" pitchFamily="34" charset="0"/>
                          <a:ea typeface="Times New Roman"/>
                          <a:cs typeface="Times New Roman"/>
                        </a:rPr>
                        <a:t>Expected Frequency</a:t>
                      </a:r>
                      <a:endParaRPr lang="en-US" sz="1800" dirty="0">
                        <a:latin typeface="Helvetica" pitchFamily="34" charset="0"/>
                        <a:ea typeface="Times New Roman"/>
                        <a:cs typeface="Times New Roman"/>
                      </a:endParaRPr>
                    </a:p>
                  </a:txBody>
                  <a:tcPr marL="25400" marR="2540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7345">
                <a:tc>
                  <a:txBody>
                    <a:bodyPr/>
                    <a:lstStyle/>
                    <a:p>
                      <a:pPr marL="0" marR="0">
                        <a:spcBef>
                          <a:spcPts val="0"/>
                        </a:spcBef>
                        <a:spcAft>
                          <a:spcPts val="0"/>
                        </a:spcAft>
                      </a:pPr>
                      <a:r>
                        <a:rPr lang="en-US" sz="1800" spc="100" dirty="0">
                          <a:solidFill>
                            <a:srgbClr val="000000"/>
                          </a:solidFill>
                          <a:latin typeface="Helvetica" pitchFamily="34" charset="0"/>
                          <a:ea typeface="Times New Roman"/>
                          <a:cs typeface="Times New Roman"/>
                        </a:rPr>
                        <a:t>0</a:t>
                      </a:r>
                      <a:endParaRPr lang="en-US" sz="1800" dirty="0">
                        <a:latin typeface="Helvetica" pitchFamily="34" charset="0"/>
                        <a:ea typeface="Times New Roman"/>
                        <a:cs typeface="Times New Roman"/>
                      </a:endParaRPr>
                    </a:p>
                  </a:txBody>
                  <a:tcPr marL="25400" marR="2540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800" spc="100" dirty="0">
                          <a:solidFill>
                            <a:srgbClr val="000000"/>
                          </a:solidFill>
                          <a:latin typeface="Helvetica" pitchFamily="34" charset="0"/>
                          <a:ea typeface="Times New Roman"/>
                          <a:cs typeface="Times New Roman"/>
                        </a:rPr>
                        <a:t>32</a:t>
                      </a:r>
                      <a:endParaRPr lang="en-US" sz="1800" dirty="0">
                        <a:latin typeface="Helvetica" pitchFamily="34" charset="0"/>
                        <a:ea typeface="Times New Roman"/>
                        <a:cs typeface="Times New Roman"/>
                      </a:endParaRPr>
                    </a:p>
                  </a:txBody>
                  <a:tcPr marL="25400" marR="2540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800" spc="100" dirty="0">
                          <a:solidFill>
                            <a:srgbClr val="000000"/>
                          </a:solidFill>
                          <a:latin typeface="Helvetica" pitchFamily="34" charset="0"/>
                          <a:ea typeface="Times New Roman"/>
                          <a:cs typeface="Times New Roman"/>
                        </a:rPr>
                        <a:t>28.32</a:t>
                      </a:r>
                      <a:endParaRPr lang="en-US" sz="1800" dirty="0">
                        <a:latin typeface="Helvetica" pitchFamily="34" charset="0"/>
                        <a:ea typeface="Times New Roman"/>
                        <a:cs typeface="Times New Roman"/>
                      </a:endParaRPr>
                    </a:p>
                  </a:txBody>
                  <a:tcPr marL="25400" marR="25400" marT="0" marB="0">
                    <a:lnL>
                      <a:noFill/>
                    </a:lnL>
                    <a:lnR>
                      <a:noFill/>
                    </a:lnR>
                    <a:lnT w="12700" cap="flat" cmpd="sng" algn="ctr">
                      <a:solidFill>
                        <a:srgbClr val="000000"/>
                      </a:solidFill>
                      <a:prstDash val="solid"/>
                      <a:round/>
                      <a:headEnd type="none" w="med" len="med"/>
                      <a:tailEnd type="none" w="med" len="med"/>
                    </a:lnT>
                    <a:lnB>
                      <a:noFill/>
                    </a:lnB>
                  </a:tcPr>
                </a:tc>
              </a:tr>
              <a:tr h="265430">
                <a:tc>
                  <a:txBody>
                    <a:bodyPr/>
                    <a:lstStyle/>
                    <a:p>
                      <a:pPr marL="0" marR="0">
                        <a:spcBef>
                          <a:spcPts val="0"/>
                        </a:spcBef>
                        <a:spcAft>
                          <a:spcPts val="0"/>
                        </a:spcAft>
                      </a:pPr>
                      <a:r>
                        <a:rPr lang="en-US" sz="1800" spc="100">
                          <a:solidFill>
                            <a:srgbClr val="000000"/>
                          </a:solidFill>
                          <a:latin typeface="Helvetica" pitchFamily="34" charset="0"/>
                          <a:ea typeface="Times New Roman"/>
                          <a:cs typeface="Times New Roman"/>
                        </a:rPr>
                        <a:t>1</a:t>
                      </a:r>
                      <a:endParaRPr lang="en-US" sz="1800">
                        <a:latin typeface="Helvetica" pitchFamily="34" charset="0"/>
                        <a:ea typeface="Times New Roman"/>
                        <a:cs typeface="Times New Roman"/>
                      </a:endParaRPr>
                    </a:p>
                  </a:txBody>
                  <a:tcPr marL="25400" marR="25400" marT="0" marB="0">
                    <a:lnL>
                      <a:noFill/>
                    </a:lnL>
                    <a:lnR>
                      <a:noFill/>
                    </a:lnR>
                    <a:lnT>
                      <a:noFill/>
                    </a:lnT>
                    <a:lnB>
                      <a:noFill/>
                    </a:lnB>
                  </a:tcPr>
                </a:tc>
                <a:tc>
                  <a:txBody>
                    <a:bodyPr/>
                    <a:lstStyle/>
                    <a:p>
                      <a:pPr marL="0" marR="0" algn="ctr">
                        <a:spcBef>
                          <a:spcPts val="0"/>
                        </a:spcBef>
                        <a:spcAft>
                          <a:spcPts val="0"/>
                        </a:spcAft>
                      </a:pPr>
                      <a:r>
                        <a:rPr lang="en-US" sz="1800" spc="100" dirty="0">
                          <a:solidFill>
                            <a:srgbClr val="000000"/>
                          </a:solidFill>
                          <a:latin typeface="Helvetica" pitchFamily="34" charset="0"/>
                          <a:ea typeface="Times New Roman"/>
                          <a:cs typeface="Times New Roman"/>
                        </a:rPr>
                        <a:t>15</a:t>
                      </a:r>
                      <a:endParaRPr lang="en-US" sz="1800" dirty="0">
                        <a:latin typeface="Helvetica" pitchFamily="34" charset="0"/>
                        <a:ea typeface="Times New Roman"/>
                        <a:cs typeface="Times New Roman"/>
                      </a:endParaRPr>
                    </a:p>
                  </a:txBody>
                  <a:tcPr marL="25400" marR="25400" marT="0" marB="0">
                    <a:lnL>
                      <a:noFill/>
                    </a:lnL>
                    <a:lnR>
                      <a:noFill/>
                    </a:lnR>
                    <a:lnT>
                      <a:noFill/>
                    </a:lnT>
                    <a:lnB>
                      <a:noFill/>
                    </a:lnB>
                  </a:tcPr>
                </a:tc>
                <a:tc>
                  <a:txBody>
                    <a:bodyPr/>
                    <a:lstStyle/>
                    <a:p>
                      <a:pPr marL="0" marR="0" algn="ctr">
                        <a:spcBef>
                          <a:spcPts val="0"/>
                        </a:spcBef>
                        <a:spcAft>
                          <a:spcPts val="0"/>
                        </a:spcAft>
                      </a:pPr>
                      <a:r>
                        <a:rPr lang="en-US" sz="1800" spc="100" dirty="0">
                          <a:solidFill>
                            <a:srgbClr val="000000"/>
                          </a:solidFill>
                          <a:latin typeface="Helvetica" pitchFamily="34" charset="0"/>
                          <a:ea typeface="Times New Roman"/>
                          <a:cs typeface="Times New Roman"/>
                        </a:rPr>
                        <a:t>21.24</a:t>
                      </a:r>
                      <a:endParaRPr lang="en-US" sz="1800" dirty="0">
                        <a:latin typeface="Helvetica" pitchFamily="34" charset="0"/>
                        <a:ea typeface="Times New Roman"/>
                        <a:cs typeface="Times New Roman"/>
                      </a:endParaRPr>
                    </a:p>
                  </a:txBody>
                  <a:tcPr marL="25400" marR="25400" marT="0" marB="0">
                    <a:lnL>
                      <a:noFill/>
                    </a:lnL>
                    <a:lnR>
                      <a:noFill/>
                    </a:lnR>
                    <a:lnT>
                      <a:noFill/>
                    </a:lnT>
                    <a:lnB>
                      <a:noFill/>
                    </a:lnB>
                  </a:tcPr>
                </a:tc>
              </a:tr>
              <a:tr h="393065">
                <a:tc>
                  <a:txBody>
                    <a:bodyPr/>
                    <a:lstStyle/>
                    <a:p>
                      <a:pPr marL="0" marR="0">
                        <a:spcBef>
                          <a:spcPts val="0"/>
                        </a:spcBef>
                        <a:spcAft>
                          <a:spcPts val="0"/>
                        </a:spcAft>
                      </a:pPr>
                      <a:r>
                        <a:rPr lang="en-US" sz="1800" spc="100" dirty="0">
                          <a:solidFill>
                            <a:srgbClr val="000000"/>
                          </a:solidFill>
                          <a:latin typeface="Helvetica" pitchFamily="34" charset="0"/>
                          <a:ea typeface="Times New Roman"/>
                          <a:cs typeface="Times New Roman"/>
                        </a:rPr>
                        <a:t>2 (or more)</a:t>
                      </a:r>
                      <a:endParaRPr lang="en-US" sz="1800" dirty="0">
                        <a:latin typeface="Helvetica" pitchFamily="34" charset="0"/>
                        <a:ea typeface="Times New Roman"/>
                        <a:cs typeface="Times New Roman"/>
                      </a:endParaRPr>
                    </a:p>
                  </a:txBody>
                  <a:tcPr marL="25400" marR="2540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spc="100" dirty="0">
                          <a:solidFill>
                            <a:srgbClr val="000000"/>
                          </a:solidFill>
                          <a:latin typeface="Helvetica" pitchFamily="34" charset="0"/>
                          <a:ea typeface="Times New Roman"/>
                          <a:cs typeface="Times New Roman"/>
                        </a:rPr>
                        <a:t>13</a:t>
                      </a:r>
                      <a:endParaRPr lang="en-US" sz="1800" dirty="0">
                        <a:latin typeface="Helvetica" pitchFamily="34" charset="0"/>
                        <a:ea typeface="Times New Roman"/>
                        <a:cs typeface="Times New Roman"/>
                      </a:endParaRPr>
                    </a:p>
                  </a:txBody>
                  <a:tcPr marL="25400" marR="2540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spc="100" dirty="0">
                          <a:solidFill>
                            <a:srgbClr val="000000"/>
                          </a:solidFill>
                          <a:latin typeface="Helvetica" pitchFamily="34" charset="0"/>
                          <a:ea typeface="Times New Roman"/>
                          <a:cs typeface="Times New Roman"/>
                        </a:rPr>
                        <a:t>10.44</a:t>
                      </a:r>
                      <a:endParaRPr lang="en-US" sz="1800" dirty="0">
                        <a:latin typeface="Helvetica" pitchFamily="34" charset="0"/>
                        <a:ea typeface="Times New Roman"/>
                        <a:cs typeface="Times New Roman"/>
                      </a:endParaRPr>
                    </a:p>
                  </a:txBody>
                  <a:tcPr marL="25400" marR="2540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a:xfrm>
            <a:off x="685800" y="0"/>
            <a:ext cx="7696200" cy="838200"/>
          </a:xfrm>
        </p:spPr>
        <p:txBody>
          <a:bodyPr/>
          <a:lstStyle/>
          <a:p>
            <a:pPr eaLnBrk="1" hangingPunct="1"/>
            <a:r>
              <a:rPr lang="en-US" sz="3600" b="1" smtClean="0"/>
              <a:t>9-7 Testing for Goodness of Fit </a:t>
            </a:r>
          </a:p>
        </p:txBody>
      </p:sp>
      <p:sp>
        <p:nvSpPr>
          <p:cNvPr id="45060" name="Slide Number Placeholder 4"/>
          <p:cNvSpPr>
            <a:spLocks noGrp="1"/>
          </p:cNvSpPr>
          <p:nvPr>
            <p:ph type="sldNum" sz="quarter" idx="12"/>
          </p:nvPr>
        </p:nvSpPr>
        <p:spPr bwMode="auto">
          <a:noFill/>
          <a:ln>
            <a:miter lim="800000"/>
            <a:headEnd/>
            <a:tailEnd/>
          </a:ln>
        </p:spPr>
        <p:txBody>
          <a:bodyPr/>
          <a:lstStyle/>
          <a:p>
            <a:fld id="{2B68CF25-B2BA-4B3C-8804-A0BA1AD8453D}" type="slidenum">
              <a:rPr lang="en-US" smtClean="0">
                <a:cs typeface="Arial" charset="0"/>
              </a:rPr>
              <a:pPr/>
              <a:t>51</a:t>
            </a:fld>
            <a:endParaRPr lang="en-US" smtClean="0">
              <a:cs typeface="Arial" charset="0"/>
            </a:endParaRPr>
          </a:p>
        </p:txBody>
      </p:sp>
      <p:sp>
        <p:nvSpPr>
          <p:cNvPr id="6" name="Footer Placeholder 5"/>
          <p:cNvSpPr>
            <a:spLocks noGrp="1"/>
          </p:cNvSpPr>
          <p:nvPr>
            <p:ph type="ftr" sz="quarter" idx="11"/>
          </p:nvPr>
        </p:nvSpPr>
        <p:spPr/>
        <p:txBody>
          <a:bodyPr/>
          <a:lstStyle/>
          <a:p>
            <a:pPr>
              <a:defRPr/>
            </a:pPr>
            <a:r>
              <a:rPr lang="en-US" dirty="0"/>
              <a:t>Sec 9-7 Testing for Goodness of Fit</a:t>
            </a:r>
          </a:p>
        </p:txBody>
      </p:sp>
      <p:sp>
        <p:nvSpPr>
          <p:cNvPr id="45062" name="Text Box 4"/>
          <p:cNvSpPr txBox="1">
            <a:spLocks noChangeArrowheads="1"/>
          </p:cNvSpPr>
          <p:nvPr/>
        </p:nvSpPr>
        <p:spPr bwMode="auto">
          <a:xfrm>
            <a:off x="381000" y="762000"/>
            <a:ext cx="7772400" cy="400050"/>
          </a:xfrm>
          <a:prstGeom prst="rect">
            <a:avLst/>
          </a:prstGeom>
          <a:noFill/>
          <a:ln w="9525">
            <a:noFill/>
            <a:miter lim="800000"/>
            <a:headEnd/>
            <a:tailEnd/>
          </a:ln>
        </p:spPr>
        <p:txBody>
          <a:bodyPr>
            <a:spAutoFit/>
          </a:bodyPr>
          <a:lstStyle/>
          <a:p>
            <a:pPr>
              <a:spcBef>
                <a:spcPct val="50000"/>
              </a:spcBef>
            </a:pPr>
            <a:r>
              <a:rPr lang="en-US" sz="2000" b="1">
                <a:latin typeface="Helvetica" pitchFamily="34" charset="0"/>
              </a:rPr>
              <a:t>Example 9-12</a:t>
            </a:r>
          </a:p>
        </p:txBody>
      </p:sp>
      <p:sp>
        <p:nvSpPr>
          <p:cNvPr id="8" name="TextBox 7"/>
          <p:cNvSpPr txBox="1"/>
          <p:nvPr/>
        </p:nvSpPr>
        <p:spPr>
          <a:xfrm>
            <a:off x="457200" y="1295400"/>
            <a:ext cx="8229600" cy="3694113"/>
          </a:xfrm>
          <a:prstGeom prst="rect">
            <a:avLst/>
          </a:prstGeom>
          <a:noFill/>
        </p:spPr>
        <p:txBody>
          <a:bodyPr>
            <a:spAutoFit/>
          </a:bodyPr>
          <a:lstStyle/>
          <a:p>
            <a:pPr>
              <a:defRPr/>
            </a:pPr>
            <a:r>
              <a:rPr lang="en-US" dirty="0">
                <a:latin typeface="Helvetica" pitchFamily="34" charset="0"/>
              </a:rPr>
              <a:t>The seven-step hypothesis-testing procedure may now be applied, using </a:t>
            </a:r>
          </a:p>
          <a:p>
            <a:pPr>
              <a:defRPr/>
            </a:pPr>
            <a:r>
              <a:rPr lang="en-US" dirty="0">
                <a:latin typeface="Helvetica" pitchFamily="34" charset="0"/>
                <a:sym typeface="Symbol"/>
              </a:rPr>
              <a:t></a:t>
            </a:r>
            <a:r>
              <a:rPr lang="en-US" i="1" dirty="0">
                <a:latin typeface="Helvetica" pitchFamily="34" charset="0"/>
              </a:rPr>
              <a:t> = </a:t>
            </a:r>
            <a:r>
              <a:rPr lang="en-US" dirty="0">
                <a:latin typeface="Helvetica" pitchFamily="34" charset="0"/>
              </a:rPr>
              <a:t>0.05, as follows:</a:t>
            </a:r>
          </a:p>
          <a:p>
            <a:pPr>
              <a:defRPr/>
            </a:pPr>
            <a:endParaRPr lang="en-US" dirty="0">
              <a:latin typeface="Helvetica" pitchFamily="34" charset="0"/>
            </a:endParaRPr>
          </a:p>
          <a:p>
            <a:pPr marL="342900" indent="-342900">
              <a:buFontTx/>
              <a:buAutoNum type="arabicPeriod"/>
              <a:defRPr/>
            </a:pPr>
            <a:r>
              <a:rPr lang="en-US" b="1" dirty="0">
                <a:latin typeface="Helvetica" pitchFamily="34" charset="0"/>
              </a:rPr>
              <a:t>Parameter of interest: </a:t>
            </a:r>
            <a:r>
              <a:rPr lang="en-US" dirty="0">
                <a:latin typeface="Helvetica" pitchFamily="34" charset="0"/>
              </a:rPr>
              <a:t>The variable of interest is the form of the distribution of defects in printed circuit boards.</a:t>
            </a:r>
          </a:p>
          <a:p>
            <a:pPr marL="342900" indent="-342900">
              <a:defRPr/>
            </a:pPr>
            <a:endParaRPr lang="en-US" dirty="0">
              <a:latin typeface="Helvetica" pitchFamily="34" charset="0"/>
            </a:endParaRPr>
          </a:p>
          <a:p>
            <a:pPr marL="342900" indent="-342900">
              <a:buFontTx/>
              <a:buAutoNum type="arabicPeriod" startAt="2"/>
              <a:defRPr/>
            </a:pPr>
            <a:r>
              <a:rPr lang="en-US" b="1" dirty="0">
                <a:latin typeface="Helvetica" pitchFamily="34" charset="0"/>
              </a:rPr>
              <a:t>Null hypothesis: </a:t>
            </a:r>
            <a:r>
              <a:rPr lang="en-US" i="1" dirty="0">
                <a:latin typeface="Helvetica" pitchFamily="34" charset="0"/>
              </a:rPr>
              <a:t>H</a:t>
            </a:r>
            <a:r>
              <a:rPr lang="en-US" i="1" baseline="-25000" dirty="0">
                <a:latin typeface="Helvetica" pitchFamily="34" charset="0"/>
              </a:rPr>
              <a:t>0</a:t>
            </a:r>
            <a:r>
              <a:rPr lang="en-US" dirty="0">
                <a:latin typeface="Helvetica" pitchFamily="34" charset="0"/>
              </a:rPr>
              <a:t>: The form of the distribution of defects is Poisson.</a:t>
            </a:r>
          </a:p>
          <a:p>
            <a:pPr marL="342900" indent="-342900">
              <a:defRPr/>
            </a:pPr>
            <a:endParaRPr lang="en-US" dirty="0">
              <a:latin typeface="Helvetica" pitchFamily="34" charset="0"/>
            </a:endParaRPr>
          </a:p>
          <a:p>
            <a:pPr marL="342900" indent="-342900">
              <a:buFontTx/>
              <a:buAutoNum type="arabicPeriod" startAt="3"/>
              <a:defRPr/>
            </a:pPr>
            <a:r>
              <a:rPr lang="en-US" b="1" dirty="0">
                <a:latin typeface="Helvetica" pitchFamily="34" charset="0"/>
              </a:rPr>
              <a:t>Alternative hypothesis: </a:t>
            </a:r>
            <a:r>
              <a:rPr lang="en-US" i="1" dirty="0">
                <a:latin typeface="Helvetica" pitchFamily="34" charset="0"/>
              </a:rPr>
              <a:t>H</a:t>
            </a:r>
            <a:r>
              <a:rPr lang="en-US" baseline="-25000" dirty="0">
                <a:latin typeface="Helvetica" pitchFamily="34" charset="0"/>
              </a:rPr>
              <a:t>1</a:t>
            </a:r>
            <a:r>
              <a:rPr lang="en-US" dirty="0">
                <a:latin typeface="Helvetica" pitchFamily="34" charset="0"/>
              </a:rPr>
              <a:t>: The form of the distribution of defects is not Poisson.</a:t>
            </a:r>
          </a:p>
          <a:p>
            <a:pPr marL="342900" indent="-342900">
              <a:defRPr/>
            </a:pPr>
            <a:endParaRPr lang="en-US" dirty="0">
              <a:latin typeface="Helvetica" pitchFamily="34" charset="0"/>
            </a:endParaRPr>
          </a:p>
          <a:p>
            <a:pPr>
              <a:defRPr/>
            </a:pPr>
            <a:r>
              <a:rPr lang="en-US" b="1" dirty="0">
                <a:latin typeface="Helvetica" pitchFamily="34" charset="0"/>
              </a:rPr>
              <a:t>4.</a:t>
            </a:r>
            <a:r>
              <a:rPr lang="en-US" dirty="0">
                <a:latin typeface="Helvetica" pitchFamily="34" charset="0"/>
              </a:rPr>
              <a:t>   </a:t>
            </a:r>
            <a:r>
              <a:rPr lang="en-US" b="1" dirty="0">
                <a:latin typeface="Helvetica" pitchFamily="34" charset="0"/>
              </a:rPr>
              <a:t>Test statistic: </a:t>
            </a:r>
            <a:r>
              <a:rPr lang="en-US" dirty="0">
                <a:latin typeface="Helvetica" pitchFamily="34" charset="0"/>
              </a:rPr>
              <a:t>The test statistic is</a:t>
            </a:r>
          </a:p>
          <a:p>
            <a:pPr>
              <a:defRPr/>
            </a:pPr>
            <a:endParaRPr lang="en-US" dirty="0">
              <a:latin typeface="Helvetica" pitchFamily="34" charset="0"/>
            </a:endParaRPr>
          </a:p>
        </p:txBody>
      </p:sp>
      <p:sp>
        <p:nvSpPr>
          <p:cNvPr id="45064"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45058" name="Object 7"/>
          <p:cNvGraphicFramePr>
            <a:graphicFrameLocks noChangeAspect="1"/>
          </p:cNvGraphicFramePr>
          <p:nvPr/>
        </p:nvGraphicFramePr>
        <p:xfrm>
          <a:off x="3429000" y="4953000"/>
          <a:ext cx="2133600" cy="762000"/>
        </p:xfrm>
        <a:graphic>
          <a:graphicData uri="http://schemas.openxmlformats.org/presentationml/2006/ole">
            <mc:AlternateContent xmlns:mc="http://schemas.openxmlformats.org/markup-compatibility/2006">
              <mc:Choice xmlns:v="urn:schemas-microsoft-com:vml" Requires="v">
                <p:oleObj spid="_x0000_s45059" name="Equation" r:id="rId4" imgW="1218671" imgH="495085" progId="Equation.DSMT4">
                  <p:embed/>
                </p:oleObj>
              </mc:Choice>
              <mc:Fallback>
                <p:oleObj name="Equation" r:id="rId4" imgW="1218671" imgH="495085" progId="Equation.DSMT4">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4953000"/>
                        <a:ext cx="21336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065" name="Rectangle 9"/>
          <p:cNvSpPr>
            <a:spLocks noChangeArrowheads="1"/>
          </p:cNvSpPr>
          <p:nvPr/>
        </p:nvSpPr>
        <p:spPr bwMode="auto">
          <a:xfrm>
            <a:off x="0" y="495300"/>
            <a:ext cx="9144000" cy="0"/>
          </a:xfrm>
          <a:prstGeom prst="rect">
            <a:avLst/>
          </a:prstGeom>
          <a:noFill/>
          <a:ln w="9525">
            <a:noFill/>
            <a:miter lim="800000"/>
            <a:headEnd/>
            <a:tailEnd/>
          </a:ln>
        </p:spPr>
        <p:txBody>
          <a:bodyPr wrap="none" anchor="ctr">
            <a:spAutoFit/>
          </a:bodyPr>
          <a:lstStyle/>
          <a:p>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6" name="Rectangle 2"/>
          <p:cNvSpPr>
            <a:spLocks noGrp="1" noChangeArrowheads="1"/>
          </p:cNvSpPr>
          <p:nvPr>
            <p:ph type="title"/>
          </p:nvPr>
        </p:nvSpPr>
        <p:spPr>
          <a:xfrm>
            <a:off x="685800" y="0"/>
            <a:ext cx="7696200" cy="914400"/>
          </a:xfrm>
        </p:spPr>
        <p:txBody>
          <a:bodyPr/>
          <a:lstStyle/>
          <a:p>
            <a:pPr eaLnBrk="1" hangingPunct="1"/>
            <a:r>
              <a:rPr lang="en-US" sz="3600" b="1" smtClean="0"/>
              <a:t>9-7 Testing for Goodness of Fit </a:t>
            </a:r>
          </a:p>
        </p:txBody>
      </p:sp>
      <p:sp>
        <p:nvSpPr>
          <p:cNvPr id="46087" name="Slide Number Placeholder 4"/>
          <p:cNvSpPr>
            <a:spLocks noGrp="1"/>
          </p:cNvSpPr>
          <p:nvPr>
            <p:ph type="sldNum" sz="quarter" idx="12"/>
          </p:nvPr>
        </p:nvSpPr>
        <p:spPr bwMode="auto">
          <a:noFill/>
          <a:ln>
            <a:miter lim="800000"/>
            <a:headEnd/>
            <a:tailEnd/>
          </a:ln>
        </p:spPr>
        <p:txBody>
          <a:bodyPr/>
          <a:lstStyle/>
          <a:p>
            <a:fld id="{C663B5C5-5118-42A3-86E3-DA4ED9446B85}" type="slidenum">
              <a:rPr lang="en-US" smtClean="0">
                <a:cs typeface="Arial" charset="0"/>
              </a:rPr>
              <a:pPr/>
              <a:t>52</a:t>
            </a:fld>
            <a:endParaRPr lang="en-US" smtClean="0">
              <a:cs typeface="Arial" charset="0"/>
            </a:endParaRPr>
          </a:p>
        </p:txBody>
      </p:sp>
      <p:sp>
        <p:nvSpPr>
          <p:cNvPr id="6" name="Footer Placeholder 5"/>
          <p:cNvSpPr>
            <a:spLocks noGrp="1"/>
          </p:cNvSpPr>
          <p:nvPr>
            <p:ph type="ftr" sz="quarter" idx="11"/>
          </p:nvPr>
        </p:nvSpPr>
        <p:spPr/>
        <p:txBody>
          <a:bodyPr/>
          <a:lstStyle/>
          <a:p>
            <a:pPr>
              <a:defRPr/>
            </a:pPr>
            <a:r>
              <a:rPr lang="en-US" dirty="0"/>
              <a:t>Sec 9-7 Testing for Goodness of Fit</a:t>
            </a:r>
          </a:p>
        </p:txBody>
      </p:sp>
      <p:sp>
        <p:nvSpPr>
          <p:cNvPr id="46089" name="Text Box 4"/>
          <p:cNvSpPr txBox="1">
            <a:spLocks noChangeArrowheads="1"/>
          </p:cNvSpPr>
          <p:nvPr/>
        </p:nvSpPr>
        <p:spPr bwMode="auto">
          <a:xfrm>
            <a:off x="381000" y="762000"/>
            <a:ext cx="7772400" cy="400050"/>
          </a:xfrm>
          <a:prstGeom prst="rect">
            <a:avLst/>
          </a:prstGeom>
          <a:noFill/>
          <a:ln w="9525">
            <a:noFill/>
            <a:miter lim="800000"/>
            <a:headEnd/>
            <a:tailEnd/>
          </a:ln>
        </p:spPr>
        <p:txBody>
          <a:bodyPr>
            <a:spAutoFit/>
          </a:bodyPr>
          <a:lstStyle/>
          <a:p>
            <a:pPr>
              <a:spcBef>
                <a:spcPct val="50000"/>
              </a:spcBef>
            </a:pPr>
            <a:r>
              <a:rPr lang="en-US" sz="2000" b="1">
                <a:latin typeface="Helvetica" pitchFamily="34" charset="0"/>
              </a:rPr>
              <a:t>Example 9-12</a:t>
            </a:r>
          </a:p>
        </p:txBody>
      </p:sp>
      <p:sp>
        <p:nvSpPr>
          <p:cNvPr id="8" name="TextBox 7"/>
          <p:cNvSpPr txBox="1"/>
          <p:nvPr/>
        </p:nvSpPr>
        <p:spPr>
          <a:xfrm>
            <a:off x="457200" y="1219200"/>
            <a:ext cx="8382000" cy="4524375"/>
          </a:xfrm>
          <a:prstGeom prst="rect">
            <a:avLst/>
          </a:prstGeom>
          <a:noFill/>
        </p:spPr>
        <p:txBody>
          <a:bodyPr>
            <a:spAutoFit/>
          </a:bodyPr>
          <a:lstStyle/>
          <a:p>
            <a:pPr marL="342900" indent="-342900">
              <a:buFontTx/>
              <a:buAutoNum type="arabicPeriod" startAt="5"/>
              <a:defRPr/>
            </a:pPr>
            <a:r>
              <a:rPr lang="en-US" b="1" dirty="0">
                <a:latin typeface="Helvetica" pitchFamily="34" charset="0"/>
              </a:rPr>
              <a:t>Reject </a:t>
            </a:r>
            <a:r>
              <a:rPr lang="en-US" b="1" i="1" dirty="0">
                <a:latin typeface="Helvetica" pitchFamily="34" charset="0"/>
              </a:rPr>
              <a:t>H</a:t>
            </a:r>
            <a:r>
              <a:rPr lang="en-US" b="1" i="1" baseline="-25000" dirty="0">
                <a:latin typeface="Helvetica" pitchFamily="34" charset="0"/>
              </a:rPr>
              <a:t>0</a:t>
            </a:r>
            <a:r>
              <a:rPr lang="en-US" i="1" dirty="0">
                <a:latin typeface="Helvetica" pitchFamily="34" charset="0"/>
              </a:rPr>
              <a:t> </a:t>
            </a:r>
            <a:r>
              <a:rPr lang="en-US" b="1" dirty="0">
                <a:latin typeface="Helvetica" pitchFamily="34" charset="0"/>
              </a:rPr>
              <a:t>if: </a:t>
            </a:r>
            <a:r>
              <a:rPr lang="en-US" dirty="0">
                <a:latin typeface="Helvetica" pitchFamily="34" charset="0"/>
              </a:rPr>
              <a:t>Reject </a:t>
            </a:r>
            <a:r>
              <a:rPr lang="en-US" i="1" dirty="0">
                <a:latin typeface="Helvetica" pitchFamily="34" charset="0"/>
              </a:rPr>
              <a:t>H</a:t>
            </a:r>
            <a:r>
              <a:rPr lang="en-US" i="1" baseline="-25000" dirty="0">
                <a:latin typeface="Helvetica" pitchFamily="34" charset="0"/>
              </a:rPr>
              <a:t>0</a:t>
            </a:r>
            <a:r>
              <a:rPr lang="en-US" i="1" dirty="0">
                <a:latin typeface="Helvetica" pitchFamily="34" charset="0"/>
              </a:rPr>
              <a:t> </a:t>
            </a:r>
            <a:r>
              <a:rPr lang="en-US" dirty="0">
                <a:latin typeface="Helvetica" pitchFamily="34" charset="0"/>
              </a:rPr>
              <a:t>if the </a:t>
            </a:r>
            <a:r>
              <a:rPr lang="en-US" i="1" dirty="0">
                <a:latin typeface="Helvetica" pitchFamily="34" charset="0"/>
              </a:rPr>
              <a:t>P-</a:t>
            </a:r>
            <a:r>
              <a:rPr lang="en-US" dirty="0">
                <a:latin typeface="Helvetica" pitchFamily="34" charset="0"/>
              </a:rPr>
              <a:t>value is less than 0.05.</a:t>
            </a:r>
          </a:p>
          <a:p>
            <a:pPr marL="342900" indent="-342900">
              <a:defRPr/>
            </a:pPr>
            <a:endParaRPr lang="en-US" dirty="0">
              <a:latin typeface="Helvetica" pitchFamily="34" charset="0"/>
            </a:endParaRPr>
          </a:p>
          <a:p>
            <a:pPr marL="342900" indent="-342900">
              <a:buFontTx/>
              <a:buAutoNum type="arabicPeriod" startAt="6"/>
              <a:defRPr/>
            </a:pPr>
            <a:r>
              <a:rPr lang="en-US" b="1" dirty="0">
                <a:latin typeface="Helvetica" pitchFamily="34" charset="0"/>
              </a:rPr>
              <a:t>Computations:</a:t>
            </a:r>
          </a:p>
          <a:p>
            <a:pPr marL="342900" indent="-342900">
              <a:buFontTx/>
              <a:buAutoNum type="arabicPeriod" startAt="6"/>
              <a:defRPr/>
            </a:pPr>
            <a:endParaRPr lang="en-US" b="1" dirty="0">
              <a:latin typeface="Helvetica" pitchFamily="34" charset="0"/>
            </a:endParaRPr>
          </a:p>
          <a:p>
            <a:pPr marL="342900" indent="-342900">
              <a:buFontTx/>
              <a:buAutoNum type="arabicPeriod" startAt="6"/>
              <a:defRPr/>
            </a:pPr>
            <a:endParaRPr lang="en-US" b="1" dirty="0">
              <a:latin typeface="Helvetica" pitchFamily="34" charset="0"/>
            </a:endParaRPr>
          </a:p>
          <a:p>
            <a:pPr marL="342900" indent="-342900">
              <a:defRPr/>
            </a:pPr>
            <a:endParaRPr lang="en-US" b="1" dirty="0">
              <a:latin typeface="Helvetica" pitchFamily="34" charset="0"/>
            </a:endParaRPr>
          </a:p>
          <a:p>
            <a:pPr marL="342900" indent="-342900">
              <a:buFontTx/>
              <a:buAutoNum type="arabicPeriod" startAt="6"/>
              <a:defRPr/>
            </a:pPr>
            <a:endParaRPr lang="en-US" b="1" dirty="0">
              <a:latin typeface="Helvetica" pitchFamily="34" charset="0"/>
            </a:endParaRPr>
          </a:p>
          <a:p>
            <a:pPr marL="342900" indent="-342900">
              <a:buFontTx/>
              <a:buAutoNum type="arabicPeriod" startAt="6"/>
              <a:defRPr/>
            </a:pPr>
            <a:endParaRPr lang="en-US" b="1" dirty="0">
              <a:latin typeface="Helvetica" pitchFamily="34" charset="0"/>
            </a:endParaRPr>
          </a:p>
          <a:p>
            <a:pPr marL="342900" indent="-342900">
              <a:defRPr/>
            </a:pPr>
            <a:endParaRPr lang="en-US" dirty="0">
              <a:latin typeface="Helvetica" pitchFamily="34" charset="0"/>
            </a:endParaRPr>
          </a:p>
          <a:p>
            <a:pPr marL="342900" indent="-342900">
              <a:buFontTx/>
              <a:buAutoNum type="arabicPeriod" startAt="7"/>
              <a:defRPr/>
            </a:pPr>
            <a:r>
              <a:rPr lang="en-US" b="1" dirty="0">
                <a:latin typeface="Helvetica" pitchFamily="34" charset="0"/>
              </a:rPr>
              <a:t>Conclusions: </a:t>
            </a:r>
            <a:r>
              <a:rPr lang="en-US" dirty="0">
                <a:latin typeface="Helvetica" pitchFamily="34" charset="0"/>
              </a:rPr>
              <a:t>We find from Appendix Table III</a:t>
            </a:r>
            <a:r>
              <a:rPr lang="en-US" b="1" dirty="0">
                <a:latin typeface="Helvetica" pitchFamily="34" charset="0"/>
              </a:rPr>
              <a:t> </a:t>
            </a:r>
            <a:r>
              <a:rPr lang="en-US" dirty="0">
                <a:latin typeface="Helvetica" pitchFamily="34" charset="0"/>
              </a:rPr>
              <a:t>that                         and </a:t>
            </a:r>
          </a:p>
          <a:p>
            <a:pPr marL="342900" indent="-342900">
              <a:defRPr/>
            </a:pPr>
            <a:r>
              <a:rPr lang="en-US" dirty="0">
                <a:latin typeface="Helvetica" pitchFamily="34" charset="0"/>
              </a:rPr>
              <a:t>                            . Because                  lies between these values, we conclude that the </a:t>
            </a:r>
            <a:r>
              <a:rPr lang="en-US" i="1" dirty="0">
                <a:latin typeface="Helvetica" pitchFamily="34" charset="0"/>
              </a:rPr>
              <a:t>P-</a:t>
            </a:r>
            <a:r>
              <a:rPr lang="en-US" dirty="0">
                <a:latin typeface="Helvetica" pitchFamily="34" charset="0"/>
              </a:rPr>
              <a:t>value is between 0.05 and 0.10. Therefore, since the </a:t>
            </a:r>
            <a:r>
              <a:rPr lang="en-US" i="1" dirty="0">
                <a:latin typeface="Helvetica" pitchFamily="34" charset="0"/>
              </a:rPr>
              <a:t>P-</a:t>
            </a:r>
            <a:r>
              <a:rPr lang="en-US" dirty="0">
                <a:latin typeface="Helvetica" pitchFamily="34" charset="0"/>
              </a:rPr>
              <a:t>value exceeds 0.05 we are unable to reject the null hypothesis that the distribution of defects in printed circuit boards is Poisson. The exact </a:t>
            </a:r>
            <a:r>
              <a:rPr lang="en-US" i="1" dirty="0">
                <a:latin typeface="Helvetica" pitchFamily="34" charset="0"/>
              </a:rPr>
              <a:t>P</a:t>
            </a:r>
            <a:r>
              <a:rPr lang="en-US" dirty="0">
                <a:latin typeface="Helvetica" pitchFamily="34" charset="0"/>
              </a:rPr>
              <a:t>-value computed from Minitab is 0.0864.</a:t>
            </a:r>
          </a:p>
          <a:p>
            <a:pPr>
              <a:defRPr/>
            </a:pPr>
            <a:endParaRPr lang="en-US" dirty="0">
              <a:latin typeface="Helvetica" pitchFamily="34" charset="0"/>
            </a:endParaRPr>
          </a:p>
        </p:txBody>
      </p:sp>
      <p:sp>
        <p:nvSpPr>
          <p:cNvPr id="46091"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46082" name="Object 7"/>
          <p:cNvGraphicFramePr>
            <a:graphicFrameLocks noChangeAspect="1"/>
          </p:cNvGraphicFramePr>
          <p:nvPr/>
        </p:nvGraphicFramePr>
        <p:xfrm>
          <a:off x="2057400" y="2133600"/>
          <a:ext cx="4267200" cy="1295400"/>
        </p:xfrm>
        <a:graphic>
          <a:graphicData uri="http://schemas.openxmlformats.org/presentationml/2006/ole">
            <mc:AlternateContent xmlns:mc="http://schemas.openxmlformats.org/markup-compatibility/2006">
              <mc:Choice xmlns:v="urn:schemas-microsoft-com:vml" Requires="v">
                <p:oleObj spid="_x0000_s46086" name="Equation" r:id="rId4" imgW="2235200" imgH="889000" progId="Equation.DSMT4">
                  <p:embed/>
                </p:oleObj>
              </mc:Choice>
              <mc:Fallback>
                <p:oleObj name="Equation" r:id="rId4" imgW="2235200" imgH="889000" progId="Equation.DSMT4">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2133600"/>
                        <a:ext cx="4267200" cy="129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092"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46083" name="Object 9"/>
          <p:cNvGraphicFramePr>
            <a:graphicFrameLocks noChangeAspect="1"/>
          </p:cNvGraphicFramePr>
          <p:nvPr/>
        </p:nvGraphicFramePr>
        <p:xfrm>
          <a:off x="6019800" y="3609975"/>
          <a:ext cx="1600200" cy="428625"/>
        </p:xfrm>
        <a:graphic>
          <a:graphicData uri="http://schemas.openxmlformats.org/presentationml/2006/ole">
            <mc:AlternateContent xmlns:mc="http://schemas.openxmlformats.org/markup-compatibility/2006">
              <mc:Choice xmlns:v="urn:schemas-microsoft-com:vml" Requires="v">
                <p:oleObj spid="_x0000_s46087" name="Equation" r:id="rId6" imgW="850531" imgH="279279" progId="Equation.DSMT4">
                  <p:embed/>
                </p:oleObj>
              </mc:Choice>
              <mc:Fallback>
                <p:oleObj name="Equation" r:id="rId6" imgW="850531" imgH="279279" progId="Equation.DSMT4">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9800" y="3609975"/>
                        <a:ext cx="1600200"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093"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46084" name="Object 11"/>
          <p:cNvGraphicFramePr>
            <a:graphicFrameLocks noChangeAspect="1"/>
          </p:cNvGraphicFramePr>
          <p:nvPr/>
        </p:nvGraphicFramePr>
        <p:xfrm>
          <a:off x="914400" y="3886200"/>
          <a:ext cx="1371600" cy="457200"/>
        </p:xfrm>
        <a:graphic>
          <a:graphicData uri="http://schemas.openxmlformats.org/presentationml/2006/ole">
            <mc:AlternateContent xmlns:mc="http://schemas.openxmlformats.org/markup-compatibility/2006">
              <mc:Choice xmlns:v="urn:schemas-microsoft-com:vml" Requires="v">
                <p:oleObj spid="_x0000_s46088" name="Equation" r:id="rId8" imgW="863225" imgH="279279" progId="Equation.DSMT4">
                  <p:embed/>
                </p:oleObj>
              </mc:Choice>
              <mc:Fallback>
                <p:oleObj name="Equation" r:id="rId8" imgW="863225" imgH="279279" progId="Equation.DSMT4">
                  <p:embed/>
                  <p:pic>
                    <p:nvPicPr>
                      <p:cNvPr id="0"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4400" y="3886200"/>
                        <a:ext cx="13716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094"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46085" name="Object 13"/>
          <p:cNvGraphicFramePr>
            <a:graphicFrameLocks noChangeAspect="1"/>
          </p:cNvGraphicFramePr>
          <p:nvPr/>
        </p:nvGraphicFramePr>
        <p:xfrm>
          <a:off x="3352800" y="3962400"/>
          <a:ext cx="1143000" cy="381000"/>
        </p:xfrm>
        <a:graphic>
          <a:graphicData uri="http://schemas.openxmlformats.org/presentationml/2006/ole">
            <mc:AlternateContent xmlns:mc="http://schemas.openxmlformats.org/markup-compatibility/2006">
              <mc:Choice xmlns:v="urn:schemas-microsoft-com:vml" Requires="v">
                <p:oleObj spid="_x0000_s46089" name="Equation" r:id="rId10" imgW="647419" imgH="266584" progId="Equation.DSMT4">
                  <p:embed/>
                </p:oleObj>
              </mc:Choice>
              <mc:Fallback>
                <p:oleObj name="Equation" r:id="rId10" imgW="647419" imgH="266584" progId="Equation.DSMT4">
                  <p:embed/>
                  <p:pic>
                    <p:nvPicPr>
                      <p:cNvPr id="0" name="Object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52800" y="3962400"/>
                        <a:ext cx="11430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1" name="Rectangle 2"/>
          <p:cNvSpPr>
            <a:spLocks noGrp="1" noChangeArrowheads="1"/>
          </p:cNvSpPr>
          <p:nvPr>
            <p:ph type="title"/>
          </p:nvPr>
        </p:nvSpPr>
        <p:spPr>
          <a:xfrm>
            <a:off x="685800" y="0"/>
            <a:ext cx="7696200" cy="838200"/>
          </a:xfrm>
        </p:spPr>
        <p:txBody>
          <a:bodyPr/>
          <a:lstStyle/>
          <a:p>
            <a:pPr eaLnBrk="1" hangingPunct="1"/>
            <a:r>
              <a:rPr lang="en-US" sz="3600" b="1" smtClean="0"/>
              <a:t>9-8 Contingency Table Tests </a:t>
            </a:r>
          </a:p>
        </p:txBody>
      </p:sp>
      <p:sp>
        <p:nvSpPr>
          <p:cNvPr id="47112" name="Rectangle 6"/>
          <p:cNvSpPr>
            <a:spLocks noChangeArrowheads="1"/>
          </p:cNvSpPr>
          <p:nvPr/>
        </p:nvSpPr>
        <p:spPr bwMode="auto">
          <a:xfrm>
            <a:off x="381000" y="1219200"/>
            <a:ext cx="8229600" cy="3232150"/>
          </a:xfrm>
          <a:prstGeom prst="rect">
            <a:avLst/>
          </a:prstGeom>
          <a:noFill/>
          <a:ln w="9525">
            <a:noFill/>
            <a:miter lim="800000"/>
            <a:headEnd/>
            <a:tailEnd/>
          </a:ln>
        </p:spPr>
        <p:txBody>
          <a:bodyPr>
            <a:spAutoFit/>
          </a:bodyPr>
          <a:lstStyle/>
          <a:p>
            <a:pPr>
              <a:spcBef>
                <a:spcPct val="50000"/>
              </a:spcBef>
            </a:pPr>
            <a:r>
              <a:rPr lang="en-US" sz="2400" dirty="0">
                <a:latin typeface="Helvetica" pitchFamily="34" charset="0"/>
              </a:rPr>
              <a:t>Many times, the </a:t>
            </a:r>
            <a:r>
              <a:rPr lang="en-US" sz="2400" i="1" dirty="0">
                <a:latin typeface="Helvetica" pitchFamily="34" charset="0"/>
              </a:rPr>
              <a:t>n </a:t>
            </a:r>
            <a:r>
              <a:rPr lang="en-US" sz="2400" dirty="0">
                <a:latin typeface="Helvetica" pitchFamily="34" charset="0"/>
              </a:rPr>
              <a:t>elements of a sample from a population may be classified according to two different criteria. It is then of interest to know whether the two methods of classification are statistically independent;</a:t>
            </a:r>
          </a:p>
          <a:p>
            <a:pPr>
              <a:spcBef>
                <a:spcPct val="50000"/>
              </a:spcBef>
            </a:pPr>
            <a:endParaRPr lang="en-US" sz="2400" dirty="0">
              <a:latin typeface="Helvetica" pitchFamily="34" charset="0"/>
            </a:endParaRPr>
          </a:p>
          <a:p>
            <a:pPr>
              <a:spcBef>
                <a:spcPct val="50000"/>
              </a:spcBef>
            </a:pPr>
            <a:r>
              <a:rPr lang="en-US" sz="2400" b="1" dirty="0">
                <a:latin typeface="Helvetica" pitchFamily="34" charset="0"/>
              </a:rPr>
              <a:t>Table 9-2</a:t>
            </a:r>
            <a:r>
              <a:rPr lang="en-US" sz="2400" i="1" dirty="0">
                <a:latin typeface="Helvetica" pitchFamily="34" charset="0"/>
              </a:rPr>
              <a:t>   </a:t>
            </a:r>
            <a:r>
              <a:rPr lang="en-US" sz="2400" dirty="0">
                <a:latin typeface="Helvetica" pitchFamily="34" charset="0"/>
              </a:rPr>
              <a:t>An </a:t>
            </a:r>
            <a:r>
              <a:rPr lang="en-US" sz="2400" i="1" dirty="0">
                <a:latin typeface="Helvetica" pitchFamily="34" charset="0"/>
              </a:rPr>
              <a:t>r </a:t>
            </a:r>
            <a:r>
              <a:rPr lang="en-US" sz="2400" dirty="0">
                <a:latin typeface="Helvetica" pitchFamily="34" charset="0"/>
                <a:sym typeface="Symbol" pitchFamily="18" charset="2"/>
              </a:rPr>
              <a:t></a:t>
            </a:r>
            <a:r>
              <a:rPr lang="en-US" sz="2400" dirty="0">
                <a:latin typeface="Helvetica" pitchFamily="34" charset="0"/>
              </a:rPr>
              <a:t> </a:t>
            </a:r>
            <a:r>
              <a:rPr lang="en-US" sz="2400" i="1" dirty="0">
                <a:latin typeface="Helvetica" pitchFamily="34" charset="0"/>
              </a:rPr>
              <a:t>c</a:t>
            </a:r>
            <a:r>
              <a:rPr lang="en-US" sz="2400" b="1" dirty="0">
                <a:latin typeface="Helvetica" pitchFamily="34" charset="0"/>
              </a:rPr>
              <a:t> </a:t>
            </a:r>
            <a:r>
              <a:rPr lang="en-US" sz="2400" dirty="0">
                <a:latin typeface="Helvetica" pitchFamily="34" charset="0"/>
              </a:rPr>
              <a:t>Contingency Table</a:t>
            </a:r>
          </a:p>
          <a:p>
            <a:pPr>
              <a:spcBef>
                <a:spcPct val="50000"/>
              </a:spcBef>
            </a:pPr>
            <a:endParaRPr lang="en-US" sz="2400" dirty="0">
              <a:latin typeface="Helvetica" pitchFamily="34" charset="0"/>
            </a:endParaRPr>
          </a:p>
        </p:txBody>
      </p:sp>
      <p:sp>
        <p:nvSpPr>
          <p:cNvPr id="47113" name="Slide Number Placeholder 4"/>
          <p:cNvSpPr>
            <a:spLocks noGrp="1"/>
          </p:cNvSpPr>
          <p:nvPr>
            <p:ph type="sldNum" sz="quarter" idx="12"/>
          </p:nvPr>
        </p:nvSpPr>
        <p:spPr bwMode="auto">
          <a:noFill/>
          <a:ln>
            <a:miter lim="800000"/>
            <a:headEnd/>
            <a:tailEnd/>
          </a:ln>
        </p:spPr>
        <p:txBody>
          <a:bodyPr/>
          <a:lstStyle/>
          <a:p>
            <a:fld id="{826025B7-CF46-42A9-87B2-5A9D5F159D19}" type="slidenum">
              <a:rPr lang="en-US" smtClean="0">
                <a:cs typeface="Arial" charset="0"/>
              </a:rPr>
              <a:pPr/>
              <a:t>53</a:t>
            </a:fld>
            <a:endParaRPr lang="en-US" smtClean="0">
              <a:cs typeface="Arial" charset="0"/>
            </a:endParaRPr>
          </a:p>
        </p:txBody>
      </p:sp>
      <p:sp>
        <p:nvSpPr>
          <p:cNvPr id="6" name="Footer Placeholder 5"/>
          <p:cNvSpPr>
            <a:spLocks noGrp="1"/>
          </p:cNvSpPr>
          <p:nvPr>
            <p:ph type="ftr" sz="quarter" idx="11"/>
          </p:nvPr>
        </p:nvSpPr>
        <p:spPr/>
        <p:txBody>
          <a:bodyPr/>
          <a:lstStyle/>
          <a:p>
            <a:pPr>
              <a:defRPr/>
            </a:pPr>
            <a:r>
              <a:rPr lang="en-US" dirty="0"/>
              <a:t>Sec </a:t>
            </a:r>
            <a:r>
              <a:rPr lang="en-US" dirty="0" smtClean="0"/>
              <a:t>9-8 Contingency Table Tests</a:t>
            </a:r>
            <a:endParaRPr lang="en-US" dirty="0"/>
          </a:p>
        </p:txBody>
      </p:sp>
      <p:graphicFrame>
        <p:nvGraphicFramePr>
          <p:cNvPr id="7" name="Table 6"/>
          <p:cNvGraphicFramePr>
            <a:graphicFrameLocks noGrp="1"/>
          </p:cNvGraphicFramePr>
          <p:nvPr/>
        </p:nvGraphicFramePr>
        <p:xfrm>
          <a:off x="609600" y="3889375"/>
          <a:ext cx="6173788" cy="2359025"/>
        </p:xfrm>
        <a:graphic>
          <a:graphicData uri="http://schemas.openxmlformats.org/drawingml/2006/table">
            <a:tbl>
              <a:tblPr/>
              <a:tblGrid>
                <a:gridCol w="1200188"/>
                <a:gridCol w="1076092"/>
                <a:gridCol w="1076092"/>
                <a:gridCol w="940472"/>
                <a:gridCol w="940472"/>
                <a:gridCol w="940472"/>
              </a:tblGrid>
              <a:tr h="347345">
                <a:tc rowSpan="2" gridSpan="2">
                  <a:txBody>
                    <a:bodyPr/>
                    <a:lstStyle/>
                    <a:p>
                      <a:pPr marL="0" marR="0" algn="ctr">
                        <a:spcBef>
                          <a:spcPts val="0"/>
                        </a:spcBef>
                        <a:spcAft>
                          <a:spcPts val="0"/>
                        </a:spcAft>
                      </a:pPr>
                      <a:endParaRPr lang="en-IN" sz="1800" dirty="0">
                        <a:latin typeface="Helvetica" pitchFamily="34" charset="0"/>
                        <a:ea typeface="Times New Roman"/>
                        <a:cs typeface="Times New Roman"/>
                      </a:endParaRP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gridSpan="4">
                  <a:txBody>
                    <a:bodyPr/>
                    <a:lstStyle/>
                    <a:p>
                      <a:pPr marL="0" marR="0" algn="ctr">
                        <a:spcBef>
                          <a:spcPts val="0"/>
                        </a:spcBef>
                        <a:spcAft>
                          <a:spcPts val="0"/>
                        </a:spcAft>
                      </a:pPr>
                      <a:r>
                        <a:rPr lang="en-US" sz="1800" b="1" spc="50" dirty="0">
                          <a:solidFill>
                            <a:srgbClr val="000000"/>
                          </a:solidFill>
                          <a:latin typeface="Helvetica" pitchFamily="34" charset="0"/>
                          <a:ea typeface="Times New Roman"/>
                          <a:cs typeface="Times New Roman"/>
                        </a:rPr>
                        <a:t>Columns</a:t>
                      </a:r>
                      <a:endParaRPr lang="en-US" sz="1800" dirty="0">
                        <a:latin typeface="Helvetica" pitchFamily="34" charset="0"/>
                        <a:ea typeface="Times New Roman"/>
                        <a:cs typeface="Times New Roman"/>
                      </a:endParaRP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347345">
                <a:tc gridSpan="2" vMerge="1">
                  <a:txBody>
                    <a:bodyPr/>
                    <a:lstStyle/>
                    <a:p>
                      <a:endParaRPr lang="en-US"/>
                    </a:p>
                  </a:txBody>
                  <a:tcPr/>
                </a:tc>
                <a:tc hMerge="1" vMerge="1">
                  <a:txBody>
                    <a:bodyPr/>
                    <a:lstStyle/>
                    <a:p>
                      <a:endParaRPr lang="en-US"/>
                    </a:p>
                  </a:txBody>
                  <a:tcPr/>
                </a:tc>
                <a:tc>
                  <a:txBody>
                    <a:bodyPr/>
                    <a:lstStyle/>
                    <a:p>
                      <a:pPr marL="0" marR="0" algn="ctr">
                        <a:spcBef>
                          <a:spcPts val="0"/>
                        </a:spcBef>
                        <a:spcAft>
                          <a:spcPts val="0"/>
                        </a:spcAft>
                      </a:pPr>
                      <a:r>
                        <a:rPr lang="en-US" sz="1800" b="0" spc="50">
                          <a:solidFill>
                            <a:srgbClr val="000000"/>
                          </a:solidFill>
                          <a:latin typeface="Helvetica" pitchFamily="34" charset="0"/>
                          <a:ea typeface="Times New Roman"/>
                          <a:cs typeface="Times New Roman"/>
                        </a:rPr>
                        <a:t>1</a:t>
                      </a:r>
                      <a:endParaRPr lang="en-US" sz="1800">
                        <a:latin typeface="Helvetica" pitchFamily="34" charset="0"/>
                        <a:ea typeface="Times New Roman"/>
                        <a:cs typeface="Times New Roman"/>
                      </a:endParaRP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0" spc="50">
                          <a:solidFill>
                            <a:srgbClr val="000000"/>
                          </a:solidFill>
                          <a:latin typeface="Helvetica" pitchFamily="34" charset="0"/>
                          <a:ea typeface="Times New Roman"/>
                          <a:cs typeface="Times New Roman"/>
                        </a:rPr>
                        <a:t>2</a:t>
                      </a:r>
                      <a:endParaRPr lang="en-US" sz="1800">
                        <a:latin typeface="Helvetica" pitchFamily="34" charset="0"/>
                        <a:ea typeface="Times New Roman"/>
                        <a:cs typeface="Times New Roman"/>
                      </a:endParaRP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0" i="1">
                          <a:solidFill>
                            <a:srgbClr val="000000"/>
                          </a:solidFill>
                          <a:latin typeface="Helvetica" pitchFamily="34" charset="0"/>
                          <a:ea typeface="Times New Roman"/>
                          <a:cs typeface="Times New Roman"/>
                          <a:sym typeface="Symbol"/>
                        </a:rPr>
                        <a:t></a:t>
                      </a:r>
                      <a:endParaRPr lang="en-US" sz="1800">
                        <a:latin typeface="Helvetica" pitchFamily="34" charset="0"/>
                        <a:ea typeface="Times New Roman"/>
                        <a:cs typeface="Times New Roman"/>
                      </a:endParaRP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0" i="1">
                          <a:solidFill>
                            <a:srgbClr val="000000"/>
                          </a:solidFill>
                          <a:latin typeface="Helvetica" pitchFamily="34" charset="0"/>
                          <a:ea typeface="Times New Roman"/>
                          <a:cs typeface="Times New Roman"/>
                        </a:rPr>
                        <a:t>c</a:t>
                      </a:r>
                      <a:endParaRPr lang="en-US" sz="1800">
                        <a:latin typeface="Helvetica" pitchFamily="34" charset="0"/>
                        <a:ea typeface="Times New Roman"/>
                        <a:cs typeface="Times New Roman"/>
                      </a:endParaRP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rowSpan="4">
                  <a:txBody>
                    <a:bodyPr/>
                    <a:lstStyle/>
                    <a:p>
                      <a:pPr marL="0" marR="0" algn="ctr">
                        <a:spcBef>
                          <a:spcPts val="0"/>
                        </a:spcBef>
                        <a:spcAft>
                          <a:spcPts val="0"/>
                        </a:spcAft>
                      </a:pPr>
                      <a:r>
                        <a:rPr lang="en-US" sz="1800" b="1" spc="50" dirty="0">
                          <a:solidFill>
                            <a:srgbClr val="000000"/>
                          </a:solidFill>
                          <a:latin typeface="Helvetica" pitchFamily="34" charset="0"/>
                          <a:ea typeface="Times New Roman"/>
                          <a:cs typeface="Times New Roman"/>
                        </a:rPr>
                        <a:t>Rows</a:t>
                      </a:r>
                      <a:endParaRPr lang="en-US" sz="1800" b="1" dirty="0">
                        <a:latin typeface="Helvetica" pitchFamily="34" charset="0"/>
                        <a:ea typeface="Times New Roman"/>
                        <a:cs typeface="Times New Roman"/>
                      </a:endParaRP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0" spc="50" dirty="0">
                          <a:solidFill>
                            <a:srgbClr val="000000"/>
                          </a:solidFill>
                          <a:latin typeface="Helvetica" pitchFamily="34" charset="0"/>
                          <a:ea typeface="Times New Roman"/>
                          <a:cs typeface="Times New Roman"/>
                        </a:rPr>
                        <a:t>1</a:t>
                      </a:r>
                      <a:endParaRPr lang="en-US" sz="1800" dirty="0">
                        <a:latin typeface="Helvetica" pitchFamily="34" charset="0"/>
                        <a:ea typeface="Times New Roman"/>
                        <a:cs typeface="Times New Roman"/>
                      </a:endParaRP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i="1" dirty="0">
                          <a:solidFill>
                            <a:srgbClr val="000000"/>
                          </a:solidFill>
                          <a:latin typeface="Helvetica" pitchFamily="34" charset="0"/>
                          <a:ea typeface="Times New Roman"/>
                          <a:cs typeface="Times New Roman"/>
                        </a:rPr>
                        <a:t>O</a:t>
                      </a:r>
                      <a:r>
                        <a:rPr lang="en-US" sz="1800" b="0" spc="50" baseline="-25000" dirty="0">
                          <a:solidFill>
                            <a:srgbClr val="000000"/>
                          </a:solidFill>
                          <a:latin typeface="Helvetica" pitchFamily="34" charset="0"/>
                          <a:ea typeface="Times New Roman"/>
                          <a:cs typeface="Times New Roman"/>
                        </a:rPr>
                        <a:t>11</a:t>
                      </a:r>
                      <a:endParaRPr lang="en-US" sz="1800" dirty="0">
                        <a:latin typeface="Helvetica" pitchFamily="34" charset="0"/>
                        <a:ea typeface="Times New Roman"/>
                        <a:cs typeface="Times New Roman"/>
                      </a:endParaRP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i="1">
                          <a:solidFill>
                            <a:srgbClr val="000000"/>
                          </a:solidFill>
                          <a:latin typeface="Helvetica" pitchFamily="34" charset="0"/>
                          <a:ea typeface="Times New Roman"/>
                          <a:cs typeface="Times New Roman"/>
                        </a:rPr>
                        <a:t>O</a:t>
                      </a:r>
                      <a:r>
                        <a:rPr lang="en-US" sz="1800" i="0" baseline="-25000">
                          <a:solidFill>
                            <a:srgbClr val="000000"/>
                          </a:solidFill>
                          <a:latin typeface="Helvetica" pitchFamily="34" charset="0"/>
                          <a:ea typeface="Times New Roman"/>
                          <a:cs typeface="Times New Roman"/>
                        </a:rPr>
                        <a:t>12</a:t>
                      </a:r>
                      <a:endParaRPr lang="en-US" sz="1800">
                        <a:latin typeface="Helvetica" pitchFamily="34" charset="0"/>
                        <a:ea typeface="Times New Roman"/>
                        <a:cs typeface="Times New Roman"/>
                      </a:endParaRP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0" i="1">
                          <a:solidFill>
                            <a:srgbClr val="000000"/>
                          </a:solidFill>
                          <a:latin typeface="Helvetica" pitchFamily="34" charset="0"/>
                          <a:ea typeface="Times New Roman"/>
                          <a:cs typeface="Times New Roman"/>
                          <a:sym typeface="Symbol"/>
                        </a:rPr>
                        <a:t></a:t>
                      </a:r>
                      <a:endParaRPr lang="en-US" sz="1800">
                        <a:latin typeface="Helvetica" pitchFamily="34" charset="0"/>
                        <a:ea typeface="Times New Roman"/>
                        <a:cs typeface="Times New Roman"/>
                      </a:endParaRP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i="1">
                          <a:solidFill>
                            <a:srgbClr val="000000"/>
                          </a:solidFill>
                          <a:latin typeface="Helvetica" pitchFamily="34" charset="0"/>
                          <a:ea typeface="Times New Roman"/>
                          <a:cs typeface="Times New Roman"/>
                        </a:rPr>
                        <a:t>O</a:t>
                      </a:r>
                      <a:r>
                        <a:rPr lang="en-US" sz="1800" b="0" spc="50" baseline="-25000">
                          <a:solidFill>
                            <a:srgbClr val="000000"/>
                          </a:solidFill>
                          <a:latin typeface="Helvetica" pitchFamily="34" charset="0"/>
                          <a:ea typeface="Times New Roman"/>
                          <a:cs typeface="Times New Roman"/>
                        </a:rPr>
                        <a:t>1</a:t>
                      </a:r>
                      <a:r>
                        <a:rPr lang="en-US" sz="1800" b="0" i="1" spc="50" baseline="-25000">
                          <a:solidFill>
                            <a:srgbClr val="000000"/>
                          </a:solidFill>
                          <a:latin typeface="Helvetica" pitchFamily="34" charset="0"/>
                          <a:ea typeface="Times New Roman"/>
                          <a:cs typeface="Times New Roman"/>
                        </a:rPr>
                        <a:t>c</a:t>
                      </a:r>
                      <a:endParaRPr lang="en-US" sz="1800">
                        <a:latin typeface="Helvetica" pitchFamily="34" charset="0"/>
                        <a:ea typeface="Times New Roman"/>
                        <a:cs typeface="Times New Roman"/>
                      </a:endParaRP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8305">
                <a:tc vMerge="1">
                  <a:txBody>
                    <a:bodyPr/>
                    <a:lstStyle/>
                    <a:p>
                      <a:endParaRPr lang="en-US"/>
                    </a:p>
                  </a:txBody>
                  <a:tcPr/>
                </a:tc>
                <a:tc>
                  <a:txBody>
                    <a:bodyPr/>
                    <a:lstStyle/>
                    <a:p>
                      <a:pPr marL="0" marR="0" algn="ctr">
                        <a:spcBef>
                          <a:spcPts val="0"/>
                        </a:spcBef>
                        <a:spcAft>
                          <a:spcPts val="0"/>
                        </a:spcAft>
                      </a:pPr>
                      <a:r>
                        <a:rPr lang="en-US" sz="1800" b="0" cap="small">
                          <a:solidFill>
                            <a:srgbClr val="000000"/>
                          </a:solidFill>
                          <a:latin typeface="Helvetica" pitchFamily="34" charset="0"/>
                          <a:ea typeface="Times New Roman"/>
                          <a:cs typeface="Times New Roman"/>
                        </a:rPr>
                        <a:t>2</a:t>
                      </a:r>
                      <a:endParaRPr lang="en-US" sz="1800">
                        <a:latin typeface="Helvetica" pitchFamily="34" charset="0"/>
                        <a:ea typeface="Times New Roman"/>
                        <a:cs typeface="Times New Roman"/>
                      </a:endParaRP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i="1" dirty="0">
                          <a:solidFill>
                            <a:srgbClr val="000000"/>
                          </a:solidFill>
                          <a:latin typeface="Helvetica" pitchFamily="34" charset="0"/>
                          <a:ea typeface="Times New Roman"/>
                          <a:cs typeface="Times New Roman"/>
                        </a:rPr>
                        <a:t>O</a:t>
                      </a:r>
                      <a:r>
                        <a:rPr lang="en-US" sz="1800" b="0" spc="50" baseline="-25000" dirty="0">
                          <a:solidFill>
                            <a:srgbClr val="000000"/>
                          </a:solidFill>
                          <a:latin typeface="Helvetica" pitchFamily="34" charset="0"/>
                          <a:ea typeface="Times New Roman"/>
                          <a:cs typeface="Times New Roman"/>
                        </a:rPr>
                        <a:t>21</a:t>
                      </a:r>
                      <a:endParaRPr lang="en-US" sz="1800" dirty="0">
                        <a:latin typeface="Helvetica" pitchFamily="34" charset="0"/>
                        <a:ea typeface="Times New Roman"/>
                        <a:cs typeface="Times New Roman"/>
                      </a:endParaRP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i="1" dirty="0">
                          <a:solidFill>
                            <a:srgbClr val="000000"/>
                          </a:solidFill>
                          <a:latin typeface="Helvetica" pitchFamily="34" charset="0"/>
                          <a:ea typeface="Times New Roman"/>
                          <a:cs typeface="Times New Roman"/>
                        </a:rPr>
                        <a:t>O</a:t>
                      </a:r>
                      <a:r>
                        <a:rPr lang="en-US" sz="1800" i="0" baseline="-25000" dirty="0">
                          <a:solidFill>
                            <a:srgbClr val="000000"/>
                          </a:solidFill>
                          <a:latin typeface="Helvetica" pitchFamily="34" charset="0"/>
                          <a:ea typeface="Times New Roman"/>
                          <a:cs typeface="Times New Roman"/>
                        </a:rPr>
                        <a:t>22</a:t>
                      </a:r>
                      <a:endParaRPr lang="en-US" sz="1800" dirty="0">
                        <a:latin typeface="Helvetica" pitchFamily="34" charset="0"/>
                        <a:ea typeface="Times New Roman"/>
                        <a:cs typeface="Times New Roman"/>
                      </a:endParaRP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0" i="1">
                          <a:solidFill>
                            <a:srgbClr val="000000"/>
                          </a:solidFill>
                          <a:latin typeface="Helvetica" pitchFamily="34" charset="0"/>
                          <a:ea typeface="Times New Roman"/>
                          <a:cs typeface="Times New Roman"/>
                          <a:sym typeface="Symbol"/>
                        </a:rPr>
                        <a:t></a:t>
                      </a:r>
                      <a:endParaRPr lang="en-US" sz="1800">
                        <a:latin typeface="Helvetica" pitchFamily="34" charset="0"/>
                        <a:ea typeface="Times New Roman"/>
                        <a:cs typeface="Times New Roman"/>
                      </a:endParaRP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i="1">
                          <a:solidFill>
                            <a:srgbClr val="000000"/>
                          </a:solidFill>
                          <a:latin typeface="Helvetica" pitchFamily="34" charset="0"/>
                          <a:ea typeface="Times New Roman"/>
                          <a:cs typeface="Times New Roman"/>
                        </a:rPr>
                        <a:t>O</a:t>
                      </a:r>
                      <a:r>
                        <a:rPr lang="en-US" sz="1800" b="0" spc="50" baseline="-25000">
                          <a:solidFill>
                            <a:srgbClr val="000000"/>
                          </a:solidFill>
                          <a:latin typeface="Helvetica" pitchFamily="34" charset="0"/>
                          <a:ea typeface="Times New Roman"/>
                          <a:cs typeface="Times New Roman"/>
                        </a:rPr>
                        <a:t>2</a:t>
                      </a:r>
                      <a:r>
                        <a:rPr lang="en-US" sz="1800" b="0" i="1" spc="50" baseline="-25000">
                          <a:solidFill>
                            <a:srgbClr val="000000"/>
                          </a:solidFill>
                          <a:latin typeface="Helvetica" pitchFamily="34" charset="0"/>
                          <a:ea typeface="Times New Roman"/>
                          <a:cs typeface="Times New Roman"/>
                        </a:rPr>
                        <a:t>c</a:t>
                      </a:r>
                      <a:endParaRPr lang="en-US" sz="1800">
                        <a:latin typeface="Helvetica" pitchFamily="34" charset="0"/>
                        <a:ea typeface="Times New Roman"/>
                        <a:cs typeface="Times New Roman"/>
                      </a:endParaRP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310">
                <a:tc vMerge="1">
                  <a:txBody>
                    <a:bodyPr/>
                    <a:lstStyle/>
                    <a:p>
                      <a:endParaRPr lang="en-US"/>
                    </a:p>
                  </a:txBody>
                  <a:tcPr/>
                </a:tc>
                <a:tc>
                  <a:txBody>
                    <a:bodyPr/>
                    <a:lstStyle/>
                    <a:p>
                      <a:pPr marL="0" marR="0" algn="ctr">
                        <a:spcBef>
                          <a:spcPts val="0"/>
                        </a:spcBef>
                        <a:spcAft>
                          <a:spcPts val="0"/>
                        </a:spcAft>
                      </a:pPr>
                      <a:r>
                        <a:rPr lang="en-IN" sz="1800" dirty="0" smtClean="0">
                          <a:latin typeface="Helvetica" pitchFamily="34" charset="0"/>
                          <a:ea typeface="Times New Roman"/>
                          <a:cs typeface="Times New Roman"/>
                          <a:sym typeface="Mathematica4"/>
                        </a:rPr>
                        <a:t></a:t>
                      </a:r>
                      <a:endParaRPr lang="en-IN" sz="1800" dirty="0">
                        <a:latin typeface="Helvetica" pitchFamily="34" charset="0"/>
                        <a:ea typeface="Times New Roman"/>
                        <a:cs typeface="Times New Roman"/>
                      </a:endParaRP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IN" sz="1800" dirty="0" smtClean="0">
                          <a:latin typeface="Helvetica" pitchFamily="34" charset="0"/>
                          <a:ea typeface="Times New Roman"/>
                          <a:cs typeface="Times New Roman"/>
                          <a:sym typeface="Mathematica4"/>
                        </a:rPr>
                        <a:t></a:t>
                      </a:r>
                      <a:endParaRPr lang="en-IN" sz="1800" dirty="0">
                        <a:latin typeface="Helvetica" pitchFamily="34" charset="0"/>
                        <a:ea typeface="Times New Roman"/>
                        <a:cs typeface="Times New Roman"/>
                      </a:endParaRP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IN" sz="1800" dirty="0" smtClean="0">
                          <a:solidFill>
                            <a:srgbClr val="000000"/>
                          </a:solidFill>
                          <a:latin typeface="Helvetica" pitchFamily="34" charset="0"/>
                          <a:ea typeface="Times New Roman"/>
                          <a:cs typeface="Times New Roman"/>
                          <a:sym typeface="Mathematica4"/>
                        </a:rPr>
                        <a:t></a:t>
                      </a:r>
                      <a:endParaRPr lang="en-IN" sz="1800" dirty="0">
                        <a:solidFill>
                          <a:srgbClr val="000000"/>
                        </a:solidFill>
                        <a:latin typeface="Helvetica" pitchFamily="34" charset="0"/>
                        <a:ea typeface="Times New Roman"/>
                        <a:cs typeface="Times New Roman"/>
                      </a:endParaRP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IN" sz="1800" dirty="0" smtClean="0">
                          <a:latin typeface="Helvetica" pitchFamily="34" charset="0"/>
                          <a:ea typeface="Times New Roman"/>
                          <a:cs typeface="Times New Roman"/>
                          <a:sym typeface="Mathematica4"/>
                        </a:rPr>
                        <a:t></a:t>
                      </a:r>
                      <a:endParaRPr lang="en-IN" sz="1800" dirty="0">
                        <a:latin typeface="Helvetica" pitchFamily="34" charset="0"/>
                        <a:ea typeface="Times New Roman"/>
                        <a:cs typeface="Times New Roman"/>
                      </a:endParaRP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IN" sz="1800" dirty="0" smtClean="0">
                          <a:latin typeface="Helvetica" pitchFamily="34" charset="0"/>
                          <a:ea typeface="Times New Roman"/>
                          <a:cs typeface="Times New Roman"/>
                          <a:sym typeface="Mathematica4"/>
                        </a:rPr>
                        <a:t></a:t>
                      </a:r>
                      <a:endParaRPr lang="en-IN" sz="1800" dirty="0">
                        <a:latin typeface="Helvetica" pitchFamily="34" charset="0"/>
                        <a:ea typeface="Times New Roman"/>
                        <a:cs typeface="Times New Roman"/>
                      </a:endParaRP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6720">
                <a:tc vMerge="1">
                  <a:txBody>
                    <a:bodyPr/>
                    <a:lstStyle/>
                    <a:p>
                      <a:endParaRPr lang="en-US"/>
                    </a:p>
                  </a:txBody>
                  <a:tcPr/>
                </a:tc>
                <a:tc>
                  <a:txBody>
                    <a:bodyPr/>
                    <a:lstStyle/>
                    <a:p>
                      <a:pPr marL="0" marR="0" algn="ctr">
                        <a:spcBef>
                          <a:spcPts val="0"/>
                        </a:spcBef>
                        <a:spcAft>
                          <a:spcPts val="0"/>
                        </a:spcAft>
                      </a:pPr>
                      <a:r>
                        <a:rPr lang="en-US" sz="1800" i="1" spc="100" dirty="0">
                          <a:solidFill>
                            <a:srgbClr val="000000"/>
                          </a:solidFill>
                          <a:latin typeface="Helvetica" pitchFamily="34" charset="0"/>
                          <a:ea typeface="Times New Roman"/>
                          <a:cs typeface="Times New Roman"/>
                        </a:rPr>
                        <a:t>r</a:t>
                      </a:r>
                      <a:endParaRPr lang="en-US" sz="1800" dirty="0">
                        <a:latin typeface="Helvetica" pitchFamily="34" charset="0"/>
                        <a:ea typeface="Times New Roman"/>
                        <a:cs typeface="Times New Roman"/>
                      </a:endParaRP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i="1" dirty="0">
                          <a:solidFill>
                            <a:srgbClr val="000000"/>
                          </a:solidFill>
                          <a:latin typeface="Helvetica" pitchFamily="34" charset="0"/>
                          <a:ea typeface="Times New Roman"/>
                          <a:cs typeface="Times New Roman"/>
                        </a:rPr>
                        <a:t>O</a:t>
                      </a:r>
                      <a:r>
                        <a:rPr lang="en-US" sz="1800" i="1" baseline="-25000" dirty="0">
                          <a:solidFill>
                            <a:srgbClr val="000000"/>
                          </a:solidFill>
                          <a:latin typeface="Helvetica" pitchFamily="34" charset="0"/>
                          <a:ea typeface="Times New Roman"/>
                          <a:cs typeface="Times New Roman"/>
                        </a:rPr>
                        <a:t>r</a:t>
                      </a:r>
                      <a:r>
                        <a:rPr lang="en-US" sz="1800" b="0" spc="50" baseline="-25000" dirty="0">
                          <a:solidFill>
                            <a:srgbClr val="000000"/>
                          </a:solidFill>
                          <a:latin typeface="Helvetica" pitchFamily="34" charset="0"/>
                          <a:ea typeface="Times New Roman"/>
                          <a:cs typeface="Times New Roman"/>
                        </a:rPr>
                        <a:t>1</a:t>
                      </a:r>
                      <a:endParaRPr lang="en-US" sz="1800" dirty="0">
                        <a:latin typeface="Helvetica" pitchFamily="34" charset="0"/>
                        <a:ea typeface="Times New Roman"/>
                        <a:cs typeface="Times New Roman"/>
                      </a:endParaRP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i="1">
                          <a:solidFill>
                            <a:srgbClr val="000000"/>
                          </a:solidFill>
                          <a:latin typeface="Helvetica" pitchFamily="34" charset="0"/>
                          <a:ea typeface="Times New Roman"/>
                          <a:cs typeface="Times New Roman"/>
                        </a:rPr>
                        <a:t>O</a:t>
                      </a:r>
                      <a:r>
                        <a:rPr lang="en-US" sz="1800" i="1" baseline="-25000">
                          <a:solidFill>
                            <a:srgbClr val="000000"/>
                          </a:solidFill>
                          <a:latin typeface="Helvetica" pitchFamily="34" charset="0"/>
                          <a:ea typeface="Times New Roman"/>
                          <a:cs typeface="Times New Roman"/>
                        </a:rPr>
                        <a:t>r</a:t>
                      </a:r>
                      <a:r>
                        <a:rPr lang="en-US" sz="1800" i="0" baseline="-25000">
                          <a:solidFill>
                            <a:srgbClr val="000000"/>
                          </a:solidFill>
                          <a:latin typeface="Helvetica" pitchFamily="34" charset="0"/>
                          <a:ea typeface="Times New Roman"/>
                          <a:cs typeface="Times New Roman"/>
                        </a:rPr>
                        <a:t>2</a:t>
                      </a:r>
                      <a:endParaRPr lang="en-US" sz="1800">
                        <a:latin typeface="Helvetica" pitchFamily="34" charset="0"/>
                        <a:ea typeface="Times New Roman"/>
                        <a:cs typeface="Times New Roman"/>
                      </a:endParaRP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0" i="1">
                          <a:solidFill>
                            <a:srgbClr val="000000"/>
                          </a:solidFill>
                          <a:latin typeface="Helvetica" pitchFamily="34" charset="0"/>
                          <a:ea typeface="Times New Roman"/>
                          <a:cs typeface="Times New Roman"/>
                          <a:sym typeface="Symbol"/>
                        </a:rPr>
                        <a:t></a:t>
                      </a:r>
                      <a:endParaRPr lang="en-US" sz="1800">
                        <a:latin typeface="Helvetica" pitchFamily="34" charset="0"/>
                        <a:ea typeface="Times New Roman"/>
                        <a:cs typeface="Times New Roman"/>
                      </a:endParaRP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i="1" dirty="0" err="1">
                          <a:solidFill>
                            <a:srgbClr val="000000"/>
                          </a:solidFill>
                          <a:latin typeface="Helvetica" pitchFamily="34" charset="0"/>
                          <a:ea typeface="Times New Roman"/>
                          <a:cs typeface="Times New Roman"/>
                        </a:rPr>
                        <a:t>O</a:t>
                      </a:r>
                      <a:r>
                        <a:rPr lang="en-US" sz="1800" i="1" baseline="-25000" dirty="0" err="1">
                          <a:solidFill>
                            <a:srgbClr val="000000"/>
                          </a:solidFill>
                          <a:latin typeface="Helvetica" pitchFamily="34" charset="0"/>
                          <a:ea typeface="Times New Roman"/>
                          <a:cs typeface="Times New Roman"/>
                        </a:rPr>
                        <a:t>rc</a:t>
                      </a:r>
                      <a:endParaRPr lang="en-US" sz="1800" dirty="0">
                        <a:latin typeface="Helvetica" pitchFamily="34" charset="0"/>
                        <a:ea typeface="Times New Roman"/>
                        <a:cs typeface="Times New Roman"/>
                      </a:endParaRP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7106" name="Object 11"/>
          <p:cNvGraphicFramePr>
            <a:graphicFrameLocks noChangeAspect="1"/>
          </p:cNvGraphicFramePr>
          <p:nvPr/>
        </p:nvGraphicFramePr>
        <p:xfrm>
          <a:off x="0" y="0"/>
          <a:ext cx="76200" cy="190500"/>
        </p:xfrm>
        <a:graphic>
          <a:graphicData uri="http://schemas.openxmlformats.org/presentationml/2006/ole">
            <mc:AlternateContent xmlns:mc="http://schemas.openxmlformats.org/markup-compatibility/2006">
              <mc:Choice xmlns:v="urn:schemas-microsoft-com:vml" Requires="v">
                <p:oleObj spid="_x0000_s47111" name="Equation" r:id="rId4" imgW="76101" imgH="190252" progId="Equation.DSMT4">
                  <p:embed/>
                </p:oleObj>
              </mc:Choice>
              <mc:Fallback>
                <p:oleObj name="Equation" r:id="rId4" imgW="76101" imgH="190252" progId="Equation.DSMT4">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762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107" name="Object 10"/>
          <p:cNvGraphicFramePr>
            <a:graphicFrameLocks noChangeAspect="1"/>
          </p:cNvGraphicFramePr>
          <p:nvPr/>
        </p:nvGraphicFramePr>
        <p:xfrm>
          <a:off x="0" y="0"/>
          <a:ext cx="76200" cy="190500"/>
        </p:xfrm>
        <a:graphic>
          <a:graphicData uri="http://schemas.openxmlformats.org/presentationml/2006/ole">
            <mc:AlternateContent xmlns:mc="http://schemas.openxmlformats.org/markup-compatibility/2006">
              <mc:Choice xmlns:v="urn:schemas-microsoft-com:vml" Requires="v">
                <p:oleObj spid="_x0000_s47112" name="Equation" r:id="rId6" imgW="76101" imgH="190252" progId="Equation.DSMT4">
                  <p:embed/>
                </p:oleObj>
              </mc:Choice>
              <mc:Fallback>
                <p:oleObj name="Equation" r:id="rId6" imgW="76101" imgH="190252" progId="Equation.DSMT4">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762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108" name="Object 9"/>
          <p:cNvGraphicFramePr>
            <a:graphicFrameLocks noChangeAspect="1"/>
          </p:cNvGraphicFramePr>
          <p:nvPr/>
        </p:nvGraphicFramePr>
        <p:xfrm>
          <a:off x="0" y="0"/>
          <a:ext cx="76200" cy="190500"/>
        </p:xfrm>
        <a:graphic>
          <a:graphicData uri="http://schemas.openxmlformats.org/presentationml/2006/ole">
            <mc:AlternateContent xmlns:mc="http://schemas.openxmlformats.org/markup-compatibility/2006">
              <mc:Choice xmlns:v="urn:schemas-microsoft-com:vml" Requires="v">
                <p:oleObj spid="_x0000_s47113" name="Equation" r:id="rId8" imgW="76101" imgH="190252" progId="Equation.DSMT4">
                  <p:embed/>
                </p:oleObj>
              </mc:Choice>
              <mc:Fallback>
                <p:oleObj name="Equation" r:id="rId8" imgW="76101" imgH="190252" progId="Equation.DSMT4">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762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109" name="Object 8"/>
          <p:cNvGraphicFramePr>
            <a:graphicFrameLocks noChangeAspect="1"/>
          </p:cNvGraphicFramePr>
          <p:nvPr/>
        </p:nvGraphicFramePr>
        <p:xfrm>
          <a:off x="0" y="0"/>
          <a:ext cx="76200" cy="190500"/>
        </p:xfrm>
        <a:graphic>
          <a:graphicData uri="http://schemas.openxmlformats.org/presentationml/2006/ole">
            <mc:AlternateContent xmlns:mc="http://schemas.openxmlformats.org/markup-compatibility/2006">
              <mc:Choice xmlns:v="urn:schemas-microsoft-com:vml" Requires="v">
                <p:oleObj spid="_x0000_s47114" name="Equation" r:id="rId10" imgW="76101" imgH="190252" progId="Equation.DSMT4">
                  <p:embed/>
                </p:oleObj>
              </mc:Choice>
              <mc:Fallback>
                <p:oleObj name="Equation" r:id="rId10" imgW="76101" imgH="190252" progId="Equation.DSMT4">
                  <p:embed/>
                  <p:pic>
                    <p:nvPicPr>
                      <p:cNvPr id="0"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762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110" name="Object 7"/>
          <p:cNvGraphicFramePr>
            <a:graphicFrameLocks noChangeAspect="1"/>
          </p:cNvGraphicFramePr>
          <p:nvPr/>
        </p:nvGraphicFramePr>
        <p:xfrm>
          <a:off x="0" y="0"/>
          <a:ext cx="76200" cy="190500"/>
        </p:xfrm>
        <a:graphic>
          <a:graphicData uri="http://schemas.openxmlformats.org/presentationml/2006/ole">
            <mc:AlternateContent xmlns:mc="http://schemas.openxmlformats.org/markup-compatibility/2006">
              <mc:Choice xmlns:v="urn:schemas-microsoft-com:vml" Requires="v">
                <p:oleObj spid="_x0000_s47115" name="Equation" r:id="rId12" imgW="76101" imgH="190252" progId="Equation.DSMT4">
                  <p:embed/>
                </p:oleObj>
              </mc:Choice>
              <mc:Fallback>
                <p:oleObj name="Equation" r:id="rId12" imgW="76101" imgH="190252" progId="Equation.DSMT4">
                  <p:embed/>
                  <p:pic>
                    <p:nvPicPr>
                      <p:cNvPr id="0" name="Object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762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a:xfrm>
            <a:off x="685800" y="0"/>
            <a:ext cx="7696200" cy="914400"/>
          </a:xfrm>
        </p:spPr>
        <p:txBody>
          <a:bodyPr/>
          <a:lstStyle/>
          <a:p>
            <a:pPr eaLnBrk="1" hangingPunct="1"/>
            <a:r>
              <a:rPr lang="en-US" sz="3600" b="1" smtClean="0"/>
              <a:t>9-8 Contingency Table Tests </a:t>
            </a:r>
          </a:p>
        </p:txBody>
      </p:sp>
      <p:sp>
        <p:nvSpPr>
          <p:cNvPr id="48132" name="Slide Number Placeholder 4"/>
          <p:cNvSpPr>
            <a:spLocks noGrp="1"/>
          </p:cNvSpPr>
          <p:nvPr>
            <p:ph type="sldNum" sz="quarter" idx="12"/>
          </p:nvPr>
        </p:nvSpPr>
        <p:spPr bwMode="auto">
          <a:noFill/>
          <a:ln>
            <a:miter lim="800000"/>
            <a:headEnd/>
            <a:tailEnd/>
          </a:ln>
        </p:spPr>
        <p:txBody>
          <a:bodyPr/>
          <a:lstStyle/>
          <a:p>
            <a:fld id="{EB7D022D-EBA3-47C3-8BAD-E59D3CBF7D96}" type="slidenum">
              <a:rPr lang="en-US" smtClean="0">
                <a:cs typeface="Arial" charset="0"/>
              </a:rPr>
              <a:pPr/>
              <a:t>54</a:t>
            </a:fld>
            <a:endParaRPr lang="en-US" smtClean="0">
              <a:cs typeface="Arial" charset="0"/>
            </a:endParaRPr>
          </a:p>
        </p:txBody>
      </p:sp>
      <p:sp>
        <p:nvSpPr>
          <p:cNvPr id="6" name="Footer Placeholder 5"/>
          <p:cNvSpPr>
            <a:spLocks noGrp="1"/>
          </p:cNvSpPr>
          <p:nvPr>
            <p:ph type="ftr" sz="quarter" idx="11"/>
          </p:nvPr>
        </p:nvSpPr>
        <p:spPr/>
        <p:txBody>
          <a:bodyPr/>
          <a:lstStyle/>
          <a:p>
            <a:pPr>
              <a:defRPr/>
            </a:pPr>
            <a:r>
              <a:rPr lang="en-US" dirty="0"/>
              <a:t>Sec 9-8 Contingency Table Tests</a:t>
            </a:r>
          </a:p>
        </p:txBody>
      </p:sp>
      <p:sp>
        <p:nvSpPr>
          <p:cNvPr id="48134" name="TextBox 6"/>
          <p:cNvSpPr txBox="1">
            <a:spLocks noChangeArrowheads="1"/>
          </p:cNvSpPr>
          <p:nvPr/>
        </p:nvSpPr>
        <p:spPr bwMode="auto">
          <a:xfrm>
            <a:off x="381000" y="990600"/>
            <a:ext cx="8382000" cy="4524375"/>
          </a:xfrm>
          <a:prstGeom prst="rect">
            <a:avLst/>
          </a:prstGeom>
          <a:noFill/>
          <a:ln w="9525">
            <a:noFill/>
            <a:miter lim="800000"/>
            <a:headEnd/>
            <a:tailEnd/>
          </a:ln>
        </p:spPr>
        <p:txBody>
          <a:bodyPr>
            <a:spAutoFit/>
          </a:bodyPr>
          <a:lstStyle/>
          <a:p>
            <a:r>
              <a:rPr lang="en-US" dirty="0">
                <a:latin typeface="Helvetica" pitchFamily="34" charset="0"/>
              </a:rPr>
              <a:t>We are interested in testing the hypothesis that the row-and-column methods of classification are independent. If we reject this hypothesis, we conclude there is some interaction between the two criteria of classification. The exact test procedures are difficult to obtain, but an approximate test statistic is valid for large </a:t>
            </a:r>
            <a:r>
              <a:rPr lang="en-US" i="1" dirty="0">
                <a:latin typeface="Helvetica" pitchFamily="34" charset="0"/>
              </a:rPr>
              <a:t>n</a:t>
            </a:r>
            <a:r>
              <a:rPr lang="en-US" dirty="0">
                <a:latin typeface="Helvetica" pitchFamily="34" charset="0"/>
              </a:rPr>
              <a:t>. Let </a:t>
            </a:r>
            <a:r>
              <a:rPr lang="en-US" i="1" dirty="0" err="1">
                <a:latin typeface="Helvetica" pitchFamily="34" charset="0"/>
              </a:rPr>
              <a:t>p</a:t>
            </a:r>
            <a:r>
              <a:rPr lang="en-US" i="1" baseline="-25000" dirty="0" err="1">
                <a:latin typeface="Helvetica" pitchFamily="34" charset="0"/>
              </a:rPr>
              <a:t>ij</a:t>
            </a:r>
            <a:r>
              <a:rPr lang="en-US" dirty="0">
                <a:latin typeface="Helvetica" pitchFamily="34" charset="0"/>
              </a:rPr>
              <a:t> be the probability that a randomly selected element falls in the </a:t>
            </a:r>
            <a:r>
              <a:rPr lang="en-US" i="1" dirty="0" err="1">
                <a:latin typeface="Helvetica" pitchFamily="34" charset="0"/>
              </a:rPr>
              <a:t>ij</a:t>
            </a:r>
            <a:r>
              <a:rPr lang="en-US" dirty="0" err="1">
                <a:latin typeface="Helvetica" pitchFamily="34" charset="0"/>
              </a:rPr>
              <a:t>th</a:t>
            </a:r>
            <a:r>
              <a:rPr lang="en-US" i="1" dirty="0">
                <a:latin typeface="Helvetica" pitchFamily="34" charset="0"/>
              </a:rPr>
              <a:t> </a:t>
            </a:r>
            <a:r>
              <a:rPr lang="en-US" dirty="0">
                <a:latin typeface="Helvetica" pitchFamily="34" charset="0"/>
              </a:rPr>
              <a:t>cell, given that the two classifications are independent. Then </a:t>
            </a:r>
            <a:r>
              <a:rPr lang="en-US" i="1" dirty="0" err="1">
                <a:latin typeface="Helvetica" pitchFamily="34" charset="0"/>
              </a:rPr>
              <a:t>p</a:t>
            </a:r>
            <a:r>
              <a:rPr lang="en-US" i="1" baseline="-25000" dirty="0" err="1">
                <a:latin typeface="Helvetica" pitchFamily="34" charset="0"/>
              </a:rPr>
              <a:t>ij</a:t>
            </a:r>
            <a:r>
              <a:rPr lang="en-US" i="1" dirty="0">
                <a:latin typeface="Helvetica" pitchFamily="34" charset="0"/>
              </a:rPr>
              <a:t>=</a:t>
            </a:r>
            <a:r>
              <a:rPr lang="en-US" i="1" dirty="0" err="1">
                <a:latin typeface="Helvetica" pitchFamily="34" charset="0"/>
              </a:rPr>
              <a:t>u</a:t>
            </a:r>
            <a:r>
              <a:rPr lang="en-US" i="1" baseline="-25000" dirty="0" err="1">
                <a:latin typeface="Helvetica" pitchFamily="34" charset="0"/>
              </a:rPr>
              <a:t>i</a:t>
            </a:r>
            <a:r>
              <a:rPr lang="en-US" i="1" dirty="0" err="1">
                <a:latin typeface="Helvetica" pitchFamily="34" charset="0"/>
              </a:rPr>
              <a:t>v</a:t>
            </a:r>
            <a:r>
              <a:rPr lang="en-US" i="1" baseline="-25000" dirty="0" err="1">
                <a:latin typeface="Helvetica" pitchFamily="34" charset="0"/>
              </a:rPr>
              <a:t>j</a:t>
            </a:r>
            <a:r>
              <a:rPr lang="en-US" i="1" dirty="0">
                <a:latin typeface="Helvetica" pitchFamily="34" charset="0"/>
              </a:rPr>
              <a:t>,</a:t>
            </a:r>
            <a:r>
              <a:rPr lang="en-US" i="1" baseline="-25000" dirty="0">
                <a:latin typeface="Helvetica" pitchFamily="34" charset="0"/>
              </a:rPr>
              <a:t> </a:t>
            </a:r>
            <a:r>
              <a:rPr lang="en-US" dirty="0">
                <a:latin typeface="Helvetica" pitchFamily="34" charset="0"/>
              </a:rPr>
              <a:t>where </a:t>
            </a:r>
            <a:r>
              <a:rPr lang="en-US" i="1" dirty="0" err="1">
                <a:latin typeface="Helvetica" pitchFamily="34" charset="0"/>
              </a:rPr>
              <a:t>u</a:t>
            </a:r>
            <a:r>
              <a:rPr lang="en-US" i="1" baseline="-25000" dirty="0" err="1">
                <a:latin typeface="Helvetica" pitchFamily="34" charset="0"/>
              </a:rPr>
              <a:t>i</a:t>
            </a:r>
            <a:r>
              <a:rPr lang="en-US" i="1" baseline="-25000" dirty="0">
                <a:latin typeface="Helvetica" pitchFamily="34" charset="0"/>
              </a:rPr>
              <a:t> </a:t>
            </a:r>
            <a:r>
              <a:rPr lang="en-US" dirty="0">
                <a:latin typeface="Helvetica" pitchFamily="34" charset="0"/>
              </a:rPr>
              <a:t>is the probability that a randomly selected element falls in row class </a:t>
            </a:r>
            <a:r>
              <a:rPr lang="en-US" i="1" dirty="0" err="1">
                <a:latin typeface="Helvetica" pitchFamily="34" charset="0"/>
              </a:rPr>
              <a:t>i</a:t>
            </a:r>
            <a:r>
              <a:rPr lang="en-US" b="1" i="1" dirty="0">
                <a:latin typeface="Helvetica" pitchFamily="34" charset="0"/>
              </a:rPr>
              <a:t> </a:t>
            </a:r>
            <a:r>
              <a:rPr lang="en-US" dirty="0">
                <a:latin typeface="Helvetica" pitchFamily="34" charset="0"/>
              </a:rPr>
              <a:t>and </a:t>
            </a:r>
            <a:r>
              <a:rPr lang="en-US" i="1" dirty="0" err="1">
                <a:latin typeface="Helvetica" pitchFamily="34" charset="0"/>
              </a:rPr>
              <a:t>vj</a:t>
            </a:r>
            <a:r>
              <a:rPr lang="en-US" b="1" i="1" dirty="0">
                <a:latin typeface="Helvetica" pitchFamily="34" charset="0"/>
              </a:rPr>
              <a:t> </a:t>
            </a:r>
            <a:r>
              <a:rPr lang="en-US" dirty="0">
                <a:latin typeface="Helvetica" pitchFamily="34" charset="0"/>
              </a:rPr>
              <a:t>is the probability that a randomly selected element falls in column class </a:t>
            </a:r>
            <a:r>
              <a:rPr lang="en-US" i="1" dirty="0">
                <a:latin typeface="Helvetica" pitchFamily="34" charset="0"/>
              </a:rPr>
              <a:t>j</a:t>
            </a:r>
            <a:r>
              <a:rPr lang="en-US" b="1" i="1" dirty="0">
                <a:latin typeface="Helvetica" pitchFamily="34" charset="0"/>
              </a:rPr>
              <a:t>. </a:t>
            </a:r>
            <a:r>
              <a:rPr lang="en-US" dirty="0">
                <a:latin typeface="Helvetica" pitchFamily="34" charset="0"/>
              </a:rPr>
              <a:t>Now. assuming independence, the estimators of </a:t>
            </a:r>
            <a:r>
              <a:rPr lang="en-US" i="1" dirty="0" err="1">
                <a:latin typeface="Helvetica" pitchFamily="34" charset="0"/>
              </a:rPr>
              <a:t>u</a:t>
            </a:r>
            <a:r>
              <a:rPr lang="en-US" i="1" baseline="-25000" dirty="0" err="1">
                <a:latin typeface="Helvetica" pitchFamily="34" charset="0"/>
              </a:rPr>
              <a:t>i</a:t>
            </a:r>
            <a:r>
              <a:rPr lang="en-US" dirty="0">
                <a:latin typeface="Helvetica" pitchFamily="34" charset="0"/>
              </a:rPr>
              <a:t> and </a:t>
            </a:r>
            <a:r>
              <a:rPr lang="en-US" i="1" dirty="0" err="1">
                <a:latin typeface="Helvetica" pitchFamily="34" charset="0"/>
              </a:rPr>
              <a:t>v</a:t>
            </a:r>
            <a:r>
              <a:rPr lang="en-US" i="1" baseline="-25000" dirty="0" err="1">
                <a:latin typeface="Helvetica" pitchFamily="34" charset="0"/>
              </a:rPr>
              <a:t>j</a:t>
            </a:r>
            <a:r>
              <a:rPr lang="en-US" b="1" i="1" dirty="0">
                <a:latin typeface="Helvetica" pitchFamily="34" charset="0"/>
              </a:rPr>
              <a:t> </a:t>
            </a:r>
            <a:r>
              <a:rPr lang="en-US" dirty="0">
                <a:latin typeface="Helvetica" pitchFamily="34" charset="0"/>
              </a:rPr>
              <a:t>are</a:t>
            </a:r>
          </a:p>
          <a:p>
            <a:endParaRPr lang="en-US" dirty="0">
              <a:latin typeface="Helvetica" pitchFamily="34" charset="0"/>
            </a:endParaRPr>
          </a:p>
          <a:p>
            <a:endParaRPr lang="en-US" dirty="0">
              <a:latin typeface="Helvetica" pitchFamily="34" charset="0"/>
            </a:endParaRPr>
          </a:p>
          <a:p>
            <a:endParaRPr lang="en-US" dirty="0">
              <a:latin typeface="Helvetica" pitchFamily="34" charset="0"/>
            </a:endParaRPr>
          </a:p>
          <a:p>
            <a:endParaRPr lang="en-US" dirty="0">
              <a:latin typeface="Helvetica" pitchFamily="34" charset="0"/>
            </a:endParaRPr>
          </a:p>
          <a:p>
            <a:endParaRPr lang="en-US" dirty="0">
              <a:latin typeface="Helvetica" pitchFamily="34" charset="0"/>
            </a:endParaRPr>
          </a:p>
          <a:p>
            <a:r>
              <a:rPr lang="en-US" dirty="0">
                <a:latin typeface="Helvetica" pitchFamily="34" charset="0"/>
              </a:rPr>
              <a:t>                                                                                                     	(</a:t>
            </a:r>
            <a:r>
              <a:rPr lang="en-US" dirty="0" smtClean="0">
                <a:latin typeface="Helvetica" pitchFamily="34" charset="0"/>
              </a:rPr>
              <a:t>9-17)</a:t>
            </a:r>
            <a:endParaRPr lang="en-US" dirty="0">
              <a:latin typeface="Helvetica" pitchFamily="34" charset="0"/>
            </a:endParaRPr>
          </a:p>
          <a:p>
            <a:endParaRPr lang="en-US" dirty="0">
              <a:latin typeface="Helvetica" pitchFamily="34" charset="0"/>
            </a:endParaRPr>
          </a:p>
        </p:txBody>
      </p:sp>
      <p:sp>
        <p:nvSpPr>
          <p:cNvPr id="48135"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48130" name="Object 7"/>
          <p:cNvGraphicFramePr>
            <a:graphicFrameLocks noChangeAspect="1"/>
          </p:cNvGraphicFramePr>
          <p:nvPr/>
        </p:nvGraphicFramePr>
        <p:xfrm>
          <a:off x="2971800" y="3886200"/>
          <a:ext cx="1905000" cy="1676400"/>
        </p:xfrm>
        <a:graphic>
          <a:graphicData uri="http://schemas.openxmlformats.org/presentationml/2006/ole">
            <mc:AlternateContent xmlns:mc="http://schemas.openxmlformats.org/markup-compatibility/2006">
              <mc:Choice xmlns:v="urn:schemas-microsoft-com:vml" Requires="v">
                <p:oleObj spid="_x0000_s48131" name="Equation" r:id="rId4" imgW="876300" imgH="1016000" progId="Equation.DSMT4">
                  <p:embed/>
                </p:oleObj>
              </mc:Choice>
              <mc:Fallback>
                <p:oleObj name="Equation" r:id="rId4" imgW="876300" imgH="1016000" progId="Equation.DSMT4">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3886200"/>
                        <a:ext cx="1905000" cy="167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62" name="Rectangle 2"/>
          <p:cNvSpPr>
            <a:spLocks noGrp="1" noChangeArrowheads="1"/>
          </p:cNvSpPr>
          <p:nvPr>
            <p:ph type="title"/>
          </p:nvPr>
        </p:nvSpPr>
        <p:spPr>
          <a:xfrm>
            <a:off x="685800" y="0"/>
            <a:ext cx="7696200" cy="838200"/>
          </a:xfrm>
        </p:spPr>
        <p:txBody>
          <a:bodyPr/>
          <a:lstStyle/>
          <a:p>
            <a:pPr eaLnBrk="1" hangingPunct="1"/>
            <a:r>
              <a:rPr lang="en-US" sz="3600" b="1" smtClean="0"/>
              <a:t>9-8 Contingency Table Tests </a:t>
            </a:r>
          </a:p>
        </p:txBody>
      </p:sp>
      <p:sp>
        <p:nvSpPr>
          <p:cNvPr id="49163" name="TextBox 3"/>
          <p:cNvSpPr txBox="1">
            <a:spLocks noChangeArrowheads="1"/>
          </p:cNvSpPr>
          <p:nvPr/>
        </p:nvSpPr>
        <p:spPr bwMode="auto">
          <a:xfrm>
            <a:off x="7620000" y="1447800"/>
            <a:ext cx="800219" cy="369332"/>
          </a:xfrm>
          <a:prstGeom prst="rect">
            <a:avLst/>
          </a:prstGeom>
          <a:noFill/>
          <a:ln w="9525">
            <a:noFill/>
            <a:miter lim="800000"/>
            <a:headEnd/>
            <a:tailEnd/>
          </a:ln>
        </p:spPr>
        <p:txBody>
          <a:bodyPr wrap="none">
            <a:spAutoFit/>
          </a:bodyPr>
          <a:lstStyle/>
          <a:p>
            <a:r>
              <a:rPr lang="en-US" dirty="0">
                <a:latin typeface="Helvetica" pitchFamily="34" charset="0"/>
              </a:rPr>
              <a:t>(</a:t>
            </a:r>
            <a:r>
              <a:rPr lang="en-US" dirty="0" smtClean="0">
                <a:latin typeface="Helvetica" pitchFamily="34" charset="0"/>
              </a:rPr>
              <a:t>9-18)</a:t>
            </a:r>
            <a:endParaRPr lang="en-US" dirty="0">
              <a:latin typeface="Helvetica" pitchFamily="34" charset="0"/>
            </a:endParaRPr>
          </a:p>
        </p:txBody>
      </p:sp>
      <p:sp>
        <p:nvSpPr>
          <p:cNvPr id="49164" name="TextBox 4"/>
          <p:cNvSpPr txBox="1">
            <a:spLocks noChangeArrowheads="1"/>
          </p:cNvSpPr>
          <p:nvPr/>
        </p:nvSpPr>
        <p:spPr bwMode="auto">
          <a:xfrm>
            <a:off x="7620000" y="2590800"/>
            <a:ext cx="800219" cy="369332"/>
          </a:xfrm>
          <a:prstGeom prst="rect">
            <a:avLst/>
          </a:prstGeom>
          <a:noFill/>
          <a:ln w="9525">
            <a:noFill/>
            <a:miter lim="800000"/>
            <a:headEnd/>
            <a:tailEnd/>
          </a:ln>
        </p:spPr>
        <p:txBody>
          <a:bodyPr wrap="none">
            <a:spAutoFit/>
          </a:bodyPr>
          <a:lstStyle/>
          <a:p>
            <a:r>
              <a:rPr lang="en-US" dirty="0">
                <a:latin typeface="Helvetica" pitchFamily="34" charset="0"/>
              </a:rPr>
              <a:t>(</a:t>
            </a:r>
            <a:r>
              <a:rPr lang="en-US" dirty="0" smtClean="0">
                <a:latin typeface="Helvetica" pitchFamily="34" charset="0"/>
              </a:rPr>
              <a:t>9-19)</a:t>
            </a:r>
            <a:endParaRPr lang="en-US" dirty="0">
              <a:latin typeface="Helvetica" pitchFamily="34" charset="0"/>
            </a:endParaRPr>
          </a:p>
        </p:txBody>
      </p:sp>
      <p:sp>
        <p:nvSpPr>
          <p:cNvPr id="49165" name="Slide Number Placeholder 5"/>
          <p:cNvSpPr>
            <a:spLocks noGrp="1"/>
          </p:cNvSpPr>
          <p:nvPr>
            <p:ph type="sldNum" sz="quarter" idx="12"/>
          </p:nvPr>
        </p:nvSpPr>
        <p:spPr bwMode="auto">
          <a:noFill/>
          <a:ln>
            <a:miter lim="800000"/>
            <a:headEnd/>
            <a:tailEnd/>
          </a:ln>
        </p:spPr>
        <p:txBody>
          <a:bodyPr/>
          <a:lstStyle/>
          <a:p>
            <a:fld id="{CDB5CD4E-283E-4CDC-A3A1-AA167BFDA894}" type="slidenum">
              <a:rPr lang="en-US" smtClean="0">
                <a:cs typeface="Arial" charset="0"/>
              </a:rPr>
              <a:pPr/>
              <a:t>55</a:t>
            </a:fld>
            <a:endParaRPr lang="en-US" smtClean="0">
              <a:cs typeface="Arial" charset="0"/>
            </a:endParaRPr>
          </a:p>
        </p:txBody>
      </p:sp>
      <p:sp>
        <p:nvSpPr>
          <p:cNvPr id="7" name="Footer Placeholder 6"/>
          <p:cNvSpPr>
            <a:spLocks noGrp="1"/>
          </p:cNvSpPr>
          <p:nvPr>
            <p:ph type="ftr" sz="quarter" idx="11"/>
          </p:nvPr>
        </p:nvSpPr>
        <p:spPr/>
        <p:txBody>
          <a:bodyPr/>
          <a:lstStyle/>
          <a:p>
            <a:pPr>
              <a:defRPr/>
            </a:pPr>
            <a:r>
              <a:rPr lang="en-US" dirty="0"/>
              <a:t>Sec 9-8 Contingency Table Tests</a:t>
            </a:r>
          </a:p>
        </p:txBody>
      </p:sp>
      <p:sp>
        <p:nvSpPr>
          <p:cNvPr id="49167" name="TextBox 7"/>
          <p:cNvSpPr txBox="1">
            <a:spLocks noChangeArrowheads="1"/>
          </p:cNvSpPr>
          <p:nvPr/>
        </p:nvSpPr>
        <p:spPr bwMode="auto">
          <a:xfrm>
            <a:off x="381000" y="914400"/>
            <a:ext cx="8534400" cy="4524315"/>
          </a:xfrm>
          <a:prstGeom prst="rect">
            <a:avLst/>
          </a:prstGeom>
          <a:noFill/>
          <a:ln w="9525">
            <a:noFill/>
            <a:miter lim="800000"/>
            <a:headEnd/>
            <a:tailEnd/>
          </a:ln>
        </p:spPr>
        <p:txBody>
          <a:bodyPr wrap="square">
            <a:spAutoFit/>
          </a:bodyPr>
          <a:lstStyle/>
          <a:p>
            <a:r>
              <a:rPr lang="en-US" dirty="0">
                <a:latin typeface="Helvetica" pitchFamily="34" charset="0"/>
              </a:rPr>
              <a:t>Therefore, the expected frequency of each cell is</a:t>
            </a:r>
          </a:p>
          <a:p>
            <a:endParaRPr lang="en-US" dirty="0">
              <a:latin typeface="Helvetica" pitchFamily="34" charset="0"/>
            </a:endParaRPr>
          </a:p>
          <a:p>
            <a:endParaRPr lang="en-US" dirty="0">
              <a:latin typeface="Helvetica" pitchFamily="34" charset="0"/>
            </a:endParaRPr>
          </a:p>
          <a:p>
            <a:endParaRPr lang="en-US" dirty="0">
              <a:latin typeface="Helvetica" pitchFamily="34" charset="0"/>
            </a:endParaRPr>
          </a:p>
          <a:p>
            <a:r>
              <a:rPr lang="en-US" dirty="0">
                <a:latin typeface="Helvetica" pitchFamily="34" charset="0"/>
              </a:rPr>
              <a:t>Then, for large </a:t>
            </a:r>
            <a:r>
              <a:rPr lang="en-US" i="1" dirty="0">
                <a:latin typeface="Helvetica" pitchFamily="34" charset="0"/>
              </a:rPr>
              <a:t>n</a:t>
            </a:r>
            <a:r>
              <a:rPr lang="en-US" dirty="0">
                <a:latin typeface="Helvetica" pitchFamily="34" charset="0"/>
              </a:rPr>
              <a:t>, the statistic</a:t>
            </a:r>
          </a:p>
          <a:p>
            <a:endParaRPr lang="en-US" dirty="0">
              <a:latin typeface="Helvetica" pitchFamily="34" charset="0"/>
            </a:endParaRPr>
          </a:p>
          <a:p>
            <a:endParaRPr lang="en-US" dirty="0">
              <a:latin typeface="Helvetica" pitchFamily="34" charset="0"/>
            </a:endParaRPr>
          </a:p>
          <a:p>
            <a:endParaRPr lang="en-US" dirty="0">
              <a:latin typeface="Helvetica" pitchFamily="34" charset="0"/>
            </a:endParaRPr>
          </a:p>
          <a:p>
            <a:endParaRPr lang="en-US" dirty="0">
              <a:latin typeface="Helvetica" pitchFamily="34" charset="0"/>
            </a:endParaRPr>
          </a:p>
          <a:p>
            <a:r>
              <a:rPr lang="en-US" dirty="0">
                <a:latin typeface="Helvetica" pitchFamily="34" charset="0"/>
              </a:rPr>
              <a:t>has an approximate chi-square distribution with (</a:t>
            </a:r>
            <a:r>
              <a:rPr lang="en-US" i="1" dirty="0">
                <a:latin typeface="Helvetica" pitchFamily="34" charset="0"/>
              </a:rPr>
              <a:t>r</a:t>
            </a:r>
            <a:r>
              <a:rPr lang="en-US" dirty="0">
                <a:latin typeface="Helvetica" pitchFamily="34" charset="0"/>
              </a:rPr>
              <a:t> </a:t>
            </a:r>
            <a:r>
              <a:rPr lang="en-US" dirty="0">
                <a:latin typeface="Helvetica" pitchFamily="34" charset="0"/>
                <a:sym typeface="Symbol" pitchFamily="18" charset="2"/>
              </a:rPr>
              <a:t></a:t>
            </a:r>
            <a:r>
              <a:rPr lang="en-US" dirty="0">
                <a:latin typeface="Helvetica" pitchFamily="34" charset="0"/>
              </a:rPr>
              <a:t>1)(</a:t>
            </a:r>
            <a:r>
              <a:rPr lang="en-US" i="1" dirty="0">
                <a:latin typeface="Helvetica" pitchFamily="34" charset="0"/>
              </a:rPr>
              <a:t>c</a:t>
            </a:r>
            <a:r>
              <a:rPr lang="en-US" dirty="0">
                <a:latin typeface="Helvetica" pitchFamily="34" charset="0"/>
              </a:rPr>
              <a:t> </a:t>
            </a:r>
            <a:r>
              <a:rPr lang="en-US" dirty="0">
                <a:latin typeface="Helvetica" pitchFamily="34" charset="0"/>
                <a:sym typeface="Symbol" pitchFamily="18" charset="2"/>
              </a:rPr>
              <a:t></a:t>
            </a:r>
            <a:r>
              <a:rPr lang="en-US" dirty="0">
                <a:latin typeface="Helvetica" pitchFamily="34" charset="0"/>
              </a:rPr>
              <a:t> 1) degrees of freedom if the null hypothesis is true. We should reject the null hypothesis if the value of the test statistic      is too large. The </a:t>
            </a:r>
            <a:r>
              <a:rPr lang="en-US" i="1" dirty="0">
                <a:latin typeface="Helvetica" pitchFamily="34" charset="0"/>
              </a:rPr>
              <a:t>P</a:t>
            </a:r>
            <a:r>
              <a:rPr lang="en-US" dirty="0">
                <a:latin typeface="Helvetica" pitchFamily="34" charset="0"/>
              </a:rPr>
              <a:t>-value would be calculated as the probability beyond     on the                      distribution, or                                             . For a fixed-level test, we would reject the hypothesis of independence if the observed value of the test statistic       exceeded                     .</a:t>
            </a:r>
          </a:p>
          <a:p>
            <a:endParaRPr lang="en-US" dirty="0">
              <a:latin typeface="Helvetica" pitchFamily="34" charset="0"/>
            </a:endParaRPr>
          </a:p>
        </p:txBody>
      </p:sp>
      <p:sp>
        <p:nvSpPr>
          <p:cNvPr id="49168"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49154" name="Object 8"/>
          <p:cNvGraphicFramePr>
            <a:graphicFrameLocks noChangeAspect="1"/>
          </p:cNvGraphicFramePr>
          <p:nvPr/>
        </p:nvGraphicFramePr>
        <p:xfrm>
          <a:off x="685800" y="1219200"/>
          <a:ext cx="3124200" cy="762000"/>
        </p:xfrm>
        <a:graphic>
          <a:graphicData uri="http://schemas.openxmlformats.org/presentationml/2006/ole">
            <mc:AlternateContent xmlns:mc="http://schemas.openxmlformats.org/markup-compatibility/2006">
              <mc:Choice xmlns:v="urn:schemas-microsoft-com:vml" Requires="v">
                <p:oleObj spid="_x0000_s49162" name="Equation" r:id="rId4" imgW="1905000" imgH="508000" progId="Equation.DSMT4">
                  <p:embed/>
                </p:oleObj>
              </mc:Choice>
              <mc:Fallback>
                <p:oleObj name="Equation" r:id="rId4" imgW="1905000" imgH="508000" progId="Equation.DSMT4">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219200"/>
                        <a:ext cx="31242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169"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49155" name="Object 10"/>
          <p:cNvGraphicFramePr>
            <a:graphicFrameLocks noChangeAspect="1"/>
          </p:cNvGraphicFramePr>
          <p:nvPr/>
        </p:nvGraphicFramePr>
        <p:xfrm>
          <a:off x="762000" y="2514600"/>
          <a:ext cx="3048000" cy="838200"/>
        </p:xfrm>
        <a:graphic>
          <a:graphicData uri="http://schemas.openxmlformats.org/presentationml/2006/ole">
            <mc:AlternateContent xmlns:mc="http://schemas.openxmlformats.org/markup-compatibility/2006">
              <mc:Choice xmlns:v="urn:schemas-microsoft-com:vml" Requires="v">
                <p:oleObj spid="_x0000_s49163" name="Equation" r:id="rId6" imgW="1612900" imgH="546100" progId="Equation.DSMT4">
                  <p:embed/>
                </p:oleObj>
              </mc:Choice>
              <mc:Fallback>
                <p:oleObj name="Equation" r:id="rId6" imgW="1612900" imgH="546100" progId="Equation.DSMT4">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2514600"/>
                        <a:ext cx="30480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170" name="Rectangle 12"/>
          <p:cNvSpPr>
            <a:spLocks noChangeArrowheads="1"/>
          </p:cNvSpPr>
          <p:nvPr/>
        </p:nvSpPr>
        <p:spPr bwMode="auto">
          <a:xfrm>
            <a:off x="0" y="542925"/>
            <a:ext cx="9144000" cy="0"/>
          </a:xfrm>
          <a:prstGeom prst="rect">
            <a:avLst/>
          </a:prstGeom>
          <a:noFill/>
          <a:ln w="9525">
            <a:noFill/>
            <a:miter lim="800000"/>
            <a:headEnd/>
            <a:tailEnd/>
          </a:ln>
        </p:spPr>
        <p:txBody>
          <a:bodyPr wrap="none" anchor="ctr">
            <a:spAutoFit/>
          </a:bodyPr>
          <a:lstStyle/>
          <a:p>
            <a:endParaRPr lang="en-US"/>
          </a:p>
        </p:txBody>
      </p:sp>
      <p:sp>
        <p:nvSpPr>
          <p:cNvPr id="49171"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49156" name="Object 13"/>
          <p:cNvGraphicFramePr>
            <a:graphicFrameLocks noChangeAspect="1"/>
          </p:cNvGraphicFramePr>
          <p:nvPr/>
        </p:nvGraphicFramePr>
        <p:xfrm>
          <a:off x="1676400" y="3886200"/>
          <a:ext cx="381000" cy="381000"/>
        </p:xfrm>
        <a:graphic>
          <a:graphicData uri="http://schemas.openxmlformats.org/presentationml/2006/ole">
            <mc:AlternateContent xmlns:mc="http://schemas.openxmlformats.org/markup-compatibility/2006">
              <mc:Choice xmlns:v="urn:schemas-microsoft-com:vml" Requires="v">
                <p:oleObj spid="_x0000_s49164" name="Equation" r:id="rId8" imgW="203024" imgH="266469" progId="Equation.DSMT4">
                  <p:embed/>
                </p:oleObj>
              </mc:Choice>
              <mc:Fallback>
                <p:oleObj name="Equation" r:id="rId8" imgW="203024" imgH="266469" progId="Equation.DSMT4">
                  <p:embed/>
                  <p:pic>
                    <p:nvPicPr>
                      <p:cNvPr id="0"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76400" y="3886200"/>
                        <a:ext cx="3810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172" name="Rectangle 15"/>
          <p:cNvSpPr>
            <a:spLocks noChangeArrowheads="1"/>
          </p:cNvSpPr>
          <p:nvPr/>
        </p:nvSpPr>
        <p:spPr bwMode="auto">
          <a:xfrm>
            <a:off x="0" y="266700"/>
            <a:ext cx="9144000" cy="0"/>
          </a:xfrm>
          <a:prstGeom prst="rect">
            <a:avLst/>
          </a:prstGeom>
          <a:noFill/>
          <a:ln w="9525">
            <a:noFill/>
            <a:miter lim="800000"/>
            <a:headEnd/>
            <a:tailEnd/>
          </a:ln>
        </p:spPr>
        <p:txBody>
          <a:bodyPr wrap="none" anchor="ctr">
            <a:spAutoFit/>
          </a:bodyPr>
          <a:lstStyle/>
          <a:p>
            <a:endParaRPr lang="en-US"/>
          </a:p>
        </p:txBody>
      </p:sp>
      <p:graphicFrame>
        <p:nvGraphicFramePr>
          <p:cNvPr id="49157" name="Object 16"/>
          <p:cNvGraphicFramePr>
            <a:graphicFrameLocks noChangeAspect="1"/>
          </p:cNvGraphicFramePr>
          <p:nvPr/>
        </p:nvGraphicFramePr>
        <p:xfrm>
          <a:off x="1219200" y="4191000"/>
          <a:ext cx="381000" cy="381000"/>
        </p:xfrm>
        <a:graphic>
          <a:graphicData uri="http://schemas.openxmlformats.org/presentationml/2006/ole">
            <mc:AlternateContent xmlns:mc="http://schemas.openxmlformats.org/markup-compatibility/2006">
              <mc:Choice xmlns:v="urn:schemas-microsoft-com:vml" Requires="v">
                <p:oleObj spid="_x0000_s49165" name="Equation" r:id="rId10" imgW="203024" imgH="266469" progId="Equation.DSMT4">
                  <p:embed/>
                </p:oleObj>
              </mc:Choice>
              <mc:Fallback>
                <p:oleObj name="Equation" r:id="rId10" imgW="203024" imgH="266469" progId="Equation.DSMT4">
                  <p:embed/>
                  <p:pic>
                    <p:nvPicPr>
                      <p:cNvPr id="0" name="Object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19200" y="4191000"/>
                        <a:ext cx="3810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173" name="Rectangle 1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49158" name="Object 17"/>
          <p:cNvGraphicFramePr>
            <a:graphicFrameLocks noChangeAspect="1"/>
          </p:cNvGraphicFramePr>
          <p:nvPr/>
        </p:nvGraphicFramePr>
        <p:xfrm>
          <a:off x="2133600" y="4114800"/>
          <a:ext cx="1447800" cy="457200"/>
        </p:xfrm>
        <a:graphic>
          <a:graphicData uri="http://schemas.openxmlformats.org/presentationml/2006/ole">
            <mc:AlternateContent xmlns:mc="http://schemas.openxmlformats.org/markup-compatibility/2006">
              <mc:Choice xmlns:v="urn:schemas-microsoft-com:vml" Requires="v">
                <p:oleObj spid="_x0000_s49166" name="Equation" r:id="rId11" imgW="647700" imgH="292100" progId="Equation.DSMT4">
                  <p:embed/>
                </p:oleObj>
              </mc:Choice>
              <mc:Fallback>
                <p:oleObj name="Equation" r:id="rId11" imgW="647700" imgH="292100" progId="Equation.DSMT4">
                  <p:embed/>
                  <p:pic>
                    <p:nvPicPr>
                      <p:cNvPr id="0" name="Object 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33600" y="4114800"/>
                        <a:ext cx="14478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174" name="Rectangle 19"/>
          <p:cNvSpPr>
            <a:spLocks noChangeArrowheads="1"/>
          </p:cNvSpPr>
          <p:nvPr/>
        </p:nvSpPr>
        <p:spPr bwMode="auto">
          <a:xfrm>
            <a:off x="0" y="295275"/>
            <a:ext cx="9144000" cy="0"/>
          </a:xfrm>
          <a:prstGeom prst="rect">
            <a:avLst/>
          </a:prstGeom>
          <a:noFill/>
          <a:ln w="9525">
            <a:noFill/>
            <a:miter lim="800000"/>
            <a:headEnd/>
            <a:tailEnd/>
          </a:ln>
        </p:spPr>
        <p:txBody>
          <a:bodyPr wrap="none" anchor="ctr">
            <a:spAutoFit/>
          </a:bodyPr>
          <a:lstStyle/>
          <a:p>
            <a:endParaRPr lang="en-US"/>
          </a:p>
        </p:txBody>
      </p:sp>
      <p:sp>
        <p:nvSpPr>
          <p:cNvPr id="49175" name="Rectangle 2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49159" name="Object 20"/>
          <p:cNvGraphicFramePr>
            <a:graphicFrameLocks noChangeAspect="1"/>
          </p:cNvGraphicFramePr>
          <p:nvPr/>
        </p:nvGraphicFramePr>
        <p:xfrm>
          <a:off x="5029200" y="4200525"/>
          <a:ext cx="2819400" cy="447675"/>
        </p:xfrm>
        <a:graphic>
          <a:graphicData uri="http://schemas.openxmlformats.org/presentationml/2006/ole">
            <mc:AlternateContent xmlns:mc="http://schemas.openxmlformats.org/markup-compatibility/2006">
              <mc:Choice xmlns:v="urn:schemas-microsoft-com:vml" Requires="v">
                <p:oleObj spid="_x0000_s49167" name="Equation" r:id="rId13" imgW="1435100" imgH="292100" progId="Equation.DSMT4">
                  <p:embed/>
                </p:oleObj>
              </mc:Choice>
              <mc:Fallback>
                <p:oleObj name="Equation" r:id="rId13" imgW="1435100" imgH="292100" progId="Equation.DSMT4">
                  <p:embed/>
                  <p:pic>
                    <p:nvPicPr>
                      <p:cNvPr id="0" name="Object 2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29200" y="4200525"/>
                        <a:ext cx="2819400"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176" name="Rectangle 22"/>
          <p:cNvSpPr>
            <a:spLocks noChangeArrowheads="1"/>
          </p:cNvSpPr>
          <p:nvPr/>
        </p:nvSpPr>
        <p:spPr bwMode="auto">
          <a:xfrm>
            <a:off x="0" y="295275"/>
            <a:ext cx="9144000" cy="0"/>
          </a:xfrm>
          <a:prstGeom prst="rect">
            <a:avLst/>
          </a:prstGeom>
          <a:noFill/>
          <a:ln w="9525">
            <a:noFill/>
            <a:miter lim="800000"/>
            <a:headEnd/>
            <a:tailEnd/>
          </a:ln>
        </p:spPr>
        <p:txBody>
          <a:bodyPr wrap="none" anchor="ctr">
            <a:spAutoFit/>
          </a:bodyPr>
          <a:lstStyle/>
          <a:p>
            <a:endParaRPr lang="en-US"/>
          </a:p>
        </p:txBody>
      </p:sp>
      <p:graphicFrame>
        <p:nvGraphicFramePr>
          <p:cNvPr id="49160" name="Object 23"/>
          <p:cNvGraphicFramePr>
            <a:graphicFrameLocks noChangeAspect="1"/>
          </p:cNvGraphicFramePr>
          <p:nvPr/>
        </p:nvGraphicFramePr>
        <p:xfrm>
          <a:off x="2971800" y="4724400"/>
          <a:ext cx="381000" cy="381000"/>
        </p:xfrm>
        <a:graphic>
          <a:graphicData uri="http://schemas.openxmlformats.org/presentationml/2006/ole">
            <mc:AlternateContent xmlns:mc="http://schemas.openxmlformats.org/markup-compatibility/2006">
              <mc:Choice xmlns:v="urn:schemas-microsoft-com:vml" Requires="v">
                <p:oleObj spid="_x0000_s49168" name="Equation" r:id="rId15" imgW="203024" imgH="266469" progId="Equation.DSMT4">
                  <p:embed/>
                </p:oleObj>
              </mc:Choice>
              <mc:Fallback>
                <p:oleObj name="Equation" r:id="rId15" imgW="203024" imgH="266469" progId="Equation.DSMT4">
                  <p:embed/>
                  <p:pic>
                    <p:nvPicPr>
                      <p:cNvPr id="0" name="Object 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1800" y="4724400"/>
                        <a:ext cx="3810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177"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49161" name="Object 24"/>
          <p:cNvGraphicFramePr>
            <a:graphicFrameLocks noChangeAspect="1"/>
          </p:cNvGraphicFramePr>
          <p:nvPr/>
        </p:nvGraphicFramePr>
        <p:xfrm>
          <a:off x="4343400" y="4724400"/>
          <a:ext cx="1371600" cy="457200"/>
        </p:xfrm>
        <a:graphic>
          <a:graphicData uri="http://schemas.openxmlformats.org/presentationml/2006/ole">
            <mc:AlternateContent xmlns:mc="http://schemas.openxmlformats.org/markup-compatibility/2006">
              <mc:Choice xmlns:v="urn:schemas-microsoft-com:vml" Requires="v">
                <p:oleObj spid="_x0000_s49169" name="Equation" r:id="rId16" imgW="748975" imgH="291973" progId="Equation.DSMT4">
                  <p:embed/>
                </p:oleObj>
              </mc:Choice>
              <mc:Fallback>
                <p:oleObj name="Equation" r:id="rId16" imgW="748975" imgH="291973" progId="Equation.DSMT4">
                  <p:embed/>
                  <p:pic>
                    <p:nvPicPr>
                      <p:cNvPr id="0" name="Object 2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343400" y="4724400"/>
                        <a:ext cx="13716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178" name="Rectangle 26"/>
          <p:cNvSpPr>
            <a:spLocks noChangeArrowheads="1"/>
          </p:cNvSpPr>
          <p:nvPr/>
        </p:nvSpPr>
        <p:spPr bwMode="auto">
          <a:xfrm>
            <a:off x="0" y="295275"/>
            <a:ext cx="9144000" cy="0"/>
          </a:xfrm>
          <a:prstGeom prst="rect">
            <a:avLst/>
          </a:prstGeom>
          <a:noFill/>
          <a:ln w="9525">
            <a:noFill/>
            <a:miter lim="800000"/>
            <a:headEnd/>
            <a:tailEnd/>
          </a:ln>
        </p:spPr>
        <p:txBody>
          <a:bodyPr wrap="none" anchor="ctr">
            <a:spAutoFit/>
          </a:bodyPr>
          <a:lstStyle/>
          <a:p>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5" name="Slide Number Placeholder 6"/>
          <p:cNvSpPr>
            <a:spLocks noGrp="1"/>
          </p:cNvSpPr>
          <p:nvPr>
            <p:ph type="sldNum" sz="quarter" idx="12"/>
          </p:nvPr>
        </p:nvSpPr>
        <p:spPr bwMode="auto">
          <a:noFill/>
          <a:ln>
            <a:miter lim="800000"/>
            <a:headEnd/>
            <a:tailEnd/>
          </a:ln>
        </p:spPr>
        <p:txBody>
          <a:bodyPr/>
          <a:lstStyle/>
          <a:p>
            <a:fld id="{D4E655D7-B1F1-4287-9B1F-D5915BF2226F}" type="slidenum">
              <a:rPr lang="en-US" smtClean="0">
                <a:cs typeface="Arial" charset="0"/>
              </a:rPr>
              <a:pPr/>
              <a:t>56</a:t>
            </a:fld>
            <a:endParaRPr lang="en-US" smtClean="0">
              <a:cs typeface="Arial" charset="0"/>
            </a:endParaRPr>
          </a:p>
        </p:txBody>
      </p:sp>
      <p:sp>
        <p:nvSpPr>
          <p:cNvPr id="8" name="Footer Placeholder 7"/>
          <p:cNvSpPr>
            <a:spLocks noGrp="1"/>
          </p:cNvSpPr>
          <p:nvPr>
            <p:ph type="ftr" sz="quarter" idx="11"/>
          </p:nvPr>
        </p:nvSpPr>
        <p:spPr/>
        <p:txBody>
          <a:bodyPr/>
          <a:lstStyle/>
          <a:p>
            <a:pPr>
              <a:defRPr/>
            </a:pPr>
            <a:r>
              <a:rPr lang="en-US" dirty="0"/>
              <a:t>Sec 9-8 Contingency Table Tests</a:t>
            </a:r>
          </a:p>
        </p:txBody>
      </p:sp>
      <p:sp>
        <p:nvSpPr>
          <p:cNvPr id="50187" name="TextBox 8"/>
          <p:cNvSpPr txBox="1">
            <a:spLocks noChangeArrowheads="1"/>
          </p:cNvSpPr>
          <p:nvPr/>
        </p:nvSpPr>
        <p:spPr bwMode="auto">
          <a:xfrm>
            <a:off x="381000" y="838200"/>
            <a:ext cx="8382000" cy="2400657"/>
          </a:xfrm>
          <a:prstGeom prst="rect">
            <a:avLst/>
          </a:prstGeom>
          <a:noFill/>
          <a:ln w="9525">
            <a:noFill/>
            <a:miter lim="800000"/>
            <a:headEnd/>
            <a:tailEnd/>
          </a:ln>
        </p:spPr>
        <p:txBody>
          <a:bodyPr>
            <a:spAutoFit/>
          </a:bodyPr>
          <a:lstStyle/>
          <a:p>
            <a:r>
              <a:rPr lang="en-US" dirty="0" smtClean="0">
                <a:latin typeface="Helvetica" pitchFamily="34" charset="0"/>
              </a:rPr>
              <a:t>A </a:t>
            </a:r>
            <a:r>
              <a:rPr lang="en-US" dirty="0">
                <a:latin typeface="Helvetica" pitchFamily="34" charset="0"/>
              </a:rPr>
              <a:t>company has to choose among three health insurance plans. Management wishes to know whether the preference for plans is independent of job classification and wants to </a:t>
            </a:r>
            <a:r>
              <a:rPr lang="en-US" dirty="0" smtClean="0">
                <a:latin typeface="Helvetica" pitchFamily="34" charset="0"/>
              </a:rPr>
              <a:t>use </a:t>
            </a:r>
            <a:r>
              <a:rPr lang="el-GR" sz="2400" dirty="0" smtClean="0">
                <a:latin typeface="Times New Roman"/>
                <a:cs typeface="Times New Roman"/>
              </a:rPr>
              <a:t>α</a:t>
            </a:r>
            <a:r>
              <a:rPr lang="en-US" dirty="0" smtClean="0">
                <a:latin typeface="Helvetica" pitchFamily="34" charset="0"/>
              </a:rPr>
              <a:t>= 0.05.</a:t>
            </a:r>
          </a:p>
          <a:p>
            <a:endParaRPr lang="en-US" dirty="0">
              <a:latin typeface="Helvetica" pitchFamily="34" charset="0"/>
            </a:endParaRPr>
          </a:p>
          <a:p>
            <a:r>
              <a:rPr lang="en-US" dirty="0">
                <a:latin typeface="Helvetica" pitchFamily="34" charset="0"/>
              </a:rPr>
              <a:t>The opinions of a random sample of 500 employees are shown in Table 9-3.</a:t>
            </a:r>
          </a:p>
          <a:p>
            <a:endParaRPr lang="en-US" dirty="0">
              <a:latin typeface="Helvetica" pitchFamily="34" charset="0"/>
            </a:endParaRPr>
          </a:p>
          <a:p>
            <a:endParaRPr lang="en-US" dirty="0">
              <a:latin typeface="Helvetica" pitchFamily="34" charset="0"/>
            </a:endParaRPr>
          </a:p>
          <a:p>
            <a:endParaRPr lang="en-US" dirty="0">
              <a:latin typeface="Helvetica" pitchFamily="34" charset="0"/>
            </a:endParaRPr>
          </a:p>
        </p:txBody>
      </p:sp>
      <p:sp>
        <p:nvSpPr>
          <p:cNvPr id="50188"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50189"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50190"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50191" name="Rectangle 1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50192" name="Rectangle 1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50193" name="Rectangle 2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50194" name="Rectangle 21"/>
          <p:cNvSpPr>
            <a:spLocks noChangeArrowheads="1"/>
          </p:cNvSpPr>
          <p:nvPr/>
        </p:nvSpPr>
        <p:spPr bwMode="auto">
          <a:xfrm>
            <a:off x="0" y="219075"/>
            <a:ext cx="9144000" cy="0"/>
          </a:xfrm>
          <a:prstGeom prst="rect">
            <a:avLst/>
          </a:prstGeom>
          <a:noFill/>
          <a:ln w="9525">
            <a:noFill/>
            <a:miter lim="800000"/>
            <a:headEnd/>
            <a:tailEnd/>
          </a:ln>
        </p:spPr>
        <p:txBody>
          <a:bodyPr wrap="none" anchor="ctr">
            <a:spAutoFit/>
          </a:bodyPr>
          <a:lstStyle/>
          <a:p>
            <a:endParaRPr lang="en-US"/>
          </a:p>
        </p:txBody>
      </p:sp>
      <p:graphicFrame>
        <p:nvGraphicFramePr>
          <p:cNvPr id="19" name="Table 18"/>
          <p:cNvGraphicFramePr>
            <a:graphicFrameLocks noGrp="1"/>
          </p:cNvGraphicFramePr>
          <p:nvPr/>
        </p:nvGraphicFramePr>
        <p:xfrm>
          <a:off x="609601" y="2774315"/>
          <a:ext cx="6705599" cy="1797685"/>
        </p:xfrm>
        <a:graphic>
          <a:graphicData uri="http://schemas.openxmlformats.org/drawingml/2006/table">
            <a:tbl>
              <a:tblPr/>
              <a:tblGrid>
                <a:gridCol w="1961786"/>
                <a:gridCol w="1146397"/>
                <a:gridCol w="1183284"/>
                <a:gridCol w="1146397"/>
                <a:gridCol w="1267735"/>
              </a:tblGrid>
              <a:tr h="301625">
                <a:tc>
                  <a:txBody>
                    <a:bodyPr/>
                    <a:lstStyle/>
                    <a:p>
                      <a:pPr marL="0" marR="0">
                        <a:spcBef>
                          <a:spcPts val="0"/>
                        </a:spcBef>
                        <a:spcAft>
                          <a:spcPts val="0"/>
                        </a:spcAft>
                      </a:pPr>
                      <a:endParaRPr lang="en-US" sz="1800" spc="100" dirty="0">
                        <a:solidFill>
                          <a:srgbClr val="000000"/>
                        </a:solidFill>
                        <a:latin typeface="Helvetica" pitchFamily="34" charset="0"/>
                        <a:ea typeface="Times New Roman"/>
                        <a:cs typeface="Times New Roman"/>
                      </a:endParaRPr>
                    </a:p>
                  </a:txBody>
                  <a:tcPr marL="25400" marR="2540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spcBef>
                          <a:spcPts val="0"/>
                        </a:spcBef>
                        <a:spcAft>
                          <a:spcPts val="0"/>
                        </a:spcAft>
                      </a:pPr>
                      <a:r>
                        <a:rPr lang="en-US" sz="1800" b="1" spc="50" dirty="0">
                          <a:solidFill>
                            <a:srgbClr val="000000"/>
                          </a:solidFill>
                          <a:latin typeface="Helvetica" pitchFamily="34" charset="0"/>
                          <a:ea typeface="Times New Roman"/>
                          <a:cs typeface="Times New Roman"/>
                        </a:rPr>
                        <a:t>Health Insurance Plan</a:t>
                      </a:r>
                      <a:endParaRPr lang="en-US" sz="1800" dirty="0">
                        <a:latin typeface="Helvetica" pitchFamily="34" charset="0"/>
                        <a:ea typeface="Times New Roman"/>
                        <a:cs typeface="Times New Roman"/>
                      </a:endParaRPr>
                    </a:p>
                  </a:txBody>
                  <a:tcPr marL="25400" marR="2540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endParaRPr lang="en-US" sz="1800" spc="100">
                        <a:solidFill>
                          <a:srgbClr val="000000"/>
                        </a:solidFill>
                        <a:latin typeface="Helvetica" pitchFamily="34" charset="0"/>
                        <a:ea typeface="Times New Roman"/>
                        <a:cs typeface="Times New Roman"/>
                      </a:endParaRPr>
                    </a:p>
                  </a:txBody>
                  <a:tcPr marL="25400" marR="2540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625">
                <a:tc>
                  <a:txBody>
                    <a:bodyPr/>
                    <a:lstStyle/>
                    <a:p>
                      <a:pPr marL="0" marR="0">
                        <a:spcBef>
                          <a:spcPts val="0"/>
                        </a:spcBef>
                        <a:spcAft>
                          <a:spcPts val="0"/>
                        </a:spcAft>
                      </a:pPr>
                      <a:r>
                        <a:rPr lang="en-US" sz="1800" b="1" spc="50" dirty="0">
                          <a:solidFill>
                            <a:srgbClr val="000000"/>
                          </a:solidFill>
                          <a:latin typeface="Helvetica" pitchFamily="34" charset="0"/>
                          <a:ea typeface="Times New Roman"/>
                          <a:cs typeface="Times New Roman"/>
                        </a:rPr>
                        <a:t>Job Classification</a:t>
                      </a:r>
                      <a:endParaRPr lang="en-US" sz="1800" dirty="0">
                        <a:latin typeface="Helvetica" pitchFamily="34" charset="0"/>
                        <a:ea typeface="Times New Roman"/>
                        <a:cs typeface="Times New Roman"/>
                      </a:endParaRPr>
                    </a:p>
                  </a:txBody>
                  <a:tcPr marL="25400" marR="2540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spc="100" dirty="0">
                          <a:solidFill>
                            <a:srgbClr val="000000"/>
                          </a:solidFill>
                          <a:latin typeface="Helvetica" pitchFamily="34" charset="0"/>
                          <a:ea typeface="Times New Roman"/>
                          <a:cs typeface="Times New Roman"/>
                        </a:rPr>
                        <a:t>1</a:t>
                      </a:r>
                      <a:endParaRPr lang="en-US" sz="1800" dirty="0">
                        <a:latin typeface="Helvetica" pitchFamily="34" charset="0"/>
                        <a:ea typeface="Times New Roman"/>
                        <a:cs typeface="Times New Roman"/>
                      </a:endParaRPr>
                    </a:p>
                  </a:txBody>
                  <a:tcPr marL="25400" marR="2540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spc="100" dirty="0">
                          <a:solidFill>
                            <a:srgbClr val="000000"/>
                          </a:solidFill>
                          <a:latin typeface="Helvetica" pitchFamily="34" charset="0"/>
                          <a:ea typeface="Times New Roman"/>
                          <a:cs typeface="Times New Roman"/>
                        </a:rPr>
                        <a:t>2</a:t>
                      </a:r>
                      <a:endParaRPr lang="en-US" sz="1800" dirty="0">
                        <a:latin typeface="Helvetica" pitchFamily="34" charset="0"/>
                        <a:ea typeface="Times New Roman"/>
                        <a:cs typeface="Times New Roman"/>
                      </a:endParaRPr>
                    </a:p>
                  </a:txBody>
                  <a:tcPr marL="25400" marR="2540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spc="100">
                          <a:solidFill>
                            <a:srgbClr val="000000"/>
                          </a:solidFill>
                          <a:latin typeface="Helvetica" pitchFamily="34" charset="0"/>
                          <a:ea typeface="Times New Roman"/>
                          <a:cs typeface="Times New Roman"/>
                        </a:rPr>
                        <a:t>3</a:t>
                      </a:r>
                      <a:endParaRPr lang="en-US" sz="1800">
                        <a:latin typeface="Helvetica" pitchFamily="34" charset="0"/>
                        <a:ea typeface="Times New Roman"/>
                        <a:cs typeface="Times New Roman"/>
                      </a:endParaRPr>
                    </a:p>
                  </a:txBody>
                  <a:tcPr marL="25400" marR="2540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spc="100">
                          <a:solidFill>
                            <a:srgbClr val="000000"/>
                          </a:solidFill>
                          <a:latin typeface="Helvetica" pitchFamily="34" charset="0"/>
                          <a:ea typeface="Times New Roman"/>
                          <a:cs typeface="Times New Roman"/>
                        </a:rPr>
                        <a:t>Totals</a:t>
                      </a:r>
                      <a:endParaRPr lang="en-US" sz="1800">
                        <a:latin typeface="Helvetica" pitchFamily="34" charset="0"/>
                        <a:ea typeface="Times New Roman"/>
                        <a:cs typeface="Times New Roman"/>
                      </a:endParaRPr>
                    </a:p>
                  </a:txBody>
                  <a:tcPr marL="25400" marR="2540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625">
                <a:tc>
                  <a:txBody>
                    <a:bodyPr/>
                    <a:lstStyle/>
                    <a:p>
                      <a:pPr marL="0" marR="0">
                        <a:spcBef>
                          <a:spcPts val="0"/>
                        </a:spcBef>
                        <a:spcAft>
                          <a:spcPts val="0"/>
                        </a:spcAft>
                      </a:pPr>
                      <a:r>
                        <a:rPr lang="en-US" sz="1800" spc="100">
                          <a:solidFill>
                            <a:srgbClr val="000000"/>
                          </a:solidFill>
                          <a:latin typeface="Helvetica" pitchFamily="34" charset="0"/>
                          <a:ea typeface="Times New Roman"/>
                          <a:cs typeface="Times New Roman"/>
                        </a:rPr>
                        <a:t>Salaried workers</a:t>
                      </a:r>
                      <a:endParaRPr lang="en-US" sz="1800">
                        <a:latin typeface="Helvetica" pitchFamily="34" charset="0"/>
                        <a:ea typeface="Times New Roman"/>
                        <a:cs typeface="Times New Roman"/>
                      </a:endParaRPr>
                    </a:p>
                  </a:txBody>
                  <a:tcPr marL="25400" marR="2540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800" spc="100" dirty="0">
                          <a:solidFill>
                            <a:srgbClr val="000000"/>
                          </a:solidFill>
                          <a:latin typeface="Helvetica" pitchFamily="34" charset="0"/>
                          <a:ea typeface="Times New Roman"/>
                          <a:cs typeface="Times New Roman"/>
                        </a:rPr>
                        <a:t>160</a:t>
                      </a:r>
                      <a:endParaRPr lang="en-US" sz="1800" dirty="0">
                        <a:latin typeface="Helvetica" pitchFamily="34" charset="0"/>
                        <a:ea typeface="Times New Roman"/>
                        <a:cs typeface="Times New Roman"/>
                      </a:endParaRPr>
                    </a:p>
                  </a:txBody>
                  <a:tcPr marL="25400" marR="2540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800" spc="100" dirty="0">
                          <a:solidFill>
                            <a:srgbClr val="000000"/>
                          </a:solidFill>
                          <a:latin typeface="Helvetica" pitchFamily="34" charset="0"/>
                          <a:ea typeface="Times New Roman"/>
                          <a:cs typeface="Times New Roman"/>
                        </a:rPr>
                        <a:t>140</a:t>
                      </a:r>
                      <a:endParaRPr lang="en-US" sz="1800" dirty="0">
                        <a:latin typeface="Helvetica" pitchFamily="34" charset="0"/>
                        <a:ea typeface="Times New Roman"/>
                        <a:cs typeface="Times New Roman"/>
                      </a:endParaRPr>
                    </a:p>
                  </a:txBody>
                  <a:tcPr marL="25400" marR="2540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800" spc="100" dirty="0">
                          <a:solidFill>
                            <a:srgbClr val="000000"/>
                          </a:solidFill>
                          <a:latin typeface="Helvetica" pitchFamily="34" charset="0"/>
                          <a:ea typeface="Times New Roman"/>
                          <a:cs typeface="Times New Roman"/>
                        </a:rPr>
                        <a:t>40</a:t>
                      </a:r>
                      <a:endParaRPr lang="en-US" sz="1800" dirty="0">
                        <a:latin typeface="Helvetica" pitchFamily="34" charset="0"/>
                        <a:ea typeface="Times New Roman"/>
                        <a:cs typeface="Times New Roman"/>
                      </a:endParaRPr>
                    </a:p>
                  </a:txBody>
                  <a:tcPr marL="25400" marR="2540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800" spc="100">
                          <a:solidFill>
                            <a:srgbClr val="000000"/>
                          </a:solidFill>
                          <a:latin typeface="Helvetica" pitchFamily="34" charset="0"/>
                          <a:ea typeface="Times New Roman"/>
                          <a:cs typeface="Times New Roman"/>
                        </a:rPr>
                        <a:t>340</a:t>
                      </a:r>
                      <a:endParaRPr lang="en-US" sz="1800">
                        <a:latin typeface="Helvetica" pitchFamily="34" charset="0"/>
                        <a:ea typeface="Times New Roman"/>
                        <a:cs typeface="Times New Roman"/>
                      </a:endParaRPr>
                    </a:p>
                  </a:txBody>
                  <a:tcPr marL="25400" marR="25400" marT="0" marB="0" anchor="ctr">
                    <a:lnL>
                      <a:noFill/>
                    </a:lnL>
                    <a:lnR>
                      <a:noFill/>
                    </a:lnR>
                    <a:lnT w="12700" cap="flat" cmpd="sng" algn="ctr">
                      <a:solidFill>
                        <a:srgbClr val="000000"/>
                      </a:solidFill>
                      <a:prstDash val="solid"/>
                      <a:round/>
                      <a:headEnd type="none" w="med" len="med"/>
                      <a:tailEnd type="none" w="med" len="med"/>
                    </a:lnT>
                    <a:lnB>
                      <a:noFill/>
                    </a:lnB>
                  </a:tcPr>
                </a:tc>
              </a:tr>
              <a:tr h="313690">
                <a:tc>
                  <a:txBody>
                    <a:bodyPr/>
                    <a:lstStyle/>
                    <a:p>
                      <a:pPr marL="0" marR="0">
                        <a:spcBef>
                          <a:spcPts val="0"/>
                        </a:spcBef>
                        <a:spcAft>
                          <a:spcPts val="0"/>
                        </a:spcAft>
                      </a:pPr>
                      <a:r>
                        <a:rPr lang="en-US" sz="1800" spc="100">
                          <a:solidFill>
                            <a:srgbClr val="000000"/>
                          </a:solidFill>
                          <a:latin typeface="Helvetica" pitchFamily="34" charset="0"/>
                          <a:ea typeface="Times New Roman"/>
                          <a:cs typeface="Times New Roman"/>
                        </a:rPr>
                        <a:t>Hourly workers</a:t>
                      </a:r>
                      <a:endParaRPr lang="en-US" sz="1800">
                        <a:latin typeface="Helvetica" pitchFamily="34" charset="0"/>
                        <a:ea typeface="Times New Roman"/>
                        <a:cs typeface="Times New Roman"/>
                      </a:endParaRPr>
                    </a:p>
                  </a:txBody>
                  <a:tcPr marL="25400" marR="25400" marT="0" marB="0" anchor="ctr">
                    <a:lnL>
                      <a:noFill/>
                    </a:lnL>
                    <a:lnR>
                      <a:noFill/>
                    </a:lnR>
                    <a:lnT>
                      <a:noFill/>
                    </a:lnT>
                    <a:lnB>
                      <a:noFill/>
                    </a:lnB>
                  </a:tcPr>
                </a:tc>
                <a:tc>
                  <a:txBody>
                    <a:bodyPr/>
                    <a:lstStyle/>
                    <a:p>
                      <a:pPr marL="0" marR="0" algn="ctr">
                        <a:spcBef>
                          <a:spcPts val="0"/>
                        </a:spcBef>
                        <a:spcAft>
                          <a:spcPts val="0"/>
                        </a:spcAft>
                      </a:pPr>
                      <a:r>
                        <a:rPr lang="en-US" sz="1800" u="sng" spc="100" dirty="0" smtClean="0">
                          <a:solidFill>
                            <a:srgbClr val="000000"/>
                          </a:solidFill>
                          <a:latin typeface="Helvetica" pitchFamily="34" charset="0"/>
                          <a:ea typeface="Times New Roman"/>
                          <a:cs typeface="Times New Roman"/>
                        </a:rPr>
                        <a:t> 40</a:t>
                      </a:r>
                      <a:endParaRPr lang="en-US" sz="1800" dirty="0">
                        <a:latin typeface="Helvetica" pitchFamily="34" charset="0"/>
                        <a:ea typeface="Times New Roman"/>
                        <a:cs typeface="Times New Roman"/>
                      </a:endParaRPr>
                    </a:p>
                  </a:txBody>
                  <a:tcPr marL="25400" marR="25400" marT="0" marB="0" anchor="ctr">
                    <a:lnL>
                      <a:noFill/>
                    </a:lnL>
                    <a:lnR>
                      <a:noFill/>
                    </a:lnR>
                    <a:lnT>
                      <a:noFill/>
                    </a:lnT>
                    <a:lnB>
                      <a:noFill/>
                    </a:lnB>
                  </a:tcPr>
                </a:tc>
                <a:tc>
                  <a:txBody>
                    <a:bodyPr/>
                    <a:lstStyle/>
                    <a:p>
                      <a:pPr marL="0" marR="0" algn="ctr">
                        <a:spcBef>
                          <a:spcPts val="0"/>
                        </a:spcBef>
                        <a:spcAft>
                          <a:spcPts val="0"/>
                        </a:spcAft>
                      </a:pPr>
                      <a:r>
                        <a:rPr lang="en-US" sz="1800" u="sng" spc="100" dirty="0" smtClean="0">
                          <a:solidFill>
                            <a:srgbClr val="000000"/>
                          </a:solidFill>
                          <a:latin typeface="Helvetica" pitchFamily="34" charset="0"/>
                          <a:ea typeface="Times New Roman"/>
                          <a:cs typeface="Times New Roman"/>
                        </a:rPr>
                        <a:t> 60</a:t>
                      </a:r>
                      <a:endParaRPr lang="en-US" sz="1800" dirty="0">
                        <a:latin typeface="Helvetica" pitchFamily="34" charset="0"/>
                        <a:ea typeface="Times New Roman"/>
                        <a:cs typeface="Times New Roman"/>
                      </a:endParaRPr>
                    </a:p>
                  </a:txBody>
                  <a:tcPr marL="25400" marR="25400" marT="0" marB="0" anchor="ctr">
                    <a:lnL>
                      <a:noFill/>
                    </a:lnL>
                    <a:lnR>
                      <a:noFill/>
                    </a:lnR>
                    <a:lnT>
                      <a:noFill/>
                    </a:lnT>
                    <a:lnB>
                      <a:noFill/>
                    </a:lnB>
                  </a:tcPr>
                </a:tc>
                <a:tc>
                  <a:txBody>
                    <a:bodyPr/>
                    <a:lstStyle/>
                    <a:p>
                      <a:pPr marL="0" marR="0" algn="ctr">
                        <a:spcBef>
                          <a:spcPts val="0"/>
                        </a:spcBef>
                        <a:spcAft>
                          <a:spcPts val="0"/>
                        </a:spcAft>
                      </a:pPr>
                      <a:r>
                        <a:rPr lang="en-US" sz="1800" u="sng" spc="100" dirty="0">
                          <a:solidFill>
                            <a:srgbClr val="000000"/>
                          </a:solidFill>
                          <a:latin typeface="Helvetica" pitchFamily="34" charset="0"/>
                          <a:ea typeface="Times New Roman"/>
                          <a:cs typeface="Times New Roman"/>
                        </a:rPr>
                        <a:t>60</a:t>
                      </a:r>
                      <a:endParaRPr lang="en-US" sz="1800" dirty="0">
                        <a:latin typeface="Helvetica" pitchFamily="34" charset="0"/>
                        <a:ea typeface="Times New Roman"/>
                        <a:cs typeface="Times New Roman"/>
                      </a:endParaRPr>
                    </a:p>
                  </a:txBody>
                  <a:tcPr marL="25400" marR="25400" marT="0" marB="0" anchor="ctr">
                    <a:lnL>
                      <a:noFill/>
                    </a:lnL>
                    <a:lnR>
                      <a:noFill/>
                    </a:lnR>
                    <a:lnT>
                      <a:noFill/>
                    </a:lnT>
                    <a:lnB>
                      <a:noFill/>
                    </a:lnB>
                  </a:tcPr>
                </a:tc>
                <a:tc>
                  <a:txBody>
                    <a:bodyPr/>
                    <a:lstStyle/>
                    <a:p>
                      <a:pPr marL="0" marR="0" algn="ctr">
                        <a:spcBef>
                          <a:spcPts val="0"/>
                        </a:spcBef>
                        <a:spcAft>
                          <a:spcPts val="0"/>
                        </a:spcAft>
                      </a:pPr>
                      <a:r>
                        <a:rPr lang="en-US" sz="1800" u="sng" spc="100" dirty="0">
                          <a:solidFill>
                            <a:srgbClr val="000000"/>
                          </a:solidFill>
                          <a:latin typeface="Helvetica" pitchFamily="34" charset="0"/>
                          <a:ea typeface="Times New Roman"/>
                          <a:cs typeface="Times New Roman"/>
                        </a:rPr>
                        <a:t>160</a:t>
                      </a:r>
                      <a:endParaRPr lang="en-US" sz="1800" dirty="0">
                        <a:latin typeface="Helvetica" pitchFamily="34" charset="0"/>
                        <a:ea typeface="Times New Roman"/>
                        <a:cs typeface="Times New Roman"/>
                      </a:endParaRPr>
                    </a:p>
                  </a:txBody>
                  <a:tcPr marL="25400" marR="25400" marT="0" marB="0" anchor="ctr">
                    <a:lnL>
                      <a:noFill/>
                    </a:lnL>
                    <a:lnR>
                      <a:noFill/>
                    </a:lnR>
                    <a:lnT>
                      <a:noFill/>
                    </a:lnT>
                    <a:lnB>
                      <a:noFill/>
                    </a:lnB>
                  </a:tcPr>
                </a:tc>
              </a:tr>
              <a:tr h="332105">
                <a:tc>
                  <a:txBody>
                    <a:bodyPr/>
                    <a:lstStyle/>
                    <a:p>
                      <a:pPr marL="0" marR="0">
                        <a:spcBef>
                          <a:spcPts val="0"/>
                        </a:spcBef>
                        <a:spcAft>
                          <a:spcPts val="0"/>
                        </a:spcAft>
                      </a:pPr>
                      <a:r>
                        <a:rPr lang="en-US" sz="1800" spc="100" dirty="0">
                          <a:solidFill>
                            <a:srgbClr val="000000"/>
                          </a:solidFill>
                          <a:latin typeface="Helvetica" pitchFamily="34" charset="0"/>
                          <a:ea typeface="Times New Roman"/>
                          <a:cs typeface="Times New Roman"/>
                        </a:rPr>
                        <a:t>Totals</a:t>
                      </a:r>
                      <a:endParaRPr lang="en-US" sz="1800" dirty="0">
                        <a:latin typeface="Helvetica" pitchFamily="34" charset="0"/>
                        <a:ea typeface="Times New Roman"/>
                        <a:cs typeface="Times New Roman"/>
                      </a:endParaRPr>
                    </a:p>
                  </a:txBody>
                  <a:tcPr marL="25400" marR="2540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spc="100" dirty="0">
                          <a:solidFill>
                            <a:srgbClr val="000000"/>
                          </a:solidFill>
                          <a:latin typeface="Helvetica" pitchFamily="34" charset="0"/>
                          <a:ea typeface="Times New Roman"/>
                          <a:cs typeface="Times New Roman"/>
                        </a:rPr>
                        <a:t>200</a:t>
                      </a:r>
                      <a:endParaRPr lang="en-US" sz="1800" dirty="0">
                        <a:latin typeface="Helvetica" pitchFamily="34" charset="0"/>
                        <a:ea typeface="Times New Roman"/>
                        <a:cs typeface="Times New Roman"/>
                      </a:endParaRPr>
                    </a:p>
                  </a:txBody>
                  <a:tcPr marL="25400" marR="2540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spc="100" dirty="0">
                          <a:solidFill>
                            <a:srgbClr val="000000"/>
                          </a:solidFill>
                          <a:latin typeface="Helvetica" pitchFamily="34" charset="0"/>
                          <a:ea typeface="Times New Roman"/>
                          <a:cs typeface="Times New Roman"/>
                        </a:rPr>
                        <a:t>200</a:t>
                      </a:r>
                      <a:endParaRPr lang="en-US" sz="1800" dirty="0">
                        <a:latin typeface="Helvetica" pitchFamily="34" charset="0"/>
                        <a:ea typeface="Times New Roman"/>
                        <a:cs typeface="Times New Roman"/>
                      </a:endParaRPr>
                    </a:p>
                  </a:txBody>
                  <a:tcPr marL="25400" marR="2540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spc="100" dirty="0">
                          <a:solidFill>
                            <a:srgbClr val="000000"/>
                          </a:solidFill>
                          <a:latin typeface="Helvetica" pitchFamily="34" charset="0"/>
                          <a:ea typeface="Times New Roman"/>
                          <a:cs typeface="Times New Roman"/>
                        </a:rPr>
                        <a:t>100</a:t>
                      </a:r>
                      <a:endParaRPr lang="en-US" sz="1800" dirty="0">
                        <a:latin typeface="Helvetica" pitchFamily="34" charset="0"/>
                        <a:ea typeface="Times New Roman"/>
                        <a:cs typeface="Times New Roman"/>
                      </a:endParaRPr>
                    </a:p>
                  </a:txBody>
                  <a:tcPr marL="25400" marR="2540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spc="100" dirty="0">
                          <a:solidFill>
                            <a:srgbClr val="000000"/>
                          </a:solidFill>
                          <a:latin typeface="Helvetica" pitchFamily="34" charset="0"/>
                          <a:ea typeface="Times New Roman"/>
                          <a:cs typeface="Times New Roman"/>
                        </a:rPr>
                        <a:t>500</a:t>
                      </a:r>
                      <a:endParaRPr lang="en-US" sz="1800" dirty="0">
                        <a:latin typeface="Helvetica" pitchFamily="34" charset="0"/>
                        <a:ea typeface="Times New Roman"/>
                        <a:cs typeface="Times New Roman"/>
                      </a:endParaRPr>
                    </a:p>
                  </a:txBody>
                  <a:tcPr marL="25400" marR="2540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20" name="Rectangle 19"/>
          <p:cNvSpPr/>
          <p:nvPr/>
        </p:nvSpPr>
        <p:spPr>
          <a:xfrm>
            <a:off x="457200" y="2438400"/>
            <a:ext cx="5867400" cy="369332"/>
          </a:xfrm>
          <a:prstGeom prst="rect">
            <a:avLst/>
          </a:prstGeom>
        </p:spPr>
        <p:txBody>
          <a:bodyPr wrap="square">
            <a:spAutoFit/>
          </a:bodyPr>
          <a:lstStyle/>
          <a:p>
            <a:r>
              <a:rPr lang="en-US" b="1" dirty="0" smtClean="0">
                <a:latin typeface="Helvetica" pitchFamily="34" charset="0"/>
              </a:rPr>
              <a:t>Table 9-3</a:t>
            </a:r>
            <a:r>
              <a:rPr lang="en-US" dirty="0" smtClean="0">
                <a:latin typeface="Helvetica" pitchFamily="34" charset="0"/>
              </a:rPr>
              <a:t>   Observed Data for Example 9-14</a:t>
            </a:r>
            <a:endParaRPr lang="en-US" dirty="0">
              <a:latin typeface="Helvetica" pitchFamily="34" charset="0"/>
            </a:endParaRPr>
          </a:p>
        </p:txBody>
      </p:sp>
      <p:sp>
        <p:nvSpPr>
          <p:cNvPr id="21" name="Rectangle 20"/>
          <p:cNvSpPr/>
          <p:nvPr/>
        </p:nvSpPr>
        <p:spPr>
          <a:xfrm>
            <a:off x="457200" y="4800600"/>
            <a:ext cx="7772400" cy="646331"/>
          </a:xfrm>
          <a:prstGeom prst="rect">
            <a:avLst/>
          </a:prstGeom>
        </p:spPr>
        <p:txBody>
          <a:bodyPr wrap="square">
            <a:spAutoFit/>
          </a:bodyPr>
          <a:lstStyle/>
          <a:p>
            <a:r>
              <a:rPr lang="en-US" dirty="0" smtClean="0">
                <a:latin typeface="Helvetica" pitchFamily="34" charset="0"/>
              </a:rPr>
              <a:t>To find the expected frequencies, we must first compute</a:t>
            </a:r>
          </a:p>
          <a:p>
            <a:r>
              <a:rPr lang="en-US" dirty="0" smtClean="0"/>
              <a:t>							</a:t>
            </a:r>
            <a:endParaRPr lang="en-US" dirty="0"/>
          </a:p>
        </p:txBody>
      </p:sp>
      <p:graphicFrame>
        <p:nvGraphicFramePr>
          <p:cNvPr id="2" name="Object 9"/>
          <p:cNvGraphicFramePr>
            <a:graphicFrameLocks noChangeAspect="1"/>
          </p:cNvGraphicFramePr>
          <p:nvPr/>
        </p:nvGraphicFramePr>
        <p:xfrm>
          <a:off x="6248400" y="4859338"/>
          <a:ext cx="1828800" cy="322262"/>
        </p:xfrm>
        <a:graphic>
          <a:graphicData uri="http://schemas.openxmlformats.org/presentationml/2006/ole">
            <mc:AlternateContent xmlns:mc="http://schemas.openxmlformats.org/markup-compatibility/2006">
              <mc:Choice xmlns:v="urn:schemas-microsoft-com:vml" Requires="v">
                <p:oleObj spid="_x0000_s159751" name="Equation" r:id="rId4" imgW="1371600" imgH="228600" progId="Equation.DSMT4">
                  <p:embed/>
                </p:oleObj>
              </mc:Choice>
              <mc:Fallback>
                <p:oleObj name="Equation" r:id="rId4" imgW="1371600" imgH="228600" progId="Equation.DSMT4">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4859338"/>
                        <a:ext cx="1828800" cy="322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11"/>
          <p:cNvGraphicFramePr>
            <a:graphicFrameLocks noChangeAspect="1"/>
          </p:cNvGraphicFramePr>
          <p:nvPr/>
        </p:nvGraphicFramePr>
        <p:xfrm>
          <a:off x="609600" y="5173663"/>
          <a:ext cx="1828800" cy="322262"/>
        </p:xfrm>
        <a:graphic>
          <a:graphicData uri="http://schemas.openxmlformats.org/presentationml/2006/ole">
            <mc:AlternateContent xmlns:mc="http://schemas.openxmlformats.org/markup-compatibility/2006">
              <mc:Choice xmlns:v="urn:schemas-microsoft-com:vml" Requires="v">
                <p:oleObj spid="_x0000_s159752" name="Equation" r:id="rId6" imgW="1384200" imgH="228600" progId="Equation.DSMT4">
                  <p:embed/>
                </p:oleObj>
              </mc:Choice>
              <mc:Fallback>
                <p:oleObj name="Equation" r:id="rId6" imgW="1384200" imgH="228600" progId="Equation.DSMT4">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5173663"/>
                        <a:ext cx="1828800" cy="322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186" name="Object 13"/>
          <p:cNvGraphicFramePr>
            <a:graphicFrameLocks noChangeAspect="1"/>
          </p:cNvGraphicFramePr>
          <p:nvPr/>
        </p:nvGraphicFramePr>
        <p:xfrm>
          <a:off x="2514600" y="5173663"/>
          <a:ext cx="1981200" cy="322262"/>
        </p:xfrm>
        <a:graphic>
          <a:graphicData uri="http://schemas.openxmlformats.org/presentationml/2006/ole">
            <mc:AlternateContent xmlns:mc="http://schemas.openxmlformats.org/markup-compatibility/2006">
              <mc:Choice xmlns:v="urn:schemas-microsoft-com:vml" Requires="v">
                <p:oleObj spid="_x0000_s159753" name="Equation" r:id="rId8" imgW="1371600" imgH="228600" progId="Equation.DSMT4">
                  <p:embed/>
                </p:oleObj>
              </mc:Choice>
              <mc:Fallback>
                <p:oleObj name="Equation" r:id="rId8" imgW="1371600" imgH="228600" progId="Equation.DSMT4">
                  <p:embed/>
                  <p:pic>
                    <p:nvPicPr>
                      <p:cNvPr id="0"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14600" y="5173663"/>
                        <a:ext cx="1981200" cy="322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15"/>
          <p:cNvGraphicFramePr>
            <a:graphicFrameLocks noChangeAspect="1"/>
          </p:cNvGraphicFramePr>
          <p:nvPr/>
        </p:nvGraphicFramePr>
        <p:xfrm>
          <a:off x="4583113" y="5173663"/>
          <a:ext cx="2773362" cy="322262"/>
        </p:xfrm>
        <a:graphic>
          <a:graphicData uri="http://schemas.openxmlformats.org/presentationml/2006/ole">
            <mc:AlternateContent xmlns:mc="http://schemas.openxmlformats.org/markup-compatibility/2006">
              <mc:Choice xmlns:v="urn:schemas-microsoft-com:vml" Requires="v">
                <p:oleObj spid="_x0000_s159754" name="Equation" r:id="rId10" imgW="1752480" imgH="228600" progId="Equation.DSMT4">
                  <p:embed/>
                </p:oleObj>
              </mc:Choice>
              <mc:Fallback>
                <p:oleObj name="Equation" r:id="rId10" imgW="1752480" imgH="228600" progId="Equation.DSMT4">
                  <p:embed/>
                  <p:pic>
                    <p:nvPicPr>
                      <p:cNvPr id="0" name="Object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83113" y="5173663"/>
                        <a:ext cx="2773362" cy="322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17"/>
          <p:cNvGraphicFramePr>
            <a:graphicFrameLocks noChangeAspect="1"/>
          </p:cNvGraphicFramePr>
          <p:nvPr/>
        </p:nvGraphicFramePr>
        <p:xfrm>
          <a:off x="609600" y="5562600"/>
          <a:ext cx="2133600" cy="313764"/>
        </p:xfrm>
        <a:graphic>
          <a:graphicData uri="http://schemas.openxmlformats.org/presentationml/2006/ole">
            <mc:AlternateContent xmlns:mc="http://schemas.openxmlformats.org/markup-compatibility/2006">
              <mc:Choice xmlns:v="urn:schemas-microsoft-com:vml" Requires="v">
                <p:oleObj spid="_x0000_s159755" name="Equation" r:id="rId12" imgW="1371600" imgH="228600" progId="Equation.DSMT4">
                  <p:embed/>
                </p:oleObj>
              </mc:Choice>
              <mc:Fallback>
                <p:oleObj name="Equation" r:id="rId12" imgW="1371600" imgH="228600" progId="Equation.DSMT4">
                  <p:embed/>
                  <p:pic>
                    <p:nvPicPr>
                      <p:cNvPr id="0" name="Object 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9600" y="5562600"/>
                        <a:ext cx="2133600" cy="3137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Rectangle 2"/>
          <p:cNvSpPr txBox="1">
            <a:spLocks noChangeArrowheads="1"/>
          </p:cNvSpPr>
          <p:nvPr/>
        </p:nvSpPr>
        <p:spPr bwMode="auto">
          <a:xfrm>
            <a:off x="685800" y="0"/>
            <a:ext cx="76962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smtClean="0">
                <a:ln>
                  <a:noFill/>
                </a:ln>
                <a:solidFill>
                  <a:schemeClr val="tx1"/>
                </a:solidFill>
                <a:effectLst/>
                <a:uLnTx/>
                <a:uFillTx/>
                <a:latin typeface="+mj-lt"/>
                <a:ea typeface="+mj-ea"/>
                <a:cs typeface="+mj-cs"/>
              </a:rPr>
              <a:t>9-8 Contingency Table Tests </a:t>
            </a:r>
            <a:endParaRPr kumimoji="0" lang="en-US" sz="3600" b="1"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5" name="Slide Number Placeholder 6"/>
          <p:cNvSpPr>
            <a:spLocks noGrp="1"/>
          </p:cNvSpPr>
          <p:nvPr>
            <p:ph type="sldNum" sz="quarter" idx="12"/>
          </p:nvPr>
        </p:nvSpPr>
        <p:spPr bwMode="auto">
          <a:noFill/>
          <a:ln>
            <a:miter lim="800000"/>
            <a:headEnd/>
            <a:tailEnd/>
          </a:ln>
        </p:spPr>
        <p:txBody>
          <a:bodyPr/>
          <a:lstStyle/>
          <a:p>
            <a:fld id="{D4E655D7-B1F1-4287-9B1F-D5915BF2226F}" type="slidenum">
              <a:rPr lang="en-US" smtClean="0">
                <a:cs typeface="Arial" charset="0"/>
              </a:rPr>
              <a:pPr/>
              <a:t>57</a:t>
            </a:fld>
            <a:endParaRPr lang="en-US" smtClean="0">
              <a:cs typeface="Arial" charset="0"/>
            </a:endParaRPr>
          </a:p>
        </p:txBody>
      </p:sp>
      <p:sp>
        <p:nvSpPr>
          <p:cNvPr id="8" name="Footer Placeholder 7"/>
          <p:cNvSpPr>
            <a:spLocks noGrp="1"/>
          </p:cNvSpPr>
          <p:nvPr>
            <p:ph type="ftr" sz="quarter" idx="11"/>
          </p:nvPr>
        </p:nvSpPr>
        <p:spPr/>
        <p:txBody>
          <a:bodyPr/>
          <a:lstStyle/>
          <a:p>
            <a:pPr>
              <a:defRPr/>
            </a:pPr>
            <a:r>
              <a:rPr lang="en-US" dirty="0"/>
              <a:t>Sec 9-8 Contingency Table Tests</a:t>
            </a:r>
          </a:p>
        </p:txBody>
      </p:sp>
      <p:sp>
        <p:nvSpPr>
          <p:cNvPr id="50187" name="TextBox 8"/>
          <p:cNvSpPr txBox="1">
            <a:spLocks noChangeArrowheads="1"/>
          </p:cNvSpPr>
          <p:nvPr/>
        </p:nvSpPr>
        <p:spPr bwMode="auto">
          <a:xfrm>
            <a:off x="457200" y="1245275"/>
            <a:ext cx="8382000" cy="2308324"/>
          </a:xfrm>
          <a:prstGeom prst="rect">
            <a:avLst/>
          </a:prstGeom>
          <a:noFill/>
          <a:ln w="9525">
            <a:noFill/>
            <a:miter lim="800000"/>
            <a:headEnd/>
            <a:tailEnd/>
          </a:ln>
        </p:spPr>
        <p:txBody>
          <a:bodyPr>
            <a:spAutoFit/>
          </a:bodyPr>
          <a:lstStyle/>
          <a:p>
            <a:r>
              <a:rPr lang="en-US" dirty="0" smtClean="0">
                <a:latin typeface="Helvetica" pitchFamily="34" charset="0"/>
              </a:rPr>
              <a:t>The </a:t>
            </a:r>
            <a:r>
              <a:rPr lang="en-US" dirty="0">
                <a:latin typeface="Helvetica" pitchFamily="34" charset="0"/>
              </a:rPr>
              <a:t>expected frequencies may now be computed from Equation </a:t>
            </a:r>
            <a:r>
              <a:rPr lang="en-US" dirty="0" smtClean="0">
                <a:latin typeface="Helvetica" pitchFamily="34" charset="0"/>
              </a:rPr>
              <a:t>9-18. </a:t>
            </a:r>
          </a:p>
          <a:p>
            <a:endParaRPr lang="en-US" dirty="0" smtClean="0">
              <a:latin typeface="Helvetica" pitchFamily="34" charset="0"/>
            </a:endParaRPr>
          </a:p>
          <a:p>
            <a:r>
              <a:rPr lang="en-US" dirty="0" smtClean="0">
                <a:latin typeface="Helvetica" pitchFamily="34" charset="0"/>
              </a:rPr>
              <a:t>For </a:t>
            </a:r>
            <a:r>
              <a:rPr lang="en-US" dirty="0">
                <a:latin typeface="Helvetica" pitchFamily="34" charset="0"/>
              </a:rPr>
              <a:t>example, the expected number of salaried workers favoring health insurance plan 1 is</a:t>
            </a:r>
          </a:p>
          <a:p>
            <a:r>
              <a:rPr lang="en-US" i="1" dirty="0">
                <a:latin typeface="Helvetica" pitchFamily="34" charset="0"/>
              </a:rPr>
              <a:t> </a:t>
            </a:r>
            <a:endParaRPr lang="en-US" dirty="0">
              <a:latin typeface="Helvetica" pitchFamily="34" charset="0"/>
            </a:endParaRPr>
          </a:p>
          <a:p>
            <a:r>
              <a:rPr lang="en-US" dirty="0">
                <a:latin typeface="Helvetica" pitchFamily="34" charset="0"/>
              </a:rPr>
              <a:t> </a:t>
            </a:r>
          </a:p>
          <a:p>
            <a:endParaRPr lang="en-US" dirty="0" smtClean="0">
              <a:latin typeface="Helvetica" pitchFamily="34" charset="0"/>
            </a:endParaRPr>
          </a:p>
          <a:p>
            <a:r>
              <a:rPr lang="en-US" dirty="0" smtClean="0">
                <a:latin typeface="Helvetica" pitchFamily="34" charset="0"/>
              </a:rPr>
              <a:t>The </a:t>
            </a:r>
            <a:r>
              <a:rPr lang="en-US" dirty="0">
                <a:latin typeface="Helvetica" pitchFamily="34" charset="0"/>
              </a:rPr>
              <a:t>expected frequencies are shown in </a:t>
            </a:r>
            <a:r>
              <a:rPr lang="en-US" dirty="0" smtClean="0">
                <a:latin typeface="Helvetica" pitchFamily="34" charset="0"/>
              </a:rPr>
              <a:t>below table</a:t>
            </a:r>
            <a:endParaRPr lang="en-US" dirty="0">
              <a:latin typeface="Helvetica" pitchFamily="34" charset="0"/>
            </a:endParaRPr>
          </a:p>
        </p:txBody>
      </p:sp>
      <p:sp>
        <p:nvSpPr>
          <p:cNvPr id="50188"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50189"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50190"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50191" name="Rectangle 1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50192" name="Rectangle 1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50193" name="Rectangle 2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50183" name="Object 19"/>
          <p:cNvGraphicFramePr>
            <a:graphicFrameLocks noChangeAspect="1"/>
          </p:cNvGraphicFramePr>
          <p:nvPr/>
        </p:nvGraphicFramePr>
        <p:xfrm>
          <a:off x="1676400" y="2524125"/>
          <a:ext cx="4343400" cy="371475"/>
        </p:xfrm>
        <a:graphic>
          <a:graphicData uri="http://schemas.openxmlformats.org/presentationml/2006/ole">
            <mc:AlternateContent xmlns:mc="http://schemas.openxmlformats.org/markup-compatibility/2006">
              <mc:Choice xmlns:v="urn:schemas-microsoft-com:vml" Requires="v">
                <p:oleObj spid="_x0000_s160771" name="Equation" r:id="rId4" imgW="2234230" imgH="215806" progId="Equation.DSMT4">
                  <p:embed/>
                </p:oleObj>
              </mc:Choice>
              <mc:Fallback>
                <p:oleObj name="Equation" r:id="rId4" imgW="2234230" imgH="215806" progId="Equation.DSMT4">
                  <p:embed/>
                  <p:pic>
                    <p:nvPicPr>
                      <p:cNvPr id="0" name="Object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2524125"/>
                        <a:ext cx="4343400" cy="37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194" name="Rectangle 21"/>
          <p:cNvSpPr>
            <a:spLocks noChangeArrowheads="1"/>
          </p:cNvSpPr>
          <p:nvPr/>
        </p:nvSpPr>
        <p:spPr bwMode="auto">
          <a:xfrm>
            <a:off x="0" y="219075"/>
            <a:ext cx="9144000" cy="0"/>
          </a:xfrm>
          <a:prstGeom prst="rect">
            <a:avLst/>
          </a:prstGeom>
          <a:noFill/>
          <a:ln w="9525">
            <a:noFill/>
            <a:miter lim="800000"/>
            <a:headEnd/>
            <a:tailEnd/>
          </a:ln>
        </p:spPr>
        <p:txBody>
          <a:bodyPr wrap="none" anchor="ctr">
            <a:spAutoFit/>
          </a:bodyPr>
          <a:lstStyle/>
          <a:p>
            <a:endParaRPr lang="en-US"/>
          </a:p>
        </p:txBody>
      </p:sp>
      <p:graphicFrame>
        <p:nvGraphicFramePr>
          <p:cNvPr id="20" name="Table 19"/>
          <p:cNvGraphicFramePr>
            <a:graphicFrameLocks noGrp="1"/>
          </p:cNvGraphicFramePr>
          <p:nvPr/>
        </p:nvGraphicFramePr>
        <p:xfrm>
          <a:off x="685799" y="3764915"/>
          <a:ext cx="6781801" cy="1797685"/>
        </p:xfrm>
        <a:graphic>
          <a:graphicData uri="http://schemas.openxmlformats.org/drawingml/2006/table">
            <a:tbl>
              <a:tblPr/>
              <a:tblGrid>
                <a:gridCol w="1984079"/>
                <a:gridCol w="1159425"/>
                <a:gridCol w="1196731"/>
                <a:gridCol w="1159425"/>
                <a:gridCol w="1282141"/>
              </a:tblGrid>
              <a:tr h="301625">
                <a:tc>
                  <a:txBody>
                    <a:bodyPr/>
                    <a:lstStyle/>
                    <a:p>
                      <a:pPr marL="0" marR="0">
                        <a:spcBef>
                          <a:spcPts val="0"/>
                        </a:spcBef>
                        <a:spcAft>
                          <a:spcPts val="0"/>
                        </a:spcAft>
                      </a:pPr>
                      <a:endParaRPr lang="en-US" sz="1800" spc="100" dirty="0">
                        <a:solidFill>
                          <a:srgbClr val="000000"/>
                        </a:solidFill>
                        <a:latin typeface="Helvetica" pitchFamily="34" charset="0"/>
                        <a:ea typeface="Times New Roman"/>
                        <a:cs typeface="Times New Roman"/>
                      </a:endParaRPr>
                    </a:p>
                  </a:txBody>
                  <a:tcPr marL="25400" marR="2540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spcBef>
                          <a:spcPts val="0"/>
                        </a:spcBef>
                        <a:spcAft>
                          <a:spcPts val="0"/>
                        </a:spcAft>
                      </a:pPr>
                      <a:r>
                        <a:rPr lang="en-US" sz="1800" b="1" spc="50">
                          <a:solidFill>
                            <a:srgbClr val="000000"/>
                          </a:solidFill>
                          <a:latin typeface="Helvetica" pitchFamily="34" charset="0"/>
                          <a:ea typeface="Times New Roman"/>
                          <a:cs typeface="Times New Roman"/>
                        </a:rPr>
                        <a:t>Health Insurance Plan</a:t>
                      </a:r>
                      <a:endParaRPr lang="en-US" sz="1800">
                        <a:latin typeface="Helvetica" pitchFamily="34" charset="0"/>
                        <a:ea typeface="Times New Roman"/>
                        <a:cs typeface="Times New Roman"/>
                      </a:endParaRPr>
                    </a:p>
                  </a:txBody>
                  <a:tcPr marL="25400" marR="2540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endParaRPr lang="en-US" sz="1800" spc="100">
                        <a:solidFill>
                          <a:srgbClr val="000000"/>
                        </a:solidFill>
                        <a:latin typeface="Helvetica" pitchFamily="34" charset="0"/>
                        <a:ea typeface="Times New Roman"/>
                        <a:cs typeface="Times New Roman"/>
                      </a:endParaRPr>
                    </a:p>
                  </a:txBody>
                  <a:tcPr marL="25400" marR="2540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625">
                <a:tc>
                  <a:txBody>
                    <a:bodyPr/>
                    <a:lstStyle/>
                    <a:p>
                      <a:pPr marL="0" marR="0">
                        <a:spcBef>
                          <a:spcPts val="0"/>
                        </a:spcBef>
                        <a:spcAft>
                          <a:spcPts val="0"/>
                        </a:spcAft>
                      </a:pPr>
                      <a:r>
                        <a:rPr lang="en-US" sz="1800" b="1" spc="50" dirty="0">
                          <a:solidFill>
                            <a:srgbClr val="000000"/>
                          </a:solidFill>
                          <a:latin typeface="Helvetica" pitchFamily="34" charset="0"/>
                          <a:ea typeface="Times New Roman"/>
                          <a:cs typeface="Times New Roman"/>
                        </a:rPr>
                        <a:t>Job Classification</a:t>
                      </a:r>
                      <a:endParaRPr lang="en-US" sz="1800" dirty="0">
                        <a:latin typeface="Helvetica" pitchFamily="34" charset="0"/>
                        <a:ea typeface="Times New Roman"/>
                        <a:cs typeface="Times New Roman"/>
                      </a:endParaRPr>
                    </a:p>
                  </a:txBody>
                  <a:tcPr marL="25400" marR="2540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spc="100">
                          <a:solidFill>
                            <a:srgbClr val="000000"/>
                          </a:solidFill>
                          <a:latin typeface="Helvetica" pitchFamily="34" charset="0"/>
                          <a:ea typeface="Times New Roman"/>
                          <a:cs typeface="Times New Roman"/>
                        </a:rPr>
                        <a:t>1</a:t>
                      </a:r>
                      <a:endParaRPr lang="en-US" sz="1800">
                        <a:latin typeface="Helvetica" pitchFamily="34" charset="0"/>
                        <a:ea typeface="Times New Roman"/>
                        <a:cs typeface="Times New Roman"/>
                      </a:endParaRPr>
                    </a:p>
                  </a:txBody>
                  <a:tcPr marL="25400" marR="2540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spc="100">
                          <a:solidFill>
                            <a:srgbClr val="000000"/>
                          </a:solidFill>
                          <a:latin typeface="Helvetica" pitchFamily="34" charset="0"/>
                          <a:ea typeface="Times New Roman"/>
                          <a:cs typeface="Times New Roman"/>
                        </a:rPr>
                        <a:t>2</a:t>
                      </a:r>
                      <a:endParaRPr lang="en-US" sz="1800">
                        <a:latin typeface="Helvetica" pitchFamily="34" charset="0"/>
                        <a:ea typeface="Times New Roman"/>
                        <a:cs typeface="Times New Roman"/>
                      </a:endParaRPr>
                    </a:p>
                  </a:txBody>
                  <a:tcPr marL="25400" marR="2540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spc="100">
                          <a:solidFill>
                            <a:srgbClr val="000000"/>
                          </a:solidFill>
                          <a:latin typeface="Helvetica" pitchFamily="34" charset="0"/>
                          <a:ea typeface="Times New Roman"/>
                          <a:cs typeface="Times New Roman"/>
                        </a:rPr>
                        <a:t>3</a:t>
                      </a:r>
                      <a:endParaRPr lang="en-US" sz="1800">
                        <a:latin typeface="Helvetica" pitchFamily="34" charset="0"/>
                        <a:ea typeface="Times New Roman"/>
                        <a:cs typeface="Times New Roman"/>
                      </a:endParaRPr>
                    </a:p>
                  </a:txBody>
                  <a:tcPr marL="25400" marR="2540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spc="100" dirty="0">
                          <a:solidFill>
                            <a:srgbClr val="000000"/>
                          </a:solidFill>
                          <a:latin typeface="Helvetica" pitchFamily="34" charset="0"/>
                          <a:ea typeface="Times New Roman"/>
                          <a:cs typeface="Times New Roman"/>
                        </a:rPr>
                        <a:t>Totals</a:t>
                      </a:r>
                      <a:endParaRPr lang="en-US" sz="1800" dirty="0">
                        <a:latin typeface="Helvetica" pitchFamily="34" charset="0"/>
                        <a:ea typeface="Times New Roman"/>
                        <a:cs typeface="Times New Roman"/>
                      </a:endParaRPr>
                    </a:p>
                  </a:txBody>
                  <a:tcPr marL="25400" marR="2540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625">
                <a:tc>
                  <a:txBody>
                    <a:bodyPr/>
                    <a:lstStyle/>
                    <a:p>
                      <a:pPr marL="0" marR="0">
                        <a:spcBef>
                          <a:spcPts val="0"/>
                        </a:spcBef>
                        <a:spcAft>
                          <a:spcPts val="0"/>
                        </a:spcAft>
                      </a:pPr>
                      <a:r>
                        <a:rPr lang="en-US" sz="1800" spc="100">
                          <a:solidFill>
                            <a:srgbClr val="000000"/>
                          </a:solidFill>
                          <a:latin typeface="Helvetica" pitchFamily="34" charset="0"/>
                          <a:ea typeface="Times New Roman"/>
                          <a:cs typeface="Times New Roman"/>
                        </a:rPr>
                        <a:t>Salaried workers</a:t>
                      </a:r>
                      <a:endParaRPr lang="en-US" sz="1800">
                        <a:latin typeface="Helvetica" pitchFamily="34" charset="0"/>
                        <a:ea typeface="Times New Roman"/>
                        <a:cs typeface="Times New Roman"/>
                      </a:endParaRPr>
                    </a:p>
                  </a:txBody>
                  <a:tcPr marL="25400" marR="2540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800" spc="100" dirty="0">
                          <a:solidFill>
                            <a:srgbClr val="000000"/>
                          </a:solidFill>
                          <a:latin typeface="Helvetica" pitchFamily="34" charset="0"/>
                          <a:ea typeface="Times New Roman"/>
                          <a:cs typeface="Times New Roman"/>
                        </a:rPr>
                        <a:t>160</a:t>
                      </a:r>
                      <a:endParaRPr lang="en-US" sz="1800" dirty="0">
                        <a:latin typeface="Helvetica" pitchFamily="34" charset="0"/>
                        <a:ea typeface="Times New Roman"/>
                        <a:cs typeface="Times New Roman"/>
                      </a:endParaRPr>
                    </a:p>
                  </a:txBody>
                  <a:tcPr marL="25400" marR="2540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800" spc="100" dirty="0">
                          <a:solidFill>
                            <a:srgbClr val="000000"/>
                          </a:solidFill>
                          <a:latin typeface="Helvetica" pitchFamily="34" charset="0"/>
                          <a:ea typeface="Times New Roman"/>
                          <a:cs typeface="Times New Roman"/>
                        </a:rPr>
                        <a:t>140</a:t>
                      </a:r>
                      <a:endParaRPr lang="en-US" sz="1800" dirty="0">
                        <a:latin typeface="Helvetica" pitchFamily="34" charset="0"/>
                        <a:ea typeface="Times New Roman"/>
                        <a:cs typeface="Times New Roman"/>
                      </a:endParaRPr>
                    </a:p>
                  </a:txBody>
                  <a:tcPr marL="25400" marR="2540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800" spc="100">
                          <a:solidFill>
                            <a:srgbClr val="000000"/>
                          </a:solidFill>
                          <a:latin typeface="Helvetica" pitchFamily="34" charset="0"/>
                          <a:ea typeface="Times New Roman"/>
                          <a:cs typeface="Times New Roman"/>
                        </a:rPr>
                        <a:t>40</a:t>
                      </a:r>
                      <a:endParaRPr lang="en-US" sz="1800">
                        <a:latin typeface="Helvetica" pitchFamily="34" charset="0"/>
                        <a:ea typeface="Times New Roman"/>
                        <a:cs typeface="Times New Roman"/>
                      </a:endParaRPr>
                    </a:p>
                  </a:txBody>
                  <a:tcPr marL="25400" marR="2540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800" spc="100">
                          <a:solidFill>
                            <a:srgbClr val="000000"/>
                          </a:solidFill>
                          <a:latin typeface="Helvetica" pitchFamily="34" charset="0"/>
                          <a:ea typeface="Times New Roman"/>
                          <a:cs typeface="Times New Roman"/>
                        </a:rPr>
                        <a:t>340</a:t>
                      </a:r>
                      <a:endParaRPr lang="en-US" sz="1800">
                        <a:latin typeface="Helvetica" pitchFamily="34" charset="0"/>
                        <a:ea typeface="Times New Roman"/>
                        <a:cs typeface="Times New Roman"/>
                      </a:endParaRPr>
                    </a:p>
                  </a:txBody>
                  <a:tcPr marL="25400" marR="25400" marT="0" marB="0" anchor="ctr">
                    <a:lnL>
                      <a:noFill/>
                    </a:lnL>
                    <a:lnR>
                      <a:noFill/>
                    </a:lnR>
                    <a:lnT w="12700" cap="flat" cmpd="sng" algn="ctr">
                      <a:solidFill>
                        <a:srgbClr val="000000"/>
                      </a:solidFill>
                      <a:prstDash val="solid"/>
                      <a:round/>
                      <a:headEnd type="none" w="med" len="med"/>
                      <a:tailEnd type="none" w="med" len="med"/>
                    </a:lnT>
                    <a:lnB>
                      <a:noFill/>
                    </a:lnB>
                  </a:tcPr>
                </a:tc>
              </a:tr>
              <a:tr h="313690">
                <a:tc>
                  <a:txBody>
                    <a:bodyPr/>
                    <a:lstStyle/>
                    <a:p>
                      <a:pPr marL="0" marR="0">
                        <a:spcBef>
                          <a:spcPts val="0"/>
                        </a:spcBef>
                        <a:spcAft>
                          <a:spcPts val="0"/>
                        </a:spcAft>
                      </a:pPr>
                      <a:r>
                        <a:rPr lang="en-US" sz="1800" spc="100">
                          <a:solidFill>
                            <a:srgbClr val="000000"/>
                          </a:solidFill>
                          <a:latin typeface="Helvetica" pitchFamily="34" charset="0"/>
                          <a:ea typeface="Times New Roman"/>
                          <a:cs typeface="Times New Roman"/>
                        </a:rPr>
                        <a:t>Hourly workers</a:t>
                      </a:r>
                      <a:endParaRPr lang="en-US" sz="1800">
                        <a:latin typeface="Helvetica" pitchFamily="34" charset="0"/>
                        <a:ea typeface="Times New Roman"/>
                        <a:cs typeface="Times New Roman"/>
                      </a:endParaRPr>
                    </a:p>
                  </a:txBody>
                  <a:tcPr marL="25400" marR="25400" marT="0" marB="0" anchor="ctr">
                    <a:lnL>
                      <a:noFill/>
                    </a:lnL>
                    <a:lnR>
                      <a:noFill/>
                    </a:lnR>
                    <a:lnT>
                      <a:noFill/>
                    </a:lnT>
                    <a:lnB>
                      <a:noFill/>
                    </a:lnB>
                  </a:tcPr>
                </a:tc>
                <a:tc>
                  <a:txBody>
                    <a:bodyPr/>
                    <a:lstStyle/>
                    <a:p>
                      <a:pPr marL="0" marR="0" algn="ctr">
                        <a:spcBef>
                          <a:spcPts val="0"/>
                        </a:spcBef>
                        <a:spcAft>
                          <a:spcPts val="0"/>
                        </a:spcAft>
                      </a:pPr>
                      <a:r>
                        <a:rPr lang="en-US" sz="1800" u="sng" spc="100" dirty="0" smtClean="0">
                          <a:solidFill>
                            <a:srgbClr val="000000"/>
                          </a:solidFill>
                          <a:latin typeface="Helvetica" pitchFamily="34" charset="0"/>
                          <a:ea typeface="Times New Roman"/>
                          <a:cs typeface="Times New Roman"/>
                        </a:rPr>
                        <a:t>  40</a:t>
                      </a:r>
                      <a:endParaRPr lang="en-US" sz="1800" dirty="0">
                        <a:latin typeface="Helvetica" pitchFamily="34" charset="0"/>
                        <a:ea typeface="Times New Roman"/>
                        <a:cs typeface="Times New Roman"/>
                      </a:endParaRPr>
                    </a:p>
                  </a:txBody>
                  <a:tcPr marL="25400" marR="25400" marT="0" marB="0" anchor="ctr">
                    <a:lnL>
                      <a:noFill/>
                    </a:lnL>
                    <a:lnR>
                      <a:noFill/>
                    </a:lnR>
                    <a:lnT>
                      <a:noFill/>
                    </a:lnT>
                    <a:lnB>
                      <a:noFill/>
                    </a:lnB>
                  </a:tcPr>
                </a:tc>
                <a:tc>
                  <a:txBody>
                    <a:bodyPr/>
                    <a:lstStyle/>
                    <a:p>
                      <a:pPr marL="0" marR="0" algn="ctr">
                        <a:spcBef>
                          <a:spcPts val="0"/>
                        </a:spcBef>
                        <a:spcAft>
                          <a:spcPts val="0"/>
                        </a:spcAft>
                      </a:pPr>
                      <a:r>
                        <a:rPr lang="en-US" sz="1800" u="sng" spc="100" dirty="0" smtClean="0">
                          <a:solidFill>
                            <a:srgbClr val="000000"/>
                          </a:solidFill>
                          <a:latin typeface="Helvetica" pitchFamily="34" charset="0"/>
                          <a:ea typeface="Times New Roman"/>
                          <a:cs typeface="Times New Roman"/>
                        </a:rPr>
                        <a:t>  60</a:t>
                      </a:r>
                      <a:endParaRPr lang="en-US" sz="1800" dirty="0">
                        <a:latin typeface="Helvetica" pitchFamily="34" charset="0"/>
                        <a:ea typeface="Times New Roman"/>
                        <a:cs typeface="Times New Roman"/>
                      </a:endParaRPr>
                    </a:p>
                  </a:txBody>
                  <a:tcPr marL="25400" marR="25400" marT="0" marB="0" anchor="ctr">
                    <a:lnL>
                      <a:noFill/>
                    </a:lnL>
                    <a:lnR>
                      <a:noFill/>
                    </a:lnR>
                    <a:lnT>
                      <a:noFill/>
                    </a:lnT>
                    <a:lnB>
                      <a:noFill/>
                    </a:lnB>
                  </a:tcPr>
                </a:tc>
                <a:tc>
                  <a:txBody>
                    <a:bodyPr/>
                    <a:lstStyle/>
                    <a:p>
                      <a:pPr marL="0" marR="0" algn="ctr">
                        <a:spcBef>
                          <a:spcPts val="0"/>
                        </a:spcBef>
                        <a:spcAft>
                          <a:spcPts val="0"/>
                        </a:spcAft>
                      </a:pPr>
                      <a:r>
                        <a:rPr lang="en-US" sz="1800" u="sng" spc="100" dirty="0">
                          <a:solidFill>
                            <a:srgbClr val="000000"/>
                          </a:solidFill>
                          <a:latin typeface="Helvetica" pitchFamily="34" charset="0"/>
                          <a:ea typeface="Times New Roman"/>
                          <a:cs typeface="Times New Roman"/>
                        </a:rPr>
                        <a:t>60</a:t>
                      </a:r>
                      <a:endParaRPr lang="en-US" sz="1800" dirty="0">
                        <a:latin typeface="Helvetica" pitchFamily="34" charset="0"/>
                        <a:ea typeface="Times New Roman"/>
                        <a:cs typeface="Times New Roman"/>
                      </a:endParaRPr>
                    </a:p>
                  </a:txBody>
                  <a:tcPr marL="25400" marR="25400" marT="0" marB="0" anchor="ctr">
                    <a:lnL>
                      <a:noFill/>
                    </a:lnL>
                    <a:lnR>
                      <a:noFill/>
                    </a:lnR>
                    <a:lnT>
                      <a:noFill/>
                    </a:lnT>
                    <a:lnB>
                      <a:noFill/>
                    </a:lnB>
                  </a:tcPr>
                </a:tc>
                <a:tc>
                  <a:txBody>
                    <a:bodyPr/>
                    <a:lstStyle/>
                    <a:p>
                      <a:pPr marL="0" marR="0" algn="ctr">
                        <a:spcBef>
                          <a:spcPts val="0"/>
                        </a:spcBef>
                        <a:spcAft>
                          <a:spcPts val="0"/>
                        </a:spcAft>
                      </a:pPr>
                      <a:r>
                        <a:rPr lang="en-US" sz="1800" u="sng" spc="100" dirty="0">
                          <a:solidFill>
                            <a:srgbClr val="000000"/>
                          </a:solidFill>
                          <a:latin typeface="Helvetica" pitchFamily="34" charset="0"/>
                          <a:ea typeface="Times New Roman"/>
                          <a:cs typeface="Times New Roman"/>
                        </a:rPr>
                        <a:t>160</a:t>
                      </a:r>
                      <a:endParaRPr lang="en-US" sz="1800" dirty="0">
                        <a:latin typeface="Helvetica" pitchFamily="34" charset="0"/>
                        <a:ea typeface="Times New Roman"/>
                        <a:cs typeface="Times New Roman"/>
                      </a:endParaRPr>
                    </a:p>
                  </a:txBody>
                  <a:tcPr marL="25400" marR="25400" marT="0" marB="0" anchor="ctr">
                    <a:lnL>
                      <a:noFill/>
                    </a:lnL>
                    <a:lnR>
                      <a:noFill/>
                    </a:lnR>
                    <a:lnT>
                      <a:noFill/>
                    </a:lnT>
                    <a:lnB>
                      <a:noFill/>
                    </a:lnB>
                  </a:tcPr>
                </a:tc>
              </a:tr>
              <a:tr h="332105">
                <a:tc>
                  <a:txBody>
                    <a:bodyPr/>
                    <a:lstStyle/>
                    <a:p>
                      <a:pPr marL="0" marR="0">
                        <a:spcBef>
                          <a:spcPts val="0"/>
                        </a:spcBef>
                        <a:spcAft>
                          <a:spcPts val="0"/>
                        </a:spcAft>
                      </a:pPr>
                      <a:r>
                        <a:rPr lang="en-US" sz="1800" spc="100">
                          <a:solidFill>
                            <a:srgbClr val="000000"/>
                          </a:solidFill>
                          <a:latin typeface="Helvetica" pitchFamily="34" charset="0"/>
                          <a:ea typeface="Times New Roman"/>
                          <a:cs typeface="Times New Roman"/>
                        </a:rPr>
                        <a:t>Totals</a:t>
                      </a:r>
                      <a:endParaRPr lang="en-US" sz="1800">
                        <a:latin typeface="Helvetica" pitchFamily="34" charset="0"/>
                        <a:ea typeface="Times New Roman"/>
                        <a:cs typeface="Times New Roman"/>
                      </a:endParaRPr>
                    </a:p>
                  </a:txBody>
                  <a:tcPr marL="25400" marR="2540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spc="100">
                          <a:solidFill>
                            <a:srgbClr val="000000"/>
                          </a:solidFill>
                          <a:latin typeface="Helvetica" pitchFamily="34" charset="0"/>
                          <a:ea typeface="Times New Roman"/>
                          <a:cs typeface="Times New Roman"/>
                        </a:rPr>
                        <a:t>200</a:t>
                      </a:r>
                      <a:endParaRPr lang="en-US" sz="1800">
                        <a:latin typeface="Helvetica" pitchFamily="34" charset="0"/>
                        <a:ea typeface="Times New Roman"/>
                        <a:cs typeface="Times New Roman"/>
                      </a:endParaRPr>
                    </a:p>
                  </a:txBody>
                  <a:tcPr marL="25400" marR="2540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spc="100" dirty="0">
                          <a:solidFill>
                            <a:srgbClr val="000000"/>
                          </a:solidFill>
                          <a:latin typeface="Helvetica" pitchFamily="34" charset="0"/>
                          <a:ea typeface="Times New Roman"/>
                          <a:cs typeface="Times New Roman"/>
                        </a:rPr>
                        <a:t>200</a:t>
                      </a:r>
                      <a:endParaRPr lang="en-US" sz="1800" dirty="0">
                        <a:latin typeface="Helvetica" pitchFamily="34" charset="0"/>
                        <a:ea typeface="Times New Roman"/>
                        <a:cs typeface="Times New Roman"/>
                      </a:endParaRPr>
                    </a:p>
                  </a:txBody>
                  <a:tcPr marL="25400" marR="2540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spc="100">
                          <a:solidFill>
                            <a:srgbClr val="000000"/>
                          </a:solidFill>
                          <a:latin typeface="Helvetica" pitchFamily="34" charset="0"/>
                          <a:ea typeface="Times New Roman"/>
                          <a:cs typeface="Times New Roman"/>
                        </a:rPr>
                        <a:t>100</a:t>
                      </a:r>
                      <a:endParaRPr lang="en-US" sz="1800">
                        <a:latin typeface="Helvetica" pitchFamily="34" charset="0"/>
                        <a:ea typeface="Times New Roman"/>
                        <a:cs typeface="Times New Roman"/>
                      </a:endParaRPr>
                    </a:p>
                  </a:txBody>
                  <a:tcPr marL="25400" marR="2540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spc="100" dirty="0">
                          <a:solidFill>
                            <a:srgbClr val="000000"/>
                          </a:solidFill>
                          <a:latin typeface="Helvetica" pitchFamily="34" charset="0"/>
                          <a:ea typeface="Times New Roman"/>
                          <a:cs typeface="Times New Roman"/>
                        </a:rPr>
                        <a:t>500</a:t>
                      </a:r>
                      <a:endParaRPr lang="en-US" sz="1800" dirty="0">
                        <a:latin typeface="Helvetica" pitchFamily="34" charset="0"/>
                        <a:ea typeface="Times New Roman"/>
                        <a:cs typeface="Times New Roman"/>
                      </a:endParaRPr>
                    </a:p>
                  </a:txBody>
                  <a:tcPr marL="25400" marR="2540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16" name="Rectangle 2"/>
          <p:cNvSpPr>
            <a:spLocks noGrp="1" noChangeArrowheads="1"/>
          </p:cNvSpPr>
          <p:nvPr>
            <p:ph type="title"/>
          </p:nvPr>
        </p:nvSpPr>
        <p:spPr>
          <a:xfrm>
            <a:off x="685800" y="0"/>
            <a:ext cx="7696200" cy="838200"/>
          </a:xfrm>
        </p:spPr>
        <p:txBody>
          <a:bodyPr/>
          <a:lstStyle/>
          <a:p>
            <a:pPr eaLnBrk="1" hangingPunct="1"/>
            <a:r>
              <a:rPr lang="en-US" sz="3600" b="1" dirty="0" smtClean="0"/>
              <a:t>9-8 Contingency Table Tests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2"/>
          <p:cNvSpPr>
            <a:spLocks noGrp="1" noChangeArrowheads="1"/>
          </p:cNvSpPr>
          <p:nvPr>
            <p:ph type="title"/>
          </p:nvPr>
        </p:nvSpPr>
        <p:spPr>
          <a:xfrm>
            <a:off x="685800" y="0"/>
            <a:ext cx="7696200" cy="838200"/>
          </a:xfrm>
        </p:spPr>
        <p:txBody>
          <a:bodyPr/>
          <a:lstStyle/>
          <a:p>
            <a:pPr eaLnBrk="1" hangingPunct="1"/>
            <a:r>
              <a:rPr lang="en-US" sz="3600" b="1" smtClean="0"/>
              <a:t>9-8 Contingency Table Tests </a:t>
            </a:r>
          </a:p>
        </p:txBody>
      </p:sp>
      <p:sp>
        <p:nvSpPr>
          <p:cNvPr id="51205" name="Slide Number Placeholder 5"/>
          <p:cNvSpPr>
            <a:spLocks noGrp="1"/>
          </p:cNvSpPr>
          <p:nvPr>
            <p:ph type="sldNum" sz="quarter" idx="12"/>
          </p:nvPr>
        </p:nvSpPr>
        <p:spPr bwMode="auto">
          <a:noFill/>
          <a:ln>
            <a:miter lim="800000"/>
            <a:headEnd/>
            <a:tailEnd/>
          </a:ln>
        </p:spPr>
        <p:txBody>
          <a:bodyPr/>
          <a:lstStyle/>
          <a:p>
            <a:fld id="{6E303960-2C0F-47BE-8DD6-F6F2230D8C0B}" type="slidenum">
              <a:rPr lang="en-US" smtClean="0">
                <a:cs typeface="Arial" charset="0"/>
              </a:rPr>
              <a:pPr/>
              <a:t>58</a:t>
            </a:fld>
            <a:endParaRPr lang="en-US" smtClean="0">
              <a:cs typeface="Arial" charset="0"/>
            </a:endParaRPr>
          </a:p>
        </p:txBody>
      </p:sp>
      <p:sp>
        <p:nvSpPr>
          <p:cNvPr id="7" name="Footer Placeholder 6"/>
          <p:cNvSpPr>
            <a:spLocks noGrp="1"/>
          </p:cNvSpPr>
          <p:nvPr>
            <p:ph type="ftr" sz="quarter" idx="11"/>
          </p:nvPr>
        </p:nvSpPr>
        <p:spPr/>
        <p:txBody>
          <a:bodyPr/>
          <a:lstStyle/>
          <a:p>
            <a:pPr>
              <a:defRPr/>
            </a:pPr>
            <a:r>
              <a:rPr lang="en-US" dirty="0"/>
              <a:t>Sec 9-8 Contingency Table Tests</a:t>
            </a:r>
          </a:p>
        </p:txBody>
      </p:sp>
      <p:sp>
        <p:nvSpPr>
          <p:cNvPr id="51207" name="Text Box 4"/>
          <p:cNvSpPr txBox="1">
            <a:spLocks noChangeArrowheads="1"/>
          </p:cNvSpPr>
          <p:nvPr/>
        </p:nvSpPr>
        <p:spPr bwMode="auto">
          <a:xfrm>
            <a:off x="228600" y="762000"/>
            <a:ext cx="4038600" cy="400050"/>
          </a:xfrm>
          <a:prstGeom prst="rect">
            <a:avLst/>
          </a:prstGeom>
          <a:noFill/>
          <a:ln w="9525">
            <a:noFill/>
            <a:miter lim="800000"/>
            <a:headEnd/>
            <a:tailEnd/>
          </a:ln>
        </p:spPr>
        <p:txBody>
          <a:bodyPr>
            <a:spAutoFit/>
          </a:bodyPr>
          <a:lstStyle/>
          <a:p>
            <a:pPr>
              <a:spcBef>
                <a:spcPct val="50000"/>
              </a:spcBef>
            </a:pPr>
            <a:r>
              <a:rPr lang="en-US" sz="2000" b="1">
                <a:latin typeface="Helvetica" pitchFamily="34" charset="0"/>
              </a:rPr>
              <a:t>  Example 9-14</a:t>
            </a:r>
          </a:p>
        </p:txBody>
      </p:sp>
      <p:sp>
        <p:nvSpPr>
          <p:cNvPr id="9" name="TextBox 8"/>
          <p:cNvSpPr txBox="1"/>
          <p:nvPr/>
        </p:nvSpPr>
        <p:spPr>
          <a:xfrm>
            <a:off x="381000" y="1143000"/>
            <a:ext cx="8305800" cy="4524375"/>
          </a:xfrm>
          <a:prstGeom prst="rect">
            <a:avLst/>
          </a:prstGeom>
          <a:noFill/>
        </p:spPr>
        <p:txBody>
          <a:bodyPr>
            <a:spAutoFit/>
          </a:bodyPr>
          <a:lstStyle/>
          <a:p>
            <a:pPr>
              <a:defRPr/>
            </a:pPr>
            <a:r>
              <a:rPr lang="en-US" dirty="0">
                <a:latin typeface="Helvetica" pitchFamily="34" charset="0"/>
              </a:rPr>
              <a:t>The seven-step hypothesis-testing procedure may now be applied to this problem.</a:t>
            </a:r>
          </a:p>
          <a:p>
            <a:pPr>
              <a:defRPr/>
            </a:pPr>
            <a:r>
              <a:rPr lang="en-US" b="1" dirty="0">
                <a:latin typeface="Helvetica" pitchFamily="34" charset="0"/>
              </a:rPr>
              <a:t>1.   Parameter of Interest: </a:t>
            </a:r>
            <a:r>
              <a:rPr lang="en-US" dirty="0">
                <a:latin typeface="Helvetica" pitchFamily="34" charset="0"/>
              </a:rPr>
              <a:t>The variable of interest is employee preference among health insurance plans.</a:t>
            </a:r>
          </a:p>
          <a:p>
            <a:pPr>
              <a:defRPr/>
            </a:pPr>
            <a:r>
              <a:rPr lang="en-US" b="1" dirty="0">
                <a:latin typeface="Helvetica" pitchFamily="34" charset="0"/>
              </a:rPr>
              <a:t>2.   Null hypothesis: </a:t>
            </a:r>
            <a:r>
              <a:rPr lang="en-US" i="1" dirty="0">
                <a:latin typeface="Helvetica" pitchFamily="34" charset="0"/>
              </a:rPr>
              <a:t>H</a:t>
            </a:r>
            <a:r>
              <a:rPr lang="en-US" i="1" baseline="-25000" dirty="0">
                <a:latin typeface="Helvetica" pitchFamily="34" charset="0"/>
              </a:rPr>
              <a:t>0</a:t>
            </a:r>
            <a:r>
              <a:rPr lang="en-US" i="1" dirty="0">
                <a:latin typeface="Helvetica" pitchFamily="34" charset="0"/>
              </a:rPr>
              <a:t>: </a:t>
            </a:r>
            <a:r>
              <a:rPr lang="en-US" dirty="0">
                <a:latin typeface="Helvetica" pitchFamily="34" charset="0"/>
              </a:rPr>
              <a:t>Preference is independent of salaried versus hourly job classification.</a:t>
            </a:r>
          </a:p>
          <a:p>
            <a:pPr>
              <a:defRPr/>
            </a:pPr>
            <a:r>
              <a:rPr lang="en-US" b="1" dirty="0">
                <a:latin typeface="Helvetica" pitchFamily="34" charset="0"/>
              </a:rPr>
              <a:t>3.   Alternative hypothesis: </a:t>
            </a:r>
            <a:r>
              <a:rPr lang="en-US" i="1" dirty="0">
                <a:latin typeface="Helvetica" pitchFamily="34" charset="0"/>
              </a:rPr>
              <a:t>H</a:t>
            </a:r>
            <a:r>
              <a:rPr lang="en-US" baseline="-25000" dirty="0">
                <a:latin typeface="Helvetica" pitchFamily="34" charset="0"/>
              </a:rPr>
              <a:t>1</a:t>
            </a:r>
            <a:r>
              <a:rPr lang="en-US" dirty="0">
                <a:latin typeface="Helvetica" pitchFamily="34" charset="0"/>
              </a:rPr>
              <a:t>:</a:t>
            </a:r>
            <a:r>
              <a:rPr lang="en-US" i="1" dirty="0">
                <a:latin typeface="Helvetica" pitchFamily="34" charset="0"/>
              </a:rPr>
              <a:t> </a:t>
            </a:r>
            <a:r>
              <a:rPr lang="en-US" dirty="0">
                <a:latin typeface="Helvetica" pitchFamily="34" charset="0"/>
              </a:rPr>
              <a:t>Preference is not independent of salaried versus hourly job classification.</a:t>
            </a:r>
          </a:p>
          <a:p>
            <a:pPr marL="342900" indent="-342900">
              <a:buFontTx/>
              <a:buAutoNum type="arabicPeriod" startAt="4"/>
              <a:defRPr/>
            </a:pPr>
            <a:r>
              <a:rPr lang="en-US" b="1" dirty="0">
                <a:latin typeface="Helvetica" pitchFamily="34" charset="0"/>
              </a:rPr>
              <a:t>Test statistic: </a:t>
            </a:r>
            <a:r>
              <a:rPr lang="en-US" dirty="0">
                <a:latin typeface="Helvetica" pitchFamily="34" charset="0"/>
              </a:rPr>
              <a:t>The test statistic is</a:t>
            </a:r>
          </a:p>
          <a:p>
            <a:pPr marL="342900" indent="-342900">
              <a:defRPr/>
            </a:pPr>
            <a:endParaRPr lang="en-US" dirty="0">
              <a:latin typeface="Helvetica" pitchFamily="34" charset="0"/>
            </a:endParaRPr>
          </a:p>
          <a:p>
            <a:pPr marL="342900" indent="-342900">
              <a:defRPr/>
            </a:pPr>
            <a:endParaRPr lang="en-US" dirty="0">
              <a:latin typeface="Helvetica" pitchFamily="34" charset="0"/>
            </a:endParaRPr>
          </a:p>
          <a:p>
            <a:pPr marL="342900" indent="-342900">
              <a:defRPr/>
            </a:pPr>
            <a:endParaRPr lang="en-US" dirty="0">
              <a:latin typeface="Helvetica" pitchFamily="34" charset="0"/>
            </a:endParaRPr>
          </a:p>
          <a:p>
            <a:pPr marL="342900" indent="-342900">
              <a:buFontTx/>
              <a:buAutoNum type="arabicPeriod" startAt="5"/>
              <a:defRPr/>
            </a:pPr>
            <a:r>
              <a:rPr lang="en-US" b="1" dirty="0">
                <a:latin typeface="Helvetica" pitchFamily="34" charset="0"/>
              </a:rPr>
              <a:t>Reject </a:t>
            </a:r>
            <a:r>
              <a:rPr lang="en-US" b="1" i="1" dirty="0">
                <a:latin typeface="Helvetica" pitchFamily="34" charset="0"/>
              </a:rPr>
              <a:t>H</a:t>
            </a:r>
            <a:r>
              <a:rPr lang="en-US" b="1" baseline="-25000" dirty="0">
                <a:latin typeface="Helvetica" pitchFamily="34" charset="0"/>
              </a:rPr>
              <a:t>0 </a:t>
            </a:r>
            <a:r>
              <a:rPr lang="en-US" b="1" dirty="0">
                <a:latin typeface="Helvetica" pitchFamily="34" charset="0"/>
              </a:rPr>
              <a:t>if: </a:t>
            </a:r>
            <a:r>
              <a:rPr lang="en-US" dirty="0">
                <a:latin typeface="Helvetica" pitchFamily="34" charset="0"/>
              </a:rPr>
              <a:t>We will use a fixed-significance level test with a</a:t>
            </a:r>
            <a:r>
              <a:rPr lang="en-US" b="1" dirty="0">
                <a:latin typeface="Helvetica" pitchFamily="34" charset="0"/>
              </a:rPr>
              <a:t> </a:t>
            </a:r>
            <a:r>
              <a:rPr lang="en-US" dirty="0">
                <a:latin typeface="Helvetica" pitchFamily="34" charset="0"/>
              </a:rPr>
              <a:t>= 0.05. Therefore, since </a:t>
            </a:r>
            <a:r>
              <a:rPr lang="en-US" i="1" dirty="0">
                <a:latin typeface="Helvetica" pitchFamily="34" charset="0"/>
              </a:rPr>
              <a:t>r = </a:t>
            </a:r>
            <a:r>
              <a:rPr lang="en-US" dirty="0">
                <a:latin typeface="Helvetica" pitchFamily="34" charset="0"/>
              </a:rPr>
              <a:t>2</a:t>
            </a:r>
            <a:r>
              <a:rPr lang="en-US" i="1" dirty="0">
                <a:latin typeface="Helvetica" pitchFamily="34" charset="0"/>
              </a:rPr>
              <a:t> </a:t>
            </a:r>
            <a:r>
              <a:rPr lang="en-US" dirty="0">
                <a:latin typeface="Helvetica" pitchFamily="34" charset="0"/>
              </a:rPr>
              <a:t>and </a:t>
            </a:r>
            <a:r>
              <a:rPr lang="en-US" i="1" dirty="0">
                <a:latin typeface="Helvetica" pitchFamily="34" charset="0"/>
              </a:rPr>
              <a:t>c </a:t>
            </a:r>
            <a:r>
              <a:rPr lang="en-US" dirty="0">
                <a:latin typeface="Helvetica" pitchFamily="34" charset="0"/>
              </a:rPr>
              <a:t>= 3, the degrees of freedom for chi-square are</a:t>
            </a:r>
          </a:p>
          <a:p>
            <a:pPr marL="342900" indent="-342900">
              <a:defRPr/>
            </a:pPr>
            <a:r>
              <a:rPr lang="en-US" dirty="0">
                <a:latin typeface="Helvetica" pitchFamily="34" charset="0"/>
              </a:rPr>
              <a:t>      (</a:t>
            </a:r>
            <a:r>
              <a:rPr lang="en-US" i="1" dirty="0">
                <a:latin typeface="Helvetica" pitchFamily="34" charset="0"/>
              </a:rPr>
              <a:t>r</a:t>
            </a:r>
            <a:r>
              <a:rPr lang="en-US" dirty="0">
                <a:latin typeface="Helvetica" pitchFamily="34" charset="0"/>
              </a:rPr>
              <a:t> – 1)(</a:t>
            </a:r>
            <a:r>
              <a:rPr lang="en-US" i="1" dirty="0">
                <a:latin typeface="Helvetica" pitchFamily="34" charset="0"/>
              </a:rPr>
              <a:t>c</a:t>
            </a:r>
            <a:r>
              <a:rPr lang="en-US" dirty="0">
                <a:latin typeface="Helvetica" pitchFamily="34" charset="0"/>
              </a:rPr>
              <a:t> – 1) = (1)(2) = 2, and we would reject </a:t>
            </a:r>
            <a:r>
              <a:rPr lang="en-US" i="1" dirty="0">
                <a:latin typeface="Helvetica" pitchFamily="34" charset="0"/>
              </a:rPr>
              <a:t>H</a:t>
            </a:r>
            <a:r>
              <a:rPr lang="en-US" baseline="-25000" dirty="0">
                <a:latin typeface="Helvetica" pitchFamily="34" charset="0"/>
              </a:rPr>
              <a:t>0</a:t>
            </a:r>
            <a:r>
              <a:rPr lang="en-US" dirty="0">
                <a:latin typeface="Helvetica" pitchFamily="34" charset="0"/>
              </a:rPr>
              <a:t> if                            .</a:t>
            </a:r>
          </a:p>
          <a:p>
            <a:pPr>
              <a:defRPr/>
            </a:pPr>
            <a:endParaRPr lang="en-US" dirty="0">
              <a:latin typeface="Helvetica" pitchFamily="34" charset="0"/>
            </a:endParaRPr>
          </a:p>
        </p:txBody>
      </p:sp>
      <p:sp>
        <p:nvSpPr>
          <p:cNvPr id="51209"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51202" name="Object 8"/>
          <p:cNvGraphicFramePr>
            <a:graphicFrameLocks noChangeAspect="1"/>
          </p:cNvGraphicFramePr>
          <p:nvPr/>
        </p:nvGraphicFramePr>
        <p:xfrm>
          <a:off x="3048000" y="3733800"/>
          <a:ext cx="2590800" cy="762000"/>
        </p:xfrm>
        <a:graphic>
          <a:graphicData uri="http://schemas.openxmlformats.org/presentationml/2006/ole">
            <mc:AlternateContent xmlns:mc="http://schemas.openxmlformats.org/markup-compatibility/2006">
              <mc:Choice xmlns:v="urn:schemas-microsoft-com:vml" Requires="v">
                <p:oleObj spid="_x0000_s51204" name="Equation" r:id="rId4" imgW="1612900" imgH="546100" progId="Equation.DSMT4">
                  <p:embed/>
                </p:oleObj>
              </mc:Choice>
              <mc:Fallback>
                <p:oleObj name="Equation" r:id="rId4" imgW="1612900" imgH="546100" progId="Equation.DSMT4">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3733800"/>
                        <a:ext cx="25908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10"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51203" name="Object 10"/>
          <p:cNvGraphicFramePr>
            <a:graphicFrameLocks noChangeAspect="1"/>
          </p:cNvGraphicFramePr>
          <p:nvPr/>
        </p:nvGraphicFramePr>
        <p:xfrm>
          <a:off x="5943600" y="5029200"/>
          <a:ext cx="1809750" cy="346075"/>
        </p:xfrm>
        <a:graphic>
          <a:graphicData uri="http://schemas.openxmlformats.org/presentationml/2006/ole">
            <mc:AlternateContent xmlns:mc="http://schemas.openxmlformats.org/markup-compatibility/2006">
              <mc:Choice xmlns:v="urn:schemas-microsoft-com:vml" Requires="v">
                <p:oleObj spid="_x0000_s51205" name="Equation" r:id="rId6" imgW="1091880" imgH="253800" progId="Equation.DSMT4">
                  <p:embed/>
                </p:oleObj>
              </mc:Choice>
              <mc:Fallback>
                <p:oleObj name="Equation" r:id="rId6" imgW="1091880" imgH="253800" progId="Equation.DSMT4">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3600" y="5029200"/>
                        <a:ext cx="1809750" cy="346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9" name="Rectangle 2"/>
          <p:cNvSpPr>
            <a:spLocks noGrp="1" noChangeArrowheads="1"/>
          </p:cNvSpPr>
          <p:nvPr>
            <p:ph type="title"/>
          </p:nvPr>
        </p:nvSpPr>
        <p:spPr>
          <a:xfrm>
            <a:off x="685800" y="0"/>
            <a:ext cx="7696200" cy="838200"/>
          </a:xfrm>
        </p:spPr>
        <p:txBody>
          <a:bodyPr/>
          <a:lstStyle/>
          <a:p>
            <a:pPr eaLnBrk="1" hangingPunct="1"/>
            <a:r>
              <a:rPr lang="en-US" sz="3600" b="1" smtClean="0"/>
              <a:t>9-8 Contingency Table Tests </a:t>
            </a:r>
          </a:p>
        </p:txBody>
      </p:sp>
      <p:sp>
        <p:nvSpPr>
          <p:cNvPr id="52230" name="Text Box 4"/>
          <p:cNvSpPr txBox="1">
            <a:spLocks noChangeArrowheads="1"/>
          </p:cNvSpPr>
          <p:nvPr/>
        </p:nvSpPr>
        <p:spPr bwMode="auto">
          <a:xfrm>
            <a:off x="304800" y="838200"/>
            <a:ext cx="4038600" cy="369888"/>
          </a:xfrm>
          <a:prstGeom prst="rect">
            <a:avLst/>
          </a:prstGeom>
          <a:noFill/>
          <a:ln w="9525">
            <a:noFill/>
            <a:miter lim="800000"/>
            <a:headEnd/>
            <a:tailEnd/>
          </a:ln>
        </p:spPr>
        <p:txBody>
          <a:bodyPr>
            <a:spAutoFit/>
          </a:bodyPr>
          <a:lstStyle/>
          <a:p>
            <a:pPr>
              <a:spcBef>
                <a:spcPct val="50000"/>
              </a:spcBef>
            </a:pPr>
            <a:r>
              <a:rPr lang="en-US" b="1">
                <a:latin typeface="Helvetica" pitchFamily="34" charset="0"/>
              </a:rPr>
              <a:t>Example 9-14</a:t>
            </a:r>
          </a:p>
        </p:txBody>
      </p:sp>
      <p:sp>
        <p:nvSpPr>
          <p:cNvPr id="52231" name="Slide Number Placeholder 5"/>
          <p:cNvSpPr>
            <a:spLocks noGrp="1"/>
          </p:cNvSpPr>
          <p:nvPr>
            <p:ph type="sldNum" sz="quarter" idx="12"/>
          </p:nvPr>
        </p:nvSpPr>
        <p:spPr bwMode="auto">
          <a:noFill/>
          <a:ln>
            <a:miter lim="800000"/>
            <a:headEnd/>
            <a:tailEnd/>
          </a:ln>
        </p:spPr>
        <p:txBody>
          <a:bodyPr/>
          <a:lstStyle/>
          <a:p>
            <a:fld id="{D964536C-8887-4005-8A50-09CAAE7E20F7}" type="slidenum">
              <a:rPr lang="en-US" smtClean="0">
                <a:cs typeface="Arial" charset="0"/>
              </a:rPr>
              <a:pPr/>
              <a:t>59</a:t>
            </a:fld>
            <a:endParaRPr lang="en-US" smtClean="0">
              <a:cs typeface="Arial" charset="0"/>
            </a:endParaRPr>
          </a:p>
        </p:txBody>
      </p:sp>
      <p:sp>
        <p:nvSpPr>
          <p:cNvPr id="7" name="Footer Placeholder 6"/>
          <p:cNvSpPr>
            <a:spLocks noGrp="1"/>
          </p:cNvSpPr>
          <p:nvPr>
            <p:ph type="ftr" sz="quarter" idx="11"/>
          </p:nvPr>
        </p:nvSpPr>
        <p:spPr/>
        <p:txBody>
          <a:bodyPr/>
          <a:lstStyle/>
          <a:p>
            <a:pPr>
              <a:defRPr/>
            </a:pPr>
            <a:r>
              <a:rPr lang="en-US" dirty="0"/>
              <a:t>Sec 9-8 Contingency Table Tests</a:t>
            </a:r>
          </a:p>
        </p:txBody>
      </p:sp>
      <p:sp>
        <p:nvSpPr>
          <p:cNvPr id="8" name="TextBox 7"/>
          <p:cNvSpPr txBox="1"/>
          <p:nvPr/>
        </p:nvSpPr>
        <p:spPr>
          <a:xfrm>
            <a:off x="381000" y="1219200"/>
            <a:ext cx="8229600" cy="4247317"/>
          </a:xfrm>
          <a:prstGeom prst="rect">
            <a:avLst/>
          </a:prstGeom>
          <a:noFill/>
        </p:spPr>
        <p:txBody>
          <a:bodyPr>
            <a:spAutoFit/>
          </a:bodyPr>
          <a:lstStyle/>
          <a:p>
            <a:pPr>
              <a:defRPr/>
            </a:pPr>
            <a:r>
              <a:rPr lang="en-US" b="1" dirty="0">
                <a:latin typeface="Helvetica" pitchFamily="34" charset="0"/>
              </a:rPr>
              <a:t>6.   Computations: </a:t>
            </a:r>
            <a:endParaRPr lang="en-US" dirty="0">
              <a:latin typeface="Helvetica" pitchFamily="34" charset="0"/>
            </a:endParaRPr>
          </a:p>
          <a:p>
            <a:pPr>
              <a:defRPr/>
            </a:pPr>
            <a:r>
              <a:rPr lang="en-US" b="1" dirty="0">
                <a:latin typeface="Helvetica" pitchFamily="34" charset="0"/>
              </a:rPr>
              <a:t> </a:t>
            </a:r>
          </a:p>
          <a:p>
            <a:pPr>
              <a:defRPr/>
            </a:pPr>
            <a:endParaRPr lang="en-US" b="1" dirty="0">
              <a:latin typeface="Helvetica" pitchFamily="34" charset="0"/>
            </a:endParaRPr>
          </a:p>
          <a:p>
            <a:pPr>
              <a:defRPr/>
            </a:pPr>
            <a:endParaRPr lang="en-US" b="1" dirty="0">
              <a:latin typeface="Helvetica" pitchFamily="34" charset="0"/>
            </a:endParaRPr>
          </a:p>
          <a:p>
            <a:pPr>
              <a:defRPr/>
            </a:pPr>
            <a:endParaRPr lang="en-US" b="1" dirty="0">
              <a:latin typeface="Helvetica" pitchFamily="34" charset="0"/>
            </a:endParaRPr>
          </a:p>
          <a:p>
            <a:pPr>
              <a:defRPr/>
            </a:pPr>
            <a:endParaRPr lang="en-US" b="1" dirty="0">
              <a:latin typeface="Helvetica" pitchFamily="34" charset="0"/>
            </a:endParaRPr>
          </a:p>
          <a:p>
            <a:pPr>
              <a:defRPr/>
            </a:pPr>
            <a:endParaRPr lang="en-US" b="1" dirty="0">
              <a:latin typeface="Helvetica" pitchFamily="34" charset="0"/>
            </a:endParaRPr>
          </a:p>
          <a:p>
            <a:pPr>
              <a:defRPr/>
            </a:pPr>
            <a:endParaRPr lang="en-US" b="1" dirty="0">
              <a:latin typeface="Helvetica" pitchFamily="34" charset="0"/>
            </a:endParaRPr>
          </a:p>
          <a:p>
            <a:pPr>
              <a:defRPr/>
            </a:pPr>
            <a:endParaRPr lang="en-US" dirty="0">
              <a:latin typeface="Helvetica" pitchFamily="34" charset="0"/>
            </a:endParaRPr>
          </a:p>
          <a:p>
            <a:pPr>
              <a:defRPr/>
            </a:pPr>
            <a:endParaRPr lang="en-US" dirty="0">
              <a:latin typeface="Helvetica" pitchFamily="34" charset="0"/>
            </a:endParaRPr>
          </a:p>
          <a:p>
            <a:pPr marL="342900" indent="-342900">
              <a:buFontTx/>
              <a:buAutoNum type="arabicPeriod" startAt="7"/>
              <a:defRPr/>
            </a:pPr>
            <a:r>
              <a:rPr lang="en-US" b="1" dirty="0">
                <a:latin typeface="Helvetica" pitchFamily="34" charset="0"/>
              </a:rPr>
              <a:t>Conclusions: </a:t>
            </a:r>
            <a:r>
              <a:rPr lang="en-US" dirty="0">
                <a:latin typeface="Helvetica" pitchFamily="34" charset="0"/>
              </a:rPr>
              <a:t>Since                                      , we reject the hypothesis of independence and conclude that the preference for health insurance plans is not independent of job classification. The </a:t>
            </a:r>
            <a:r>
              <a:rPr lang="en-US" i="1" dirty="0">
                <a:latin typeface="Helvetica" pitchFamily="34" charset="0"/>
              </a:rPr>
              <a:t>P-</a:t>
            </a:r>
            <a:r>
              <a:rPr lang="en-US" dirty="0">
                <a:latin typeface="Helvetica" pitchFamily="34" charset="0"/>
              </a:rPr>
              <a:t>value for                  is</a:t>
            </a:r>
          </a:p>
          <a:p>
            <a:pPr marL="342900" indent="-342900">
              <a:defRPr/>
            </a:pPr>
            <a:r>
              <a:rPr lang="en-US" dirty="0">
                <a:latin typeface="Helvetica" pitchFamily="34" charset="0"/>
              </a:rPr>
              <a:t>      </a:t>
            </a:r>
            <a:r>
              <a:rPr lang="en-US" i="1" dirty="0">
                <a:latin typeface="Helvetica" pitchFamily="34" charset="0"/>
              </a:rPr>
              <a:t>P</a:t>
            </a:r>
            <a:r>
              <a:rPr lang="en-US" dirty="0">
                <a:latin typeface="Helvetica" pitchFamily="34" charset="0"/>
              </a:rPr>
              <a:t> = 1.671 </a:t>
            </a:r>
            <a:r>
              <a:rPr lang="en-US" dirty="0">
                <a:latin typeface="Helvetica" pitchFamily="34" charset="0"/>
                <a:sym typeface="Symbol"/>
              </a:rPr>
              <a:t></a:t>
            </a:r>
            <a:r>
              <a:rPr lang="en-US" dirty="0">
                <a:latin typeface="Helvetica" pitchFamily="34" charset="0"/>
              </a:rPr>
              <a:t> 10</a:t>
            </a:r>
            <a:r>
              <a:rPr lang="en-US" baseline="30000" dirty="0">
                <a:latin typeface="Helvetica" pitchFamily="34" charset="0"/>
              </a:rPr>
              <a:t>–11</a:t>
            </a:r>
            <a:r>
              <a:rPr lang="en-US" dirty="0">
                <a:latin typeface="Helvetica" pitchFamily="34" charset="0"/>
              </a:rPr>
              <a:t>. (This value was computed from computer software</a:t>
            </a:r>
            <a:r>
              <a:rPr lang="en-US" dirty="0" smtClean="0">
                <a:latin typeface="Helvetica" pitchFamily="34" charset="0"/>
              </a:rPr>
              <a:t>.)</a:t>
            </a:r>
            <a:endParaRPr lang="en-US" dirty="0">
              <a:latin typeface="Helvetica" pitchFamily="34" charset="0"/>
            </a:endParaRPr>
          </a:p>
          <a:p>
            <a:pPr>
              <a:defRPr/>
            </a:pPr>
            <a:endParaRPr lang="en-US" dirty="0">
              <a:latin typeface="Helvetica" pitchFamily="34" charset="0"/>
            </a:endParaRPr>
          </a:p>
        </p:txBody>
      </p:sp>
      <p:sp>
        <p:nvSpPr>
          <p:cNvPr id="52234"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52226" name="Object 8"/>
          <p:cNvGraphicFramePr>
            <a:graphicFrameLocks noChangeAspect="1"/>
          </p:cNvGraphicFramePr>
          <p:nvPr/>
        </p:nvGraphicFramePr>
        <p:xfrm>
          <a:off x="1905000" y="1676400"/>
          <a:ext cx="4800600" cy="2133600"/>
        </p:xfrm>
        <a:graphic>
          <a:graphicData uri="http://schemas.openxmlformats.org/presentationml/2006/ole">
            <mc:AlternateContent xmlns:mc="http://schemas.openxmlformats.org/markup-compatibility/2006">
              <mc:Choice xmlns:v="urn:schemas-microsoft-com:vml" Requires="v">
                <p:oleObj spid="_x0000_s52229" name="Equation" r:id="rId4" imgW="2946400" imgH="1676400" progId="Equation.DSMT4">
                  <p:embed/>
                </p:oleObj>
              </mc:Choice>
              <mc:Fallback>
                <p:oleObj name="Equation" r:id="rId4" imgW="2946400" imgH="1676400" progId="Equation.DSMT4">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1676400"/>
                        <a:ext cx="4800600" cy="213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35"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52227" name="Object 10"/>
          <p:cNvGraphicFramePr>
            <a:graphicFrameLocks noChangeAspect="1"/>
          </p:cNvGraphicFramePr>
          <p:nvPr/>
        </p:nvGraphicFramePr>
        <p:xfrm>
          <a:off x="2895600" y="3962400"/>
          <a:ext cx="2438400" cy="381000"/>
        </p:xfrm>
        <a:graphic>
          <a:graphicData uri="http://schemas.openxmlformats.org/presentationml/2006/ole">
            <mc:AlternateContent xmlns:mc="http://schemas.openxmlformats.org/markup-compatibility/2006">
              <mc:Choice xmlns:v="urn:schemas-microsoft-com:vml" Requires="v">
                <p:oleObj spid="_x0000_s52230" name="Equation" r:id="rId6" imgW="1701800" imgH="279400" progId="Equation.DSMT4">
                  <p:embed/>
                </p:oleObj>
              </mc:Choice>
              <mc:Fallback>
                <p:oleObj name="Equation" r:id="rId6" imgW="1701800" imgH="279400" progId="Equation.DSMT4">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5600" y="3962400"/>
                        <a:ext cx="24384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36"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52228" name="Object 12"/>
          <p:cNvGraphicFramePr>
            <a:graphicFrameLocks noChangeAspect="1"/>
          </p:cNvGraphicFramePr>
          <p:nvPr/>
        </p:nvGraphicFramePr>
        <p:xfrm>
          <a:off x="6357938" y="4511675"/>
          <a:ext cx="1033462" cy="311150"/>
        </p:xfrm>
        <a:graphic>
          <a:graphicData uri="http://schemas.openxmlformats.org/presentationml/2006/ole">
            <mc:AlternateContent xmlns:mc="http://schemas.openxmlformats.org/markup-compatibility/2006">
              <mc:Choice xmlns:v="urn:schemas-microsoft-com:vml" Requires="v">
                <p:oleObj spid="_x0000_s52231" name="Equation" r:id="rId8" imgW="685800" imgH="241200" progId="Equation.DSMT4">
                  <p:embed/>
                </p:oleObj>
              </mc:Choice>
              <mc:Fallback>
                <p:oleObj name="Equation" r:id="rId8" imgW="685800" imgH="241200" progId="Equation.DSMT4">
                  <p:embed/>
                  <p:pic>
                    <p:nvPicPr>
                      <p:cNvPr id="0"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57938" y="4511675"/>
                        <a:ext cx="1033462" cy="311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Grp="1" noChangeArrowheads="1"/>
          </p:cNvSpPr>
          <p:nvPr>
            <p:ph type="body" idx="1"/>
          </p:nvPr>
        </p:nvSpPr>
        <p:spPr>
          <a:xfrm>
            <a:off x="609600" y="1600200"/>
            <a:ext cx="7772400" cy="4114800"/>
          </a:xfrm>
        </p:spPr>
        <p:txBody>
          <a:bodyPr/>
          <a:lstStyle/>
          <a:p>
            <a:pPr eaLnBrk="1" hangingPunct="1">
              <a:buFontTx/>
              <a:buNone/>
            </a:pPr>
            <a:endParaRPr lang="en-US" b="1" smtClean="0"/>
          </a:p>
          <a:p>
            <a:pPr eaLnBrk="1" hangingPunct="1">
              <a:buFontTx/>
              <a:buNone/>
            </a:pPr>
            <a:endParaRPr lang="en-US" smtClean="0"/>
          </a:p>
        </p:txBody>
      </p:sp>
      <p:sp>
        <p:nvSpPr>
          <p:cNvPr id="88068" name="Line 4"/>
          <p:cNvSpPr>
            <a:spLocks noChangeShapeType="1"/>
          </p:cNvSpPr>
          <p:nvPr/>
        </p:nvSpPr>
        <p:spPr bwMode="auto">
          <a:xfrm>
            <a:off x="762000" y="914400"/>
            <a:ext cx="0" cy="0"/>
          </a:xfrm>
          <a:prstGeom prst="line">
            <a:avLst/>
          </a:prstGeom>
          <a:noFill/>
          <a:ln w="38100">
            <a:solidFill>
              <a:schemeClr val="tx1"/>
            </a:solidFill>
            <a:round/>
            <a:headEnd/>
            <a:tailEnd/>
          </a:ln>
        </p:spPr>
        <p:txBody>
          <a:bodyPr/>
          <a:lstStyle/>
          <a:p>
            <a:endParaRPr lang="en-US"/>
          </a:p>
        </p:txBody>
      </p:sp>
      <p:sp>
        <p:nvSpPr>
          <p:cNvPr id="88069" name="Rectangle 5"/>
          <p:cNvSpPr>
            <a:spLocks noChangeArrowheads="1"/>
          </p:cNvSpPr>
          <p:nvPr/>
        </p:nvSpPr>
        <p:spPr bwMode="auto">
          <a:xfrm>
            <a:off x="381000" y="152400"/>
            <a:ext cx="8229600" cy="523220"/>
          </a:xfrm>
          <a:prstGeom prst="rect">
            <a:avLst/>
          </a:prstGeom>
          <a:noFill/>
          <a:ln w="9525">
            <a:noFill/>
            <a:miter lim="800000"/>
            <a:headEnd/>
            <a:tailEnd/>
          </a:ln>
        </p:spPr>
        <p:txBody>
          <a:bodyPr>
            <a:spAutoFit/>
          </a:bodyPr>
          <a:lstStyle/>
          <a:p>
            <a:pPr>
              <a:spcBef>
                <a:spcPct val="50000"/>
              </a:spcBef>
            </a:pPr>
            <a:r>
              <a:rPr lang="en-US" sz="2800" b="1" dirty="0">
                <a:latin typeface="Helvetica" pitchFamily="34" charset="0"/>
              </a:rPr>
              <a:t>9-1.2 Tests of Statistical </a:t>
            </a:r>
            <a:r>
              <a:rPr lang="en-US" sz="2800" b="1" dirty="0" smtClean="0">
                <a:latin typeface="Helvetica" pitchFamily="34" charset="0"/>
              </a:rPr>
              <a:t>Hypotheses</a:t>
            </a:r>
            <a:endParaRPr lang="en-US" sz="2800" dirty="0">
              <a:latin typeface="Helvetica" pitchFamily="34" charset="0"/>
            </a:endParaRPr>
          </a:p>
        </p:txBody>
      </p:sp>
      <p:pic>
        <p:nvPicPr>
          <p:cNvPr id="88070" name="Picture 8"/>
          <p:cNvPicPr>
            <a:picLocks noChangeAspect="1" noChangeArrowheads="1"/>
          </p:cNvPicPr>
          <p:nvPr/>
        </p:nvPicPr>
        <p:blipFill>
          <a:blip r:embed="rId3"/>
          <a:srcRect/>
          <a:stretch>
            <a:fillRect/>
          </a:stretch>
        </p:blipFill>
        <p:spPr bwMode="auto">
          <a:xfrm>
            <a:off x="228600" y="2667000"/>
            <a:ext cx="8763000" cy="2314575"/>
          </a:xfrm>
          <a:prstGeom prst="rect">
            <a:avLst/>
          </a:prstGeom>
          <a:noFill/>
          <a:ln w="9525">
            <a:noFill/>
            <a:miter lim="800000"/>
            <a:headEnd/>
            <a:tailEnd/>
          </a:ln>
        </p:spPr>
      </p:pic>
      <p:sp>
        <p:nvSpPr>
          <p:cNvPr id="88071" name="Rectangle 9"/>
          <p:cNvSpPr>
            <a:spLocks noChangeArrowheads="1"/>
          </p:cNvSpPr>
          <p:nvPr/>
        </p:nvSpPr>
        <p:spPr bwMode="auto">
          <a:xfrm>
            <a:off x="1447800" y="5410200"/>
            <a:ext cx="6172200" cy="523220"/>
          </a:xfrm>
          <a:prstGeom prst="rect">
            <a:avLst/>
          </a:prstGeom>
          <a:noFill/>
          <a:ln w="9525">
            <a:noFill/>
            <a:miter lim="800000"/>
            <a:headEnd/>
            <a:tailEnd/>
          </a:ln>
        </p:spPr>
        <p:txBody>
          <a:bodyPr wrap="square">
            <a:spAutoFit/>
          </a:bodyPr>
          <a:lstStyle/>
          <a:p>
            <a:pPr algn="ctr">
              <a:spcBef>
                <a:spcPct val="50000"/>
              </a:spcBef>
            </a:pPr>
            <a:r>
              <a:rPr lang="en-US" sz="1400" b="1" dirty="0">
                <a:solidFill>
                  <a:srgbClr val="1F497D"/>
                </a:solidFill>
                <a:latin typeface="Helvetica" pitchFamily="34" charset="0"/>
              </a:rPr>
              <a:t>Figure 9-1 </a:t>
            </a:r>
            <a:r>
              <a:rPr lang="en-US" sz="1400" dirty="0">
                <a:solidFill>
                  <a:srgbClr val="000000"/>
                </a:solidFill>
                <a:latin typeface="Helvetica" pitchFamily="34" charset="0"/>
              </a:rPr>
              <a:t>Decision criteria for testing H</a:t>
            </a:r>
            <a:r>
              <a:rPr lang="en-US" sz="1400" baseline="-25000" dirty="0">
                <a:solidFill>
                  <a:srgbClr val="000000"/>
                </a:solidFill>
                <a:latin typeface="Helvetica" pitchFamily="34" charset="0"/>
              </a:rPr>
              <a:t>0</a:t>
            </a:r>
            <a:r>
              <a:rPr lang="en-US" sz="1400" dirty="0">
                <a:solidFill>
                  <a:srgbClr val="000000"/>
                </a:solidFill>
                <a:latin typeface="Helvetica" pitchFamily="34" charset="0"/>
              </a:rPr>
              <a:t>:</a:t>
            </a:r>
            <a:r>
              <a:rPr lang="en-US" sz="1400" dirty="0">
                <a:solidFill>
                  <a:srgbClr val="000000"/>
                </a:solidFill>
                <a:latin typeface="Helvetica" pitchFamily="34" charset="0"/>
                <a:sym typeface="Symbol" pitchFamily="18" charset="2"/>
              </a:rPr>
              <a:t> = 50 centimeters per second versus H</a:t>
            </a:r>
            <a:r>
              <a:rPr lang="en-US" sz="1400" baseline="-25000" dirty="0">
                <a:solidFill>
                  <a:srgbClr val="000000"/>
                </a:solidFill>
                <a:latin typeface="Helvetica" pitchFamily="34" charset="0"/>
                <a:sym typeface="Symbol" pitchFamily="18" charset="2"/>
              </a:rPr>
              <a:t>1</a:t>
            </a:r>
            <a:r>
              <a:rPr lang="en-US" sz="1400" dirty="0">
                <a:solidFill>
                  <a:srgbClr val="000000"/>
                </a:solidFill>
                <a:latin typeface="Helvetica" pitchFamily="34" charset="0"/>
                <a:sym typeface="Symbol" pitchFamily="18" charset="2"/>
              </a:rPr>
              <a:t>:  50 centimeters per second.</a:t>
            </a:r>
            <a:r>
              <a:rPr lang="en-US" sz="1400" dirty="0">
                <a:solidFill>
                  <a:srgbClr val="000000"/>
                </a:solidFill>
                <a:latin typeface="Helvetica" pitchFamily="34" charset="0"/>
              </a:rPr>
              <a:t>            </a:t>
            </a:r>
          </a:p>
        </p:txBody>
      </p:sp>
      <p:sp>
        <p:nvSpPr>
          <p:cNvPr id="88072" name="Rectangle 8"/>
          <p:cNvSpPr>
            <a:spLocks noChangeArrowheads="1"/>
          </p:cNvSpPr>
          <p:nvPr/>
        </p:nvSpPr>
        <p:spPr bwMode="auto">
          <a:xfrm>
            <a:off x="533400" y="1219200"/>
            <a:ext cx="5638800" cy="1054100"/>
          </a:xfrm>
          <a:prstGeom prst="rect">
            <a:avLst/>
          </a:prstGeom>
          <a:noFill/>
          <a:ln w="9525">
            <a:noFill/>
            <a:miter lim="800000"/>
            <a:headEnd/>
            <a:tailEnd/>
          </a:ln>
        </p:spPr>
        <p:txBody>
          <a:bodyPr>
            <a:spAutoFit/>
          </a:bodyPr>
          <a:lstStyle/>
          <a:p>
            <a:pPr>
              <a:spcBef>
                <a:spcPct val="50000"/>
              </a:spcBef>
            </a:pPr>
            <a:r>
              <a:rPr lang="en-US" sz="2500" i="1" dirty="0">
                <a:latin typeface="Helvetica" pitchFamily="34" charset="0"/>
              </a:rPr>
              <a:t>H</a:t>
            </a:r>
            <a:r>
              <a:rPr lang="en-US" sz="2500" baseline="-25000" dirty="0">
                <a:latin typeface="Helvetica" pitchFamily="34" charset="0"/>
              </a:rPr>
              <a:t>0</a:t>
            </a:r>
            <a:r>
              <a:rPr lang="en-US" sz="2500" dirty="0">
                <a:latin typeface="Helvetica" pitchFamily="34" charset="0"/>
              </a:rPr>
              <a:t> : </a:t>
            </a:r>
            <a:r>
              <a:rPr lang="el-GR" sz="2500" dirty="0">
                <a:latin typeface="Cambria Math" pitchFamily="18" charset="0"/>
              </a:rPr>
              <a:t>μ</a:t>
            </a:r>
            <a:r>
              <a:rPr lang="en-US" sz="2500" dirty="0">
                <a:latin typeface="Cambria Math" pitchFamily="18" charset="0"/>
              </a:rPr>
              <a:t> </a:t>
            </a:r>
            <a:r>
              <a:rPr lang="en-US" sz="2500" dirty="0">
                <a:latin typeface="Helvetica" pitchFamily="34" charset="0"/>
              </a:rPr>
              <a:t>= 50 centimeters per second</a:t>
            </a:r>
          </a:p>
          <a:p>
            <a:pPr>
              <a:spcBef>
                <a:spcPct val="50000"/>
              </a:spcBef>
            </a:pPr>
            <a:r>
              <a:rPr lang="en-US" sz="2500" i="1" dirty="0">
                <a:latin typeface="Helvetica" pitchFamily="34" charset="0"/>
              </a:rPr>
              <a:t>H</a:t>
            </a:r>
            <a:r>
              <a:rPr lang="en-US" sz="2500" baseline="-25000" dirty="0">
                <a:latin typeface="Helvetica" pitchFamily="34" charset="0"/>
              </a:rPr>
              <a:t>1</a:t>
            </a:r>
            <a:r>
              <a:rPr lang="en-US" sz="2500" dirty="0">
                <a:latin typeface="Helvetica" pitchFamily="34" charset="0"/>
              </a:rPr>
              <a:t> : </a:t>
            </a:r>
            <a:r>
              <a:rPr lang="el-GR" sz="2500" dirty="0">
                <a:latin typeface="Cambria Math" pitchFamily="18" charset="0"/>
              </a:rPr>
              <a:t>μ</a:t>
            </a:r>
            <a:r>
              <a:rPr lang="en-US" sz="2500" dirty="0">
                <a:latin typeface="Cambria Math" pitchFamily="18" charset="0"/>
              </a:rPr>
              <a:t> ≠</a:t>
            </a:r>
            <a:r>
              <a:rPr lang="en-US" sz="2500" dirty="0">
                <a:latin typeface="Helvetica" pitchFamily="34" charset="0"/>
              </a:rPr>
              <a:t> 50 centimeters per second</a:t>
            </a:r>
          </a:p>
        </p:txBody>
      </p:sp>
      <p:sp>
        <p:nvSpPr>
          <p:cNvPr id="88073" name="Slide Number Placeholder 8"/>
          <p:cNvSpPr>
            <a:spLocks noGrp="1"/>
          </p:cNvSpPr>
          <p:nvPr>
            <p:ph type="sldNum" sz="quarter" idx="12"/>
          </p:nvPr>
        </p:nvSpPr>
        <p:spPr bwMode="auto">
          <a:noFill/>
          <a:ln>
            <a:miter lim="800000"/>
            <a:headEnd/>
            <a:tailEnd/>
          </a:ln>
        </p:spPr>
        <p:txBody>
          <a:bodyPr/>
          <a:lstStyle/>
          <a:p>
            <a:fld id="{7FBD89A1-FFD5-47F7-A801-18D7424A3A1D}" type="slidenum">
              <a:rPr lang="en-US" smtClean="0">
                <a:cs typeface="Arial" charset="0"/>
              </a:rPr>
              <a:pPr/>
              <a:t>6</a:t>
            </a:fld>
            <a:endParaRPr lang="en-US" smtClean="0">
              <a:cs typeface="Arial" charset="0"/>
            </a:endParaRPr>
          </a:p>
        </p:txBody>
      </p:sp>
      <p:sp>
        <p:nvSpPr>
          <p:cNvPr id="10" name="Footer Placeholder 9"/>
          <p:cNvSpPr>
            <a:spLocks noGrp="1"/>
          </p:cNvSpPr>
          <p:nvPr>
            <p:ph type="ftr" sz="quarter" idx="11"/>
          </p:nvPr>
        </p:nvSpPr>
        <p:spPr/>
        <p:txBody>
          <a:bodyPr/>
          <a:lstStyle/>
          <a:p>
            <a:pPr>
              <a:defRPr/>
            </a:pPr>
            <a:r>
              <a:rPr lang="en-US" dirty="0"/>
              <a:t>Sec 9-1 Hypothesis Testing</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1" name="Rectangle 2"/>
          <p:cNvSpPr>
            <a:spLocks noGrp="1" noChangeArrowheads="1"/>
          </p:cNvSpPr>
          <p:nvPr>
            <p:ph type="title"/>
          </p:nvPr>
        </p:nvSpPr>
        <p:spPr>
          <a:xfrm>
            <a:off x="381000" y="0"/>
            <a:ext cx="7696200" cy="838200"/>
          </a:xfrm>
        </p:spPr>
        <p:txBody>
          <a:bodyPr/>
          <a:lstStyle/>
          <a:p>
            <a:pPr algn="l" eaLnBrk="1" hangingPunct="1"/>
            <a:r>
              <a:rPr lang="en-US" sz="3600" b="1" dirty="0" smtClean="0"/>
              <a:t>9-9 Nonparametric Procedures </a:t>
            </a:r>
          </a:p>
        </p:txBody>
      </p:sp>
      <p:sp>
        <p:nvSpPr>
          <p:cNvPr id="47113" name="Slide Number Placeholder 4"/>
          <p:cNvSpPr>
            <a:spLocks noGrp="1"/>
          </p:cNvSpPr>
          <p:nvPr>
            <p:ph type="sldNum" sz="quarter" idx="12"/>
          </p:nvPr>
        </p:nvSpPr>
        <p:spPr bwMode="auto">
          <a:noFill/>
          <a:ln>
            <a:miter lim="800000"/>
            <a:headEnd/>
            <a:tailEnd/>
          </a:ln>
        </p:spPr>
        <p:txBody>
          <a:bodyPr/>
          <a:lstStyle/>
          <a:p>
            <a:fld id="{826025B7-CF46-42A9-87B2-5A9D5F159D19}" type="slidenum">
              <a:rPr lang="en-US" smtClean="0">
                <a:cs typeface="Arial" charset="0"/>
              </a:rPr>
              <a:pPr/>
              <a:t>60</a:t>
            </a:fld>
            <a:endParaRPr lang="en-US" smtClean="0">
              <a:cs typeface="Arial" charset="0"/>
            </a:endParaRPr>
          </a:p>
        </p:txBody>
      </p:sp>
      <p:sp>
        <p:nvSpPr>
          <p:cNvPr id="6" name="Footer Placeholder 5"/>
          <p:cNvSpPr>
            <a:spLocks noGrp="1"/>
          </p:cNvSpPr>
          <p:nvPr>
            <p:ph type="ftr" sz="quarter" idx="11"/>
          </p:nvPr>
        </p:nvSpPr>
        <p:spPr/>
        <p:txBody>
          <a:bodyPr/>
          <a:lstStyle/>
          <a:p>
            <a:pPr>
              <a:defRPr/>
            </a:pPr>
            <a:r>
              <a:rPr lang="en-US" dirty="0"/>
              <a:t>Sec </a:t>
            </a:r>
            <a:r>
              <a:rPr lang="en-US" dirty="0" smtClean="0"/>
              <a:t>9-9 Nonparametric Procedures </a:t>
            </a:r>
            <a:endParaRPr lang="en-US" dirty="0"/>
          </a:p>
        </p:txBody>
      </p:sp>
      <p:sp>
        <p:nvSpPr>
          <p:cNvPr id="12" name="Rectangle 11"/>
          <p:cNvSpPr/>
          <p:nvPr/>
        </p:nvSpPr>
        <p:spPr>
          <a:xfrm>
            <a:off x="457200" y="838200"/>
            <a:ext cx="8436925" cy="4688463"/>
          </a:xfrm>
          <a:prstGeom prst="rect">
            <a:avLst/>
          </a:prstGeom>
        </p:spPr>
        <p:txBody>
          <a:bodyPr wrap="none">
            <a:spAutoFit/>
          </a:bodyPr>
          <a:lstStyle/>
          <a:p>
            <a:r>
              <a:rPr lang="en-US" sz="1600" b="1" dirty="0" smtClean="0">
                <a:latin typeface="Helvetica" pitchFamily="34" charset="0"/>
              </a:rPr>
              <a:t>9-9.1 The Sign Test</a:t>
            </a:r>
          </a:p>
          <a:p>
            <a:endParaRPr lang="en-US" sz="1600" b="1" dirty="0" smtClean="0">
              <a:latin typeface="Helvetica" pitchFamily="34" charset="0"/>
            </a:endParaRPr>
          </a:p>
          <a:p>
            <a:pPr>
              <a:buFont typeface="Arial" pitchFamily="34" charset="0"/>
              <a:buChar char="•"/>
            </a:pPr>
            <a:r>
              <a:rPr lang="en-US" sz="1600" dirty="0" smtClean="0">
                <a:latin typeface="Helvetica" pitchFamily="34" charset="0"/>
              </a:rPr>
              <a:t> The sign test is used to test hypotheses about the median     of a continuous distribution.</a:t>
            </a:r>
          </a:p>
          <a:p>
            <a:pPr>
              <a:buFont typeface="Arial" pitchFamily="34" charset="0"/>
              <a:buChar char="•"/>
            </a:pPr>
            <a:endParaRPr lang="en-US" sz="1600" dirty="0" smtClean="0">
              <a:latin typeface="Helvetica" pitchFamily="34" charset="0"/>
            </a:endParaRPr>
          </a:p>
          <a:p>
            <a:pPr>
              <a:buFont typeface="Arial" pitchFamily="34" charset="0"/>
              <a:buChar char="•"/>
            </a:pPr>
            <a:r>
              <a:rPr lang="en-US" sz="1600" dirty="0" smtClean="0">
                <a:latin typeface="Helvetica" pitchFamily="34" charset="0"/>
              </a:rPr>
              <a:t> Suppose that the hypotheses are</a:t>
            </a:r>
          </a:p>
          <a:p>
            <a:pPr>
              <a:buFont typeface="Arial" pitchFamily="34" charset="0"/>
              <a:buChar char="•"/>
            </a:pPr>
            <a:endParaRPr lang="en-US" sz="1600" dirty="0" smtClean="0">
              <a:latin typeface="Helvetica" pitchFamily="34" charset="0"/>
            </a:endParaRPr>
          </a:p>
          <a:p>
            <a:pPr>
              <a:buFont typeface="Arial" pitchFamily="34" charset="0"/>
              <a:buChar char="•"/>
            </a:pPr>
            <a:r>
              <a:rPr lang="en-US" sz="1600" dirty="0" smtClean="0">
                <a:latin typeface="Helvetica" pitchFamily="34" charset="0"/>
              </a:rPr>
              <a:t>  Test procedure: Let </a:t>
            </a:r>
            <a:r>
              <a:rPr lang="en-US" sz="1600" i="1" dirty="0" smtClean="0">
                <a:latin typeface="Helvetica" pitchFamily="34" charset="0"/>
              </a:rPr>
              <a:t>X</a:t>
            </a:r>
            <a:r>
              <a:rPr lang="en-US" sz="1600" baseline="-25000" dirty="0" smtClean="0">
                <a:latin typeface="Helvetica" pitchFamily="34" charset="0"/>
              </a:rPr>
              <a:t>1</a:t>
            </a:r>
            <a:r>
              <a:rPr lang="en-US" sz="1600" dirty="0" smtClean="0">
                <a:latin typeface="Helvetica" pitchFamily="34" charset="0"/>
              </a:rPr>
              <a:t>,</a:t>
            </a:r>
            <a:r>
              <a:rPr lang="en-US" sz="1600" baseline="-25000" dirty="0" smtClean="0">
                <a:latin typeface="Helvetica" pitchFamily="34" charset="0"/>
              </a:rPr>
              <a:t> </a:t>
            </a:r>
            <a:r>
              <a:rPr lang="en-US" sz="1600" i="1" dirty="0" smtClean="0">
                <a:latin typeface="Helvetica" pitchFamily="34" charset="0"/>
              </a:rPr>
              <a:t>X</a:t>
            </a:r>
            <a:r>
              <a:rPr lang="en-US" sz="1600" i="1" baseline="-25000" dirty="0" smtClean="0">
                <a:latin typeface="Helvetica" pitchFamily="34" charset="0"/>
              </a:rPr>
              <a:t>2</a:t>
            </a:r>
            <a:r>
              <a:rPr lang="en-US" sz="1600" i="1" dirty="0" smtClean="0">
                <a:latin typeface="Helvetica" pitchFamily="34" charset="0"/>
              </a:rPr>
              <a:t>,... ,X</a:t>
            </a:r>
            <a:r>
              <a:rPr lang="en-US" sz="1600" i="1" baseline="-25000" dirty="0" smtClean="0">
                <a:latin typeface="Helvetica" pitchFamily="34" charset="0"/>
              </a:rPr>
              <a:t>n</a:t>
            </a:r>
            <a:r>
              <a:rPr lang="en-US" sz="1600" i="1" dirty="0" smtClean="0">
                <a:latin typeface="Helvetica" pitchFamily="34" charset="0"/>
              </a:rPr>
              <a:t> </a:t>
            </a:r>
            <a:r>
              <a:rPr lang="en-US" sz="1600" dirty="0" smtClean="0">
                <a:latin typeface="Helvetica" pitchFamily="34" charset="0"/>
              </a:rPr>
              <a:t>be a random sample from the population of interest. </a:t>
            </a:r>
          </a:p>
          <a:p>
            <a:r>
              <a:rPr lang="en-US" sz="1600" dirty="0" smtClean="0">
                <a:latin typeface="Helvetica" pitchFamily="34" charset="0"/>
              </a:rPr>
              <a:t>    Form the differences           , </a:t>
            </a:r>
            <a:r>
              <a:rPr lang="en-US" sz="1600" i="1" dirty="0" err="1" smtClean="0">
                <a:latin typeface="Helvetica" pitchFamily="34" charset="0"/>
              </a:rPr>
              <a:t>i</a:t>
            </a:r>
            <a:r>
              <a:rPr lang="en-US" sz="1600" i="1" dirty="0" smtClean="0">
                <a:latin typeface="Helvetica" pitchFamily="34" charset="0"/>
              </a:rPr>
              <a:t> </a:t>
            </a:r>
            <a:r>
              <a:rPr lang="en-US" sz="1600" dirty="0" smtClean="0">
                <a:latin typeface="Helvetica" pitchFamily="34" charset="0"/>
              </a:rPr>
              <a:t>=1,2,…,n. </a:t>
            </a:r>
          </a:p>
          <a:p>
            <a:endParaRPr lang="en-US" sz="1600" dirty="0" smtClean="0">
              <a:latin typeface="Helvetica" pitchFamily="34" charset="0"/>
            </a:endParaRPr>
          </a:p>
          <a:p>
            <a:pPr>
              <a:buFont typeface="Arial" pitchFamily="34" charset="0"/>
              <a:buChar char="•"/>
            </a:pPr>
            <a:r>
              <a:rPr lang="en-US" sz="1600" dirty="0" smtClean="0">
                <a:latin typeface="Helvetica" pitchFamily="34" charset="0"/>
              </a:rPr>
              <a:t>  An appropriate test statistic is the number of these differences that are positive, say R</a:t>
            </a:r>
            <a:r>
              <a:rPr lang="en-US" sz="1600" baseline="30000" dirty="0" smtClean="0">
                <a:latin typeface="Helvetica" pitchFamily="34" charset="0"/>
              </a:rPr>
              <a:t>+</a:t>
            </a:r>
            <a:r>
              <a:rPr lang="en-US" sz="1600" dirty="0" smtClean="0">
                <a:latin typeface="Helvetica" pitchFamily="34" charset="0"/>
              </a:rPr>
              <a:t>. </a:t>
            </a:r>
          </a:p>
          <a:p>
            <a:r>
              <a:rPr lang="en-US" sz="1600" dirty="0" smtClean="0">
                <a:latin typeface="Helvetica" pitchFamily="34" charset="0"/>
              </a:rPr>
              <a:t> </a:t>
            </a:r>
          </a:p>
          <a:p>
            <a:pPr>
              <a:buFont typeface="Arial" pitchFamily="34" charset="0"/>
              <a:buChar char="•"/>
            </a:pPr>
            <a:r>
              <a:rPr lang="en-US" sz="1600" dirty="0" smtClean="0">
                <a:latin typeface="Helvetica" pitchFamily="34" charset="0"/>
              </a:rPr>
              <a:t>  </a:t>
            </a:r>
            <a:r>
              <a:rPr lang="en-US" sz="1600" i="1" dirty="0" smtClean="0">
                <a:latin typeface="Helvetica" pitchFamily="34" charset="0"/>
              </a:rPr>
              <a:t>P</a:t>
            </a:r>
            <a:r>
              <a:rPr lang="en-US" sz="1600" dirty="0" smtClean="0">
                <a:latin typeface="Helvetica" pitchFamily="34" charset="0"/>
              </a:rPr>
              <a:t>-value for the observed number of plus signs </a:t>
            </a:r>
            <a:r>
              <a:rPr lang="en-US" sz="1600" i="1" dirty="0" smtClean="0">
                <a:latin typeface="Helvetica" pitchFamily="34" charset="0"/>
              </a:rPr>
              <a:t>r</a:t>
            </a:r>
            <a:r>
              <a:rPr lang="en-US" sz="1600" i="1" baseline="30000" dirty="0" smtClean="0">
                <a:latin typeface="Helvetica" pitchFamily="34" charset="0"/>
              </a:rPr>
              <a:t>+</a:t>
            </a:r>
            <a:r>
              <a:rPr lang="en-US" sz="1600" i="1" dirty="0" smtClean="0">
                <a:latin typeface="Helvetica" pitchFamily="34" charset="0"/>
              </a:rPr>
              <a:t> </a:t>
            </a:r>
            <a:r>
              <a:rPr lang="en-US" sz="1600" dirty="0" smtClean="0">
                <a:latin typeface="Helvetica" pitchFamily="34" charset="0"/>
              </a:rPr>
              <a:t>can be calculated directly from the </a:t>
            </a:r>
          </a:p>
          <a:p>
            <a:r>
              <a:rPr lang="en-US" sz="1600" dirty="0" smtClean="0">
                <a:latin typeface="Helvetica" pitchFamily="34" charset="0"/>
              </a:rPr>
              <a:t>   binomial distribution.</a:t>
            </a:r>
          </a:p>
          <a:p>
            <a:endParaRPr lang="en-US" sz="1600" dirty="0" smtClean="0">
              <a:latin typeface="Helvetica" pitchFamily="34" charset="0"/>
            </a:endParaRPr>
          </a:p>
          <a:p>
            <a:pPr>
              <a:buFont typeface="Arial" pitchFamily="34" charset="0"/>
              <a:buChar char="•"/>
            </a:pPr>
            <a:r>
              <a:rPr lang="en-US" sz="1600" dirty="0" smtClean="0">
                <a:latin typeface="Helvetica" pitchFamily="34" charset="0"/>
              </a:rPr>
              <a:t> If the computed </a:t>
            </a:r>
            <a:r>
              <a:rPr lang="en-US" sz="1600" i="1" dirty="0" smtClean="0">
                <a:latin typeface="Helvetica" pitchFamily="34" charset="0"/>
              </a:rPr>
              <a:t>P</a:t>
            </a:r>
            <a:r>
              <a:rPr lang="en-US" sz="1600" dirty="0" smtClean="0">
                <a:latin typeface="Helvetica" pitchFamily="34" charset="0"/>
              </a:rPr>
              <a:t>-value is less than or equal to the significance level </a:t>
            </a:r>
            <a:r>
              <a:rPr lang="el-GR" sz="1600" dirty="0" smtClean="0">
                <a:latin typeface="Times New Roman"/>
                <a:cs typeface="Times New Roman"/>
              </a:rPr>
              <a:t>α</a:t>
            </a:r>
            <a:r>
              <a:rPr lang="en-US" sz="1600" dirty="0" smtClean="0">
                <a:latin typeface="Helvetica" pitchFamily="34" charset="0"/>
              </a:rPr>
              <a:t>, we will reject </a:t>
            </a:r>
            <a:r>
              <a:rPr lang="en-US" sz="1600" i="1" dirty="0" smtClean="0">
                <a:latin typeface="Helvetica" pitchFamily="34" charset="0"/>
              </a:rPr>
              <a:t>H</a:t>
            </a:r>
            <a:r>
              <a:rPr lang="en-US" sz="1600" baseline="-25000" dirty="0" smtClean="0">
                <a:latin typeface="Helvetica" pitchFamily="34" charset="0"/>
              </a:rPr>
              <a:t>0 </a:t>
            </a:r>
            <a:r>
              <a:rPr lang="en-US" sz="1600" dirty="0" smtClean="0">
                <a:latin typeface="Helvetica" pitchFamily="34" charset="0"/>
              </a:rPr>
              <a:t>.</a:t>
            </a:r>
            <a:r>
              <a:rPr lang="en-US" sz="1600" baseline="-25000" dirty="0" smtClean="0">
                <a:latin typeface="Helvetica" pitchFamily="34" charset="0"/>
              </a:rPr>
              <a:t>  </a:t>
            </a:r>
          </a:p>
          <a:p>
            <a:endParaRPr lang="en-US" sz="1600" baseline="-25000" dirty="0" smtClean="0">
              <a:latin typeface="Helvetica" pitchFamily="34" charset="0"/>
            </a:endParaRPr>
          </a:p>
          <a:p>
            <a:pPr>
              <a:buFont typeface="Arial" pitchFamily="34" charset="0"/>
              <a:buChar char="•"/>
            </a:pPr>
            <a:r>
              <a:rPr lang="en-US" sz="1600" baseline="-25000" dirty="0" smtClean="0">
                <a:latin typeface="Helvetica" pitchFamily="34" charset="0"/>
              </a:rPr>
              <a:t> </a:t>
            </a:r>
            <a:r>
              <a:rPr lang="en-US" sz="1600" dirty="0" smtClean="0">
                <a:latin typeface="Helvetica" pitchFamily="34" charset="0"/>
              </a:rPr>
              <a:t> For two-sided alternative</a:t>
            </a:r>
          </a:p>
          <a:p>
            <a:pPr>
              <a:buFont typeface="Arial" pitchFamily="34" charset="0"/>
              <a:buChar char="•"/>
            </a:pPr>
            <a:endParaRPr lang="en-US" sz="1600" dirty="0" smtClean="0">
              <a:latin typeface="Helvetica" pitchFamily="34" charset="0"/>
            </a:endParaRPr>
          </a:p>
          <a:p>
            <a:pPr>
              <a:buFont typeface="Arial" pitchFamily="34" charset="0"/>
              <a:buChar char="•"/>
            </a:pPr>
            <a:r>
              <a:rPr lang="en-US" sz="1600" dirty="0" smtClean="0">
                <a:latin typeface="Helvetica" pitchFamily="34" charset="0"/>
              </a:rPr>
              <a:t> If the computed </a:t>
            </a:r>
            <a:r>
              <a:rPr lang="en-US" sz="1600" i="1" dirty="0" smtClean="0">
                <a:latin typeface="Helvetica" pitchFamily="34" charset="0"/>
              </a:rPr>
              <a:t>P</a:t>
            </a:r>
            <a:r>
              <a:rPr lang="en-US" sz="1600" dirty="0" smtClean="0">
                <a:latin typeface="Helvetica" pitchFamily="34" charset="0"/>
              </a:rPr>
              <a:t>-value is less than the significance level </a:t>
            </a:r>
            <a:r>
              <a:rPr lang="el-GR" sz="1600" dirty="0" smtClean="0">
                <a:latin typeface="Times New Roman"/>
                <a:cs typeface="Times New Roman"/>
              </a:rPr>
              <a:t>α</a:t>
            </a:r>
            <a:r>
              <a:rPr lang="en-US" sz="1600" dirty="0" smtClean="0">
                <a:latin typeface="Helvetica" pitchFamily="34" charset="0"/>
              </a:rPr>
              <a:t>, we will reject </a:t>
            </a:r>
            <a:r>
              <a:rPr lang="en-US" sz="1600" i="1" dirty="0" smtClean="0">
                <a:latin typeface="Helvetica" pitchFamily="34" charset="0"/>
              </a:rPr>
              <a:t>H</a:t>
            </a:r>
            <a:r>
              <a:rPr lang="en-US" sz="1600" baseline="-25000" dirty="0" smtClean="0">
                <a:latin typeface="Helvetica" pitchFamily="34" charset="0"/>
              </a:rPr>
              <a:t>0 </a:t>
            </a:r>
            <a:r>
              <a:rPr lang="en-US" sz="1600" dirty="0" smtClean="0">
                <a:latin typeface="Helvetica" pitchFamily="34" charset="0"/>
              </a:rPr>
              <a:t>.</a:t>
            </a:r>
          </a:p>
        </p:txBody>
      </p:sp>
      <p:graphicFrame>
        <p:nvGraphicFramePr>
          <p:cNvPr id="13" name="Object 12"/>
          <p:cNvGraphicFramePr>
            <a:graphicFrameLocks noChangeAspect="1"/>
          </p:cNvGraphicFramePr>
          <p:nvPr/>
        </p:nvGraphicFramePr>
        <p:xfrm>
          <a:off x="5842000" y="1371600"/>
          <a:ext cx="330200" cy="304800"/>
        </p:xfrm>
        <a:graphic>
          <a:graphicData uri="http://schemas.openxmlformats.org/presentationml/2006/ole">
            <mc:AlternateContent xmlns:mc="http://schemas.openxmlformats.org/markup-compatibility/2006">
              <mc:Choice xmlns:v="urn:schemas-microsoft-com:vml" Requires="v">
                <p:oleObj spid="_x0000_s161798" name="Equation" r:id="rId4" imgW="152280" imgH="190440" progId="Equation.DSMT4">
                  <p:embed/>
                </p:oleObj>
              </mc:Choice>
              <mc:Fallback>
                <p:oleObj name="Equation" r:id="rId4" imgW="152280" imgH="19044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2000" y="1371600"/>
                        <a:ext cx="3302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0168" name="Object 10"/>
          <p:cNvGraphicFramePr>
            <a:graphicFrameLocks noChangeAspect="1"/>
          </p:cNvGraphicFramePr>
          <p:nvPr/>
        </p:nvGraphicFramePr>
        <p:xfrm>
          <a:off x="3657600" y="1828800"/>
          <a:ext cx="2579687" cy="303212"/>
        </p:xfrm>
        <a:graphic>
          <a:graphicData uri="http://schemas.openxmlformats.org/presentationml/2006/ole">
            <mc:AlternateContent xmlns:mc="http://schemas.openxmlformats.org/markup-compatibility/2006">
              <mc:Choice xmlns:v="urn:schemas-microsoft-com:vml" Requires="v">
                <p:oleObj spid="_x0000_s161799" name="Equation" r:id="rId6" imgW="1574640" imgH="228600" progId="Equation.DSMT4">
                  <p:embed/>
                </p:oleObj>
              </mc:Choice>
              <mc:Fallback>
                <p:oleObj name="Equation" r:id="rId6" imgW="1574640" imgH="22860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7600" y="1828800"/>
                        <a:ext cx="2579687" cy="303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8"/>
          <p:cNvGraphicFramePr>
            <a:graphicFrameLocks noChangeAspect="1"/>
          </p:cNvGraphicFramePr>
          <p:nvPr/>
        </p:nvGraphicFramePr>
        <p:xfrm>
          <a:off x="2692400" y="2590800"/>
          <a:ext cx="584200" cy="304800"/>
        </p:xfrm>
        <a:graphic>
          <a:graphicData uri="http://schemas.openxmlformats.org/presentationml/2006/ole">
            <mc:AlternateContent xmlns:mc="http://schemas.openxmlformats.org/markup-compatibility/2006">
              <mc:Choice xmlns:v="urn:schemas-microsoft-com:vml" Requires="v">
                <p:oleObj spid="_x0000_s161800" name="Equation" r:id="rId8" imgW="482400" imgH="228600" progId="Equation.DSMT4">
                  <p:embed/>
                </p:oleObj>
              </mc:Choice>
              <mc:Fallback>
                <p:oleObj name="Equation" r:id="rId8" imgW="482400" imgH="228600"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92400" y="2590800"/>
                        <a:ext cx="5842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0173" name="Object 13"/>
          <p:cNvGraphicFramePr>
            <a:graphicFrameLocks noChangeAspect="1"/>
          </p:cNvGraphicFramePr>
          <p:nvPr/>
        </p:nvGraphicFramePr>
        <p:xfrm>
          <a:off x="2971800" y="4724400"/>
          <a:ext cx="2579687" cy="303213"/>
        </p:xfrm>
        <a:graphic>
          <a:graphicData uri="http://schemas.openxmlformats.org/presentationml/2006/ole">
            <mc:AlternateContent xmlns:mc="http://schemas.openxmlformats.org/markup-compatibility/2006">
              <mc:Choice xmlns:v="urn:schemas-microsoft-com:vml" Requires="v">
                <p:oleObj spid="_x0000_s161801" name="Equation" r:id="rId10" imgW="1574640" imgH="228600" progId="Equation.DSMT4">
                  <p:embed/>
                </p:oleObj>
              </mc:Choice>
              <mc:Fallback>
                <p:oleObj name="Equation" r:id="rId10" imgW="1574640" imgH="228600" progId="Equation.DSMT4">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1800" y="4724400"/>
                        <a:ext cx="2579687" cy="303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Slide Number Placeholder 5"/>
          <p:cNvSpPr>
            <a:spLocks noGrp="1"/>
          </p:cNvSpPr>
          <p:nvPr>
            <p:ph type="sldNum" sz="quarter" idx="12"/>
          </p:nvPr>
        </p:nvSpPr>
        <p:spPr bwMode="auto">
          <a:noFill/>
          <a:ln>
            <a:miter lim="800000"/>
            <a:headEnd/>
            <a:tailEnd/>
          </a:ln>
        </p:spPr>
        <p:txBody>
          <a:bodyPr/>
          <a:lstStyle/>
          <a:p>
            <a:fld id="{6E303960-2C0F-47BE-8DD6-F6F2230D8C0B}" type="slidenum">
              <a:rPr lang="en-US" smtClean="0">
                <a:cs typeface="Arial" charset="0"/>
              </a:rPr>
              <a:pPr/>
              <a:t>61</a:t>
            </a:fld>
            <a:endParaRPr lang="en-US" smtClean="0">
              <a:cs typeface="Arial" charset="0"/>
            </a:endParaRPr>
          </a:p>
        </p:txBody>
      </p:sp>
      <p:sp>
        <p:nvSpPr>
          <p:cNvPr id="9" name="TextBox 8"/>
          <p:cNvSpPr txBox="1"/>
          <p:nvPr/>
        </p:nvSpPr>
        <p:spPr>
          <a:xfrm>
            <a:off x="381000" y="809685"/>
            <a:ext cx="8305800" cy="1323439"/>
          </a:xfrm>
          <a:prstGeom prst="rect">
            <a:avLst/>
          </a:prstGeom>
          <a:noFill/>
        </p:spPr>
        <p:txBody>
          <a:bodyPr>
            <a:spAutoFit/>
          </a:bodyPr>
          <a:lstStyle/>
          <a:p>
            <a:r>
              <a:rPr lang="en-US" sz="1600" dirty="0" smtClean="0">
                <a:latin typeface="Helvetica" pitchFamily="34" charset="0"/>
              </a:rPr>
              <a:t>Montgomery, Peck, and </a:t>
            </a:r>
            <a:r>
              <a:rPr lang="en-US" sz="1600" dirty="0" err="1" smtClean="0">
                <a:latin typeface="Helvetica" pitchFamily="34" charset="0"/>
              </a:rPr>
              <a:t>Vining</a:t>
            </a:r>
            <a:r>
              <a:rPr lang="en-US" sz="1600" dirty="0" smtClean="0">
                <a:latin typeface="Helvetica" pitchFamily="34" charset="0"/>
              </a:rPr>
              <a:t> (2012) reported on a study in which a rocket motor is formed by binding an igniter propellant and a sustainer propellant together inside a metal housing. The shear strength of the bond between the two propellant types is an important characteristic. The results of testing 20 randomly selected motors are shown in Table 9-5. Test the hypothesis that the median shear strength is 2000 psi, using </a:t>
            </a:r>
            <a:r>
              <a:rPr lang="el-GR" sz="1600" dirty="0" smtClean="0">
                <a:latin typeface="Times New Roman"/>
                <a:cs typeface="Times New Roman"/>
              </a:rPr>
              <a:t>α</a:t>
            </a:r>
            <a:r>
              <a:rPr lang="en-US" sz="1600" dirty="0" smtClean="0">
                <a:latin typeface="Helvetica" pitchFamily="34" charset="0"/>
              </a:rPr>
              <a:t> = 0.05. </a:t>
            </a:r>
          </a:p>
        </p:txBody>
      </p:sp>
      <p:sp>
        <p:nvSpPr>
          <p:cNvPr id="51209"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51210"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1" name="Rectangle 2"/>
          <p:cNvSpPr txBox="1">
            <a:spLocks noChangeArrowheads="1"/>
          </p:cNvSpPr>
          <p:nvPr/>
        </p:nvSpPr>
        <p:spPr bwMode="auto">
          <a:xfrm>
            <a:off x="228600" y="0"/>
            <a:ext cx="86868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4" name="Rectangle 2"/>
          <p:cNvSpPr txBox="1">
            <a:spLocks noChangeArrowheads="1"/>
          </p:cNvSpPr>
          <p:nvPr/>
        </p:nvSpPr>
        <p:spPr bwMode="auto">
          <a:xfrm>
            <a:off x="304800" y="0"/>
            <a:ext cx="87630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lvl="0">
              <a:defRPr/>
            </a:pPr>
            <a:r>
              <a:rPr kumimoji="0" lang="en-US" sz="2300" b="1" i="0" u="none" strike="noStrike" kern="1200" cap="none" spc="0" normalizeH="0" baseline="0" noProof="0" dirty="0" smtClean="0">
                <a:ln>
                  <a:noFill/>
                </a:ln>
                <a:solidFill>
                  <a:schemeClr val="tx1"/>
                </a:solidFill>
                <a:effectLst/>
                <a:uLnTx/>
                <a:uFillTx/>
                <a:latin typeface="Helvetica" pitchFamily="34" charset="0"/>
                <a:ea typeface="+mj-ea"/>
                <a:cs typeface="+mj-cs"/>
              </a:rPr>
              <a:t>EXAMPLE 9-15</a:t>
            </a:r>
            <a:r>
              <a:rPr kumimoji="0" lang="en-US" sz="2300" b="0" i="0" u="none" strike="noStrike" kern="1200" cap="none" spc="0" normalizeH="0" baseline="0" noProof="0" dirty="0" smtClean="0">
                <a:ln>
                  <a:noFill/>
                </a:ln>
                <a:solidFill>
                  <a:schemeClr val="tx1"/>
                </a:solidFill>
                <a:effectLst/>
                <a:uLnTx/>
                <a:uFillTx/>
                <a:latin typeface="Helvetica" pitchFamily="34" charset="0"/>
                <a:ea typeface="+mj-ea"/>
                <a:cs typeface="+mj-cs"/>
              </a:rPr>
              <a:t>  </a:t>
            </a:r>
            <a:r>
              <a:rPr lang="en-US" sz="2400" b="1" dirty="0" smtClean="0">
                <a:solidFill>
                  <a:srgbClr val="1F497D"/>
                </a:solidFill>
                <a:latin typeface="Helvetica" pitchFamily="34" charset="0"/>
              </a:rPr>
              <a:t>Propellant Shear Strength Sign Test</a:t>
            </a:r>
            <a:endParaRPr kumimoji="0" lang="en-US" sz="2300" b="1" i="0" u="none" strike="noStrike" kern="1200" cap="none" spc="0" normalizeH="0" baseline="0" noProof="0" dirty="0" smtClean="0">
              <a:ln>
                <a:noFill/>
              </a:ln>
              <a:solidFill>
                <a:srgbClr val="1F497D"/>
              </a:solidFill>
              <a:effectLst/>
              <a:uLnTx/>
              <a:uFillTx/>
              <a:latin typeface="Helvetica" pitchFamily="34" charset="0"/>
              <a:ea typeface="+mj-ea"/>
              <a:cs typeface="+mj-cs"/>
            </a:endParaRPr>
          </a:p>
        </p:txBody>
      </p:sp>
      <p:graphicFrame>
        <p:nvGraphicFramePr>
          <p:cNvPr id="12" name="Table 11"/>
          <p:cNvGraphicFramePr>
            <a:graphicFrameLocks noGrp="1"/>
          </p:cNvGraphicFramePr>
          <p:nvPr/>
        </p:nvGraphicFramePr>
        <p:xfrm>
          <a:off x="3370954" y="2209801"/>
          <a:ext cx="3424235" cy="4062420"/>
        </p:xfrm>
        <a:graphic>
          <a:graphicData uri="http://schemas.openxmlformats.org/drawingml/2006/table">
            <a:tbl>
              <a:tblPr/>
              <a:tblGrid>
                <a:gridCol w="773996"/>
                <a:gridCol w="760607"/>
                <a:gridCol w="1129025"/>
                <a:gridCol w="760607"/>
              </a:tblGrid>
              <a:tr h="163398">
                <a:tc gridSpan="4">
                  <a:txBody>
                    <a:bodyPr/>
                    <a:lstStyle/>
                    <a:p>
                      <a:pPr algn="ctr" fontAlgn="b"/>
                      <a:r>
                        <a:rPr lang="en-US" sz="1050" b="1" i="0" u="none" strike="noStrike" dirty="0">
                          <a:solidFill>
                            <a:srgbClr val="000000"/>
                          </a:solidFill>
                          <a:latin typeface="Helvetica" pitchFamily="34" charset="0"/>
                          <a:cs typeface="Arial" pitchFamily="34" charset="0"/>
                        </a:rPr>
                        <a:t>Table 9-5 Propellant Shear Strength Data</a:t>
                      </a:r>
                    </a:p>
                  </a:txBody>
                  <a:tcPr marL="8379" marR="8379" marT="837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522872">
                <a:tc>
                  <a:txBody>
                    <a:bodyPr/>
                    <a:lstStyle/>
                    <a:p>
                      <a:pPr algn="ctr" fontAlgn="ctr"/>
                      <a:r>
                        <a:rPr lang="en-US" sz="1050" b="0" i="0" u="none" strike="noStrike" dirty="0">
                          <a:solidFill>
                            <a:srgbClr val="000000"/>
                          </a:solidFill>
                          <a:latin typeface="Helvetica" pitchFamily="34" charset="0"/>
                          <a:cs typeface="Arial" pitchFamily="34" charset="0"/>
                        </a:rPr>
                        <a:t>Observation</a:t>
                      </a:r>
                      <a:br>
                        <a:rPr lang="en-US" sz="1050" b="0" i="0" u="none" strike="noStrike" dirty="0">
                          <a:solidFill>
                            <a:srgbClr val="000000"/>
                          </a:solidFill>
                          <a:latin typeface="Helvetica" pitchFamily="34" charset="0"/>
                          <a:cs typeface="Arial" pitchFamily="34" charset="0"/>
                        </a:rPr>
                      </a:br>
                      <a:r>
                        <a:rPr lang="en-US" sz="1050" b="0" i="1" u="none" strike="noStrike" dirty="0">
                          <a:solidFill>
                            <a:srgbClr val="000000"/>
                          </a:solidFill>
                          <a:latin typeface="Helvetica" pitchFamily="34" charset="0"/>
                          <a:cs typeface="Arial" pitchFamily="34" charset="0"/>
                        </a:rPr>
                        <a:t>i</a:t>
                      </a:r>
                      <a:endParaRPr lang="en-US" sz="1050" b="0" i="0" u="none" strike="noStrike" dirty="0">
                        <a:solidFill>
                          <a:srgbClr val="000000"/>
                        </a:solidFill>
                        <a:latin typeface="Helvetica" pitchFamily="34" charset="0"/>
                        <a:cs typeface="Arial" pitchFamily="34" charset="0"/>
                      </a:endParaRPr>
                    </a:p>
                  </a:txBody>
                  <a:tcPr marL="8379" marR="8379" marT="837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Helvetica" pitchFamily="34" charset="0"/>
                          <a:cs typeface="Arial" pitchFamily="34" charset="0"/>
                        </a:rPr>
                        <a:t>Shear Strength</a:t>
                      </a:r>
                      <a:br>
                        <a:rPr lang="en-US" sz="1050" b="0" i="0" u="none" strike="noStrike">
                          <a:solidFill>
                            <a:srgbClr val="000000"/>
                          </a:solidFill>
                          <a:latin typeface="Helvetica" pitchFamily="34" charset="0"/>
                          <a:cs typeface="Arial" pitchFamily="34" charset="0"/>
                        </a:rPr>
                      </a:br>
                      <a:r>
                        <a:rPr lang="en-US" sz="1050" b="0" i="1" u="none" strike="noStrike">
                          <a:solidFill>
                            <a:srgbClr val="000000"/>
                          </a:solidFill>
                          <a:latin typeface="Helvetica" pitchFamily="34" charset="0"/>
                          <a:cs typeface="Arial" pitchFamily="34" charset="0"/>
                        </a:rPr>
                        <a:t>x</a:t>
                      </a:r>
                      <a:r>
                        <a:rPr lang="en-US" sz="1050" b="0" i="1" u="none" strike="noStrike" baseline="-25000">
                          <a:solidFill>
                            <a:srgbClr val="000000"/>
                          </a:solidFill>
                          <a:latin typeface="Helvetica" pitchFamily="34" charset="0"/>
                          <a:cs typeface="Arial" pitchFamily="34" charset="0"/>
                        </a:rPr>
                        <a:t>i</a:t>
                      </a:r>
                      <a:endParaRPr lang="en-US" sz="1050" b="0" i="0" u="none" strike="noStrike">
                        <a:solidFill>
                          <a:srgbClr val="000000"/>
                        </a:solidFill>
                        <a:latin typeface="Helvetica" pitchFamily="34" charset="0"/>
                        <a:cs typeface="Arial" pitchFamily="34" charset="0"/>
                      </a:endParaRPr>
                    </a:p>
                  </a:txBody>
                  <a:tcPr marL="8379" marR="8379" marT="8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Helvetica" pitchFamily="34" charset="0"/>
                          <a:cs typeface="Arial" pitchFamily="34" charset="0"/>
                        </a:rPr>
                        <a:t>Differences</a:t>
                      </a:r>
                      <a:br>
                        <a:rPr lang="en-US" sz="1050" b="0" i="0" u="none" strike="noStrike">
                          <a:solidFill>
                            <a:srgbClr val="000000"/>
                          </a:solidFill>
                          <a:latin typeface="Helvetica" pitchFamily="34" charset="0"/>
                          <a:cs typeface="Arial" pitchFamily="34" charset="0"/>
                        </a:rPr>
                      </a:br>
                      <a:r>
                        <a:rPr lang="en-US" sz="1050" b="0" i="1" u="none" strike="noStrike">
                          <a:solidFill>
                            <a:srgbClr val="000000"/>
                          </a:solidFill>
                          <a:latin typeface="Helvetica" pitchFamily="34" charset="0"/>
                          <a:cs typeface="Arial" pitchFamily="34" charset="0"/>
                        </a:rPr>
                        <a:t>x</a:t>
                      </a:r>
                      <a:r>
                        <a:rPr lang="en-US" sz="1050" b="0" i="1" u="none" strike="noStrike" baseline="-25000">
                          <a:solidFill>
                            <a:srgbClr val="000000"/>
                          </a:solidFill>
                          <a:latin typeface="Helvetica" pitchFamily="34" charset="0"/>
                          <a:cs typeface="Arial" pitchFamily="34" charset="0"/>
                        </a:rPr>
                        <a:t>i</a:t>
                      </a:r>
                      <a:r>
                        <a:rPr lang="en-US" sz="1050" b="0" i="1" u="none" strike="noStrike">
                          <a:solidFill>
                            <a:srgbClr val="000000"/>
                          </a:solidFill>
                          <a:latin typeface="Helvetica" pitchFamily="34" charset="0"/>
                          <a:cs typeface="Arial" pitchFamily="34" charset="0"/>
                        </a:rPr>
                        <a:t> - 2000</a:t>
                      </a:r>
                      <a:endParaRPr lang="en-US" sz="1050" b="0" i="0" u="none" strike="noStrike">
                        <a:solidFill>
                          <a:srgbClr val="000000"/>
                        </a:solidFill>
                        <a:latin typeface="Helvetica" pitchFamily="34" charset="0"/>
                        <a:cs typeface="Arial" pitchFamily="34" charset="0"/>
                      </a:endParaRPr>
                    </a:p>
                  </a:txBody>
                  <a:tcPr marL="8379" marR="8379" marT="8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Helvetica" pitchFamily="34" charset="0"/>
                          <a:cs typeface="Arial" pitchFamily="34" charset="0"/>
                        </a:rPr>
                        <a:t>Sign</a:t>
                      </a:r>
                    </a:p>
                  </a:txBody>
                  <a:tcPr marL="8379" marR="8379" marT="837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398">
                <a:tc>
                  <a:txBody>
                    <a:bodyPr/>
                    <a:lstStyle/>
                    <a:p>
                      <a:pPr algn="ctr" fontAlgn="ctr"/>
                      <a:r>
                        <a:rPr lang="en-US" sz="1050" b="0" i="0" u="none" strike="noStrike">
                          <a:solidFill>
                            <a:srgbClr val="000000"/>
                          </a:solidFill>
                          <a:latin typeface="Helvetica" pitchFamily="34" charset="0"/>
                          <a:cs typeface="Arial" pitchFamily="34" charset="0"/>
                        </a:rPr>
                        <a:t>1</a:t>
                      </a:r>
                    </a:p>
                  </a:txBody>
                  <a:tcPr marL="8379" marR="8379" marT="837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a:solidFill>
                            <a:srgbClr val="000000"/>
                          </a:solidFill>
                          <a:latin typeface="Helvetica" pitchFamily="34" charset="0"/>
                          <a:cs typeface="Arial" pitchFamily="34" charset="0"/>
                        </a:rPr>
                        <a:t>2158.70</a:t>
                      </a:r>
                    </a:p>
                  </a:txBody>
                  <a:tcPr marL="8379" marR="8379" marT="8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a:solidFill>
                            <a:srgbClr val="000000"/>
                          </a:solidFill>
                          <a:latin typeface="Helvetica" pitchFamily="34" charset="0"/>
                          <a:cs typeface="Arial" pitchFamily="34" charset="0"/>
                        </a:rPr>
                        <a:t>158.70</a:t>
                      </a:r>
                    </a:p>
                  </a:txBody>
                  <a:tcPr marL="8379" marR="8379" marT="8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Helvetica" pitchFamily="34" charset="0"/>
                          <a:cs typeface="Arial" pitchFamily="34" charset="0"/>
                        </a:rPr>
                        <a:t>+</a:t>
                      </a:r>
                    </a:p>
                  </a:txBody>
                  <a:tcPr marL="8379" marR="8379" marT="837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398">
                <a:tc>
                  <a:txBody>
                    <a:bodyPr/>
                    <a:lstStyle/>
                    <a:p>
                      <a:pPr algn="ctr" fontAlgn="ctr"/>
                      <a:r>
                        <a:rPr lang="en-US" sz="1050" b="0" i="0" u="none" strike="noStrike">
                          <a:solidFill>
                            <a:srgbClr val="000000"/>
                          </a:solidFill>
                          <a:latin typeface="Helvetica" pitchFamily="34" charset="0"/>
                          <a:cs typeface="Arial" pitchFamily="34" charset="0"/>
                        </a:rPr>
                        <a:t>2</a:t>
                      </a:r>
                    </a:p>
                  </a:txBody>
                  <a:tcPr marL="8379" marR="8379" marT="837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a:solidFill>
                            <a:srgbClr val="000000"/>
                          </a:solidFill>
                          <a:latin typeface="Helvetica" pitchFamily="34" charset="0"/>
                          <a:cs typeface="Arial" pitchFamily="34" charset="0"/>
                        </a:rPr>
                        <a:t>1678.15</a:t>
                      </a:r>
                    </a:p>
                  </a:txBody>
                  <a:tcPr marL="8379" marR="8379" marT="8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a:solidFill>
                            <a:srgbClr val="000000"/>
                          </a:solidFill>
                          <a:latin typeface="Helvetica" pitchFamily="34" charset="0"/>
                          <a:cs typeface="Arial" pitchFamily="34" charset="0"/>
                        </a:rPr>
                        <a:t>–321.85</a:t>
                      </a:r>
                    </a:p>
                  </a:txBody>
                  <a:tcPr marL="8379" marR="8379" marT="8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Helvetica" pitchFamily="34" charset="0"/>
                          <a:cs typeface="Arial" pitchFamily="34" charset="0"/>
                        </a:rPr>
                        <a:t>–</a:t>
                      </a:r>
                    </a:p>
                  </a:txBody>
                  <a:tcPr marL="8379" marR="8379" marT="837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398">
                <a:tc>
                  <a:txBody>
                    <a:bodyPr/>
                    <a:lstStyle/>
                    <a:p>
                      <a:pPr algn="ctr" fontAlgn="ctr"/>
                      <a:r>
                        <a:rPr lang="en-US" sz="1050" b="0" i="0" u="none" strike="noStrike">
                          <a:solidFill>
                            <a:srgbClr val="000000"/>
                          </a:solidFill>
                          <a:latin typeface="Helvetica" pitchFamily="34" charset="0"/>
                          <a:cs typeface="Arial" pitchFamily="34" charset="0"/>
                        </a:rPr>
                        <a:t>3</a:t>
                      </a:r>
                    </a:p>
                  </a:txBody>
                  <a:tcPr marL="8379" marR="8379" marT="837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dirty="0">
                          <a:solidFill>
                            <a:srgbClr val="000000"/>
                          </a:solidFill>
                          <a:latin typeface="Helvetica" pitchFamily="34" charset="0"/>
                          <a:cs typeface="Arial" pitchFamily="34" charset="0"/>
                        </a:rPr>
                        <a:t>2316.00</a:t>
                      </a:r>
                    </a:p>
                  </a:txBody>
                  <a:tcPr marL="8379" marR="8379" marT="8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a:solidFill>
                            <a:srgbClr val="000000"/>
                          </a:solidFill>
                          <a:latin typeface="Helvetica" pitchFamily="34" charset="0"/>
                          <a:cs typeface="Arial" pitchFamily="34" charset="0"/>
                        </a:rPr>
                        <a:t>316.00</a:t>
                      </a:r>
                    </a:p>
                  </a:txBody>
                  <a:tcPr marL="8379" marR="8379" marT="8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Helvetica" pitchFamily="34" charset="0"/>
                          <a:cs typeface="Arial" pitchFamily="34" charset="0"/>
                        </a:rPr>
                        <a:t>+</a:t>
                      </a:r>
                    </a:p>
                  </a:txBody>
                  <a:tcPr marL="8379" marR="8379" marT="837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398">
                <a:tc>
                  <a:txBody>
                    <a:bodyPr/>
                    <a:lstStyle/>
                    <a:p>
                      <a:pPr algn="ctr" fontAlgn="ctr"/>
                      <a:r>
                        <a:rPr lang="en-US" sz="1050" b="0" i="0" u="none" strike="noStrike">
                          <a:solidFill>
                            <a:srgbClr val="000000"/>
                          </a:solidFill>
                          <a:latin typeface="Helvetica" pitchFamily="34" charset="0"/>
                          <a:cs typeface="Arial" pitchFamily="34" charset="0"/>
                        </a:rPr>
                        <a:t>4</a:t>
                      </a:r>
                    </a:p>
                  </a:txBody>
                  <a:tcPr marL="8379" marR="8379" marT="837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a:solidFill>
                            <a:srgbClr val="000000"/>
                          </a:solidFill>
                          <a:latin typeface="Helvetica" pitchFamily="34" charset="0"/>
                          <a:cs typeface="Arial" pitchFamily="34" charset="0"/>
                        </a:rPr>
                        <a:t>2061.30</a:t>
                      </a:r>
                    </a:p>
                  </a:txBody>
                  <a:tcPr marL="8379" marR="8379" marT="8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a:solidFill>
                            <a:srgbClr val="000000"/>
                          </a:solidFill>
                          <a:latin typeface="Helvetica" pitchFamily="34" charset="0"/>
                          <a:cs typeface="Arial" pitchFamily="34" charset="0"/>
                        </a:rPr>
                        <a:t>61.30</a:t>
                      </a:r>
                    </a:p>
                  </a:txBody>
                  <a:tcPr marL="8379" marR="8379" marT="8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Helvetica" pitchFamily="34" charset="0"/>
                          <a:cs typeface="Arial" pitchFamily="34" charset="0"/>
                        </a:rPr>
                        <a:t>+</a:t>
                      </a:r>
                    </a:p>
                  </a:txBody>
                  <a:tcPr marL="8379" marR="8379" marT="837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398">
                <a:tc>
                  <a:txBody>
                    <a:bodyPr/>
                    <a:lstStyle/>
                    <a:p>
                      <a:pPr algn="ctr" fontAlgn="ctr"/>
                      <a:r>
                        <a:rPr lang="en-US" sz="1050" b="0" i="0" u="none" strike="noStrike">
                          <a:solidFill>
                            <a:srgbClr val="000000"/>
                          </a:solidFill>
                          <a:latin typeface="Helvetica" pitchFamily="34" charset="0"/>
                          <a:cs typeface="Arial" pitchFamily="34" charset="0"/>
                        </a:rPr>
                        <a:t>5</a:t>
                      </a:r>
                    </a:p>
                  </a:txBody>
                  <a:tcPr marL="8379" marR="8379" marT="837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dirty="0">
                          <a:solidFill>
                            <a:srgbClr val="000000"/>
                          </a:solidFill>
                          <a:latin typeface="Helvetica" pitchFamily="34" charset="0"/>
                          <a:cs typeface="Arial" pitchFamily="34" charset="0"/>
                        </a:rPr>
                        <a:t>2207.50</a:t>
                      </a:r>
                    </a:p>
                  </a:txBody>
                  <a:tcPr marL="8379" marR="8379" marT="8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dirty="0">
                          <a:solidFill>
                            <a:srgbClr val="000000"/>
                          </a:solidFill>
                          <a:latin typeface="Helvetica" pitchFamily="34" charset="0"/>
                          <a:cs typeface="Arial" pitchFamily="34" charset="0"/>
                        </a:rPr>
                        <a:t>207.50</a:t>
                      </a:r>
                    </a:p>
                  </a:txBody>
                  <a:tcPr marL="8379" marR="8379" marT="8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Helvetica" pitchFamily="34" charset="0"/>
                          <a:cs typeface="Arial" pitchFamily="34" charset="0"/>
                        </a:rPr>
                        <a:t>+</a:t>
                      </a:r>
                    </a:p>
                  </a:txBody>
                  <a:tcPr marL="8379" marR="8379" marT="837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398">
                <a:tc>
                  <a:txBody>
                    <a:bodyPr/>
                    <a:lstStyle/>
                    <a:p>
                      <a:pPr algn="ctr" fontAlgn="ctr"/>
                      <a:r>
                        <a:rPr lang="en-US" sz="1050" b="0" i="0" u="none" strike="noStrike">
                          <a:solidFill>
                            <a:srgbClr val="000000"/>
                          </a:solidFill>
                          <a:latin typeface="Helvetica" pitchFamily="34" charset="0"/>
                          <a:cs typeface="Arial" pitchFamily="34" charset="0"/>
                        </a:rPr>
                        <a:t>6</a:t>
                      </a:r>
                    </a:p>
                  </a:txBody>
                  <a:tcPr marL="8379" marR="8379" marT="837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a:solidFill>
                            <a:srgbClr val="000000"/>
                          </a:solidFill>
                          <a:latin typeface="Helvetica" pitchFamily="34" charset="0"/>
                          <a:cs typeface="Arial" pitchFamily="34" charset="0"/>
                        </a:rPr>
                        <a:t>1708.30</a:t>
                      </a:r>
                    </a:p>
                  </a:txBody>
                  <a:tcPr marL="8379" marR="8379" marT="8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dirty="0">
                          <a:solidFill>
                            <a:srgbClr val="000000"/>
                          </a:solidFill>
                          <a:latin typeface="Helvetica" pitchFamily="34" charset="0"/>
                          <a:cs typeface="Arial" pitchFamily="34" charset="0"/>
                        </a:rPr>
                        <a:t>–291.70</a:t>
                      </a:r>
                    </a:p>
                  </a:txBody>
                  <a:tcPr marL="8379" marR="8379" marT="8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Helvetica" pitchFamily="34" charset="0"/>
                          <a:cs typeface="Arial" pitchFamily="34" charset="0"/>
                        </a:rPr>
                        <a:t>–</a:t>
                      </a:r>
                    </a:p>
                  </a:txBody>
                  <a:tcPr marL="8379" marR="8379" marT="837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398">
                <a:tc>
                  <a:txBody>
                    <a:bodyPr/>
                    <a:lstStyle/>
                    <a:p>
                      <a:pPr algn="ctr" fontAlgn="ctr"/>
                      <a:r>
                        <a:rPr lang="en-US" sz="1050" b="0" i="0" u="none" strike="noStrike">
                          <a:solidFill>
                            <a:srgbClr val="000000"/>
                          </a:solidFill>
                          <a:latin typeface="Helvetica" pitchFamily="34" charset="0"/>
                          <a:cs typeface="Arial" pitchFamily="34" charset="0"/>
                        </a:rPr>
                        <a:t>7</a:t>
                      </a:r>
                    </a:p>
                  </a:txBody>
                  <a:tcPr marL="8379" marR="8379" marT="837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a:solidFill>
                            <a:srgbClr val="000000"/>
                          </a:solidFill>
                          <a:latin typeface="Helvetica" pitchFamily="34" charset="0"/>
                          <a:cs typeface="Arial" pitchFamily="34" charset="0"/>
                        </a:rPr>
                        <a:t>1784.70</a:t>
                      </a:r>
                    </a:p>
                  </a:txBody>
                  <a:tcPr marL="8379" marR="8379" marT="8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a:solidFill>
                            <a:srgbClr val="000000"/>
                          </a:solidFill>
                          <a:latin typeface="Helvetica" pitchFamily="34" charset="0"/>
                          <a:cs typeface="Arial" pitchFamily="34" charset="0"/>
                        </a:rPr>
                        <a:t>–215.30</a:t>
                      </a:r>
                    </a:p>
                  </a:txBody>
                  <a:tcPr marL="8379" marR="8379" marT="8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Helvetica" pitchFamily="34" charset="0"/>
                          <a:cs typeface="Arial" pitchFamily="34" charset="0"/>
                        </a:rPr>
                        <a:t>–</a:t>
                      </a:r>
                    </a:p>
                  </a:txBody>
                  <a:tcPr marL="8379" marR="8379" marT="837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398">
                <a:tc>
                  <a:txBody>
                    <a:bodyPr/>
                    <a:lstStyle/>
                    <a:p>
                      <a:pPr algn="ctr" fontAlgn="ctr"/>
                      <a:r>
                        <a:rPr lang="en-US" sz="1050" b="0" i="0" u="none" strike="noStrike">
                          <a:solidFill>
                            <a:srgbClr val="000000"/>
                          </a:solidFill>
                          <a:latin typeface="Helvetica" pitchFamily="34" charset="0"/>
                          <a:cs typeface="Arial" pitchFamily="34" charset="0"/>
                        </a:rPr>
                        <a:t>8</a:t>
                      </a:r>
                    </a:p>
                  </a:txBody>
                  <a:tcPr marL="8379" marR="8379" marT="837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a:solidFill>
                            <a:srgbClr val="000000"/>
                          </a:solidFill>
                          <a:latin typeface="Helvetica" pitchFamily="34" charset="0"/>
                          <a:cs typeface="Arial" pitchFamily="34" charset="0"/>
                        </a:rPr>
                        <a:t>2575.10</a:t>
                      </a:r>
                    </a:p>
                  </a:txBody>
                  <a:tcPr marL="8379" marR="8379" marT="8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a:solidFill>
                            <a:srgbClr val="000000"/>
                          </a:solidFill>
                          <a:latin typeface="Helvetica" pitchFamily="34" charset="0"/>
                          <a:cs typeface="Arial" pitchFamily="34" charset="0"/>
                        </a:rPr>
                        <a:t>575.10</a:t>
                      </a:r>
                    </a:p>
                  </a:txBody>
                  <a:tcPr marL="8379" marR="8379" marT="8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Helvetica" pitchFamily="34" charset="0"/>
                          <a:cs typeface="Arial" pitchFamily="34" charset="0"/>
                        </a:rPr>
                        <a:t>+</a:t>
                      </a:r>
                    </a:p>
                  </a:txBody>
                  <a:tcPr marL="8379" marR="8379" marT="837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398">
                <a:tc>
                  <a:txBody>
                    <a:bodyPr/>
                    <a:lstStyle/>
                    <a:p>
                      <a:pPr algn="ctr" fontAlgn="ctr"/>
                      <a:r>
                        <a:rPr lang="en-US" sz="1050" b="0" i="0" u="none" strike="noStrike">
                          <a:solidFill>
                            <a:srgbClr val="000000"/>
                          </a:solidFill>
                          <a:latin typeface="Helvetica" pitchFamily="34" charset="0"/>
                          <a:cs typeface="Arial" pitchFamily="34" charset="0"/>
                        </a:rPr>
                        <a:t>9</a:t>
                      </a:r>
                    </a:p>
                  </a:txBody>
                  <a:tcPr marL="8379" marR="8379" marT="837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a:solidFill>
                            <a:srgbClr val="000000"/>
                          </a:solidFill>
                          <a:latin typeface="Helvetica" pitchFamily="34" charset="0"/>
                          <a:cs typeface="Arial" pitchFamily="34" charset="0"/>
                        </a:rPr>
                        <a:t>2357.90</a:t>
                      </a:r>
                    </a:p>
                  </a:txBody>
                  <a:tcPr marL="8379" marR="8379" marT="8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a:solidFill>
                            <a:srgbClr val="000000"/>
                          </a:solidFill>
                          <a:latin typeface="Helvetica" pitchFamily="34" charset="0"/>
                          <a:cs typeface="Arial" pitchFamily="34" charset="0"/>
                        </a:rPr>
                        <a:t>357.90</a:t>
                      </a:r>
                    </a:p>
                  </a:txBody>
                  <a:tcPr marL="8379" marR="8379" marT="8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Helvetica" pitchFamily="34" charset="0"/>
                          <a:cs typeface="Arial" pitchFamily="34" charset="0"/>
                        </a:rPr>
                        <a:t>+</a:t>
                      </a:r>
                    </a:p>
                  </a:txBody>
                  <a:tcPr marL="8379" marR="8379" marT="837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398">
                <a:tc>
                  <a:txBody>
                    <a:bodyPr/>
                    <a:lstStyle/>
                    <a:p>
                      <a:pPr algn="ctr" fontAlgn="ctr"/>
                      <a:r>
                        <a:rPr lang="en-US" sz="1050" b="0" i="0" u="none" strike="noStrike">
                          <a:solidFill>
                            <a:srgbClr val="000000"/>
                          </a:solidFill>
                          <a:latin typeface="Helvetica" pitchFamily="34" charset="0"/>
                          <a:cs typeface="Arial" pitchFamily="34" charset="0"/>
                        </a:rPr>
                        <a:t>10</a:t>
                      </a:r>
                    </a:p>
                  </a:txBody>
                  <a:tcPr marL="8379" marR="8379" marT="837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a:solidFill>
                            <a:srgbClr val="000000"/>
                          </a:solidFill>
                          <a:latin typeface="Helvetica" pitchFamily="34" charset="0"/>
                          <a:cs typeface="Arial" pitchFamily="34" charset="0"/>
                        </a:rPr>
                        <a:t>2256.70</a:t>
                      </a:r>
                    </a:p>
                  </a:txBody>
                  <a:tcPr marL="8379" marR="8379" marT="8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a:solidFill>
                            <a:srgbClr val="000000"/>
                          </a:solidFill>
                          <a:latin typeface="Helvetica" pitchFamily="34" charset="0"/>
                          <a:cs typeface="Arial" pitchFamily="34" charset="0"/>
                        </a:rPr>
                        <a:t>256.70</a:t>
                      </a:r>
                    </a:p>
                  </a:txBody>
                  <a:tcPr marL="8379" marR="8379" marT="8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Helvetica" pitchFamily="34" charset="0"/>
                          <a:cs typeface="Arial" pitchFamily="34" charset="0"/>
                        </a:rPr>
                        <a:t>+</a:t>
                      </a:r>
                    </a:p>
                  </a:txBody>
                  <a:tcPr marL="8379" marR="8379" marT="837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398">
                <a:tc>
                  <a:txBody>
                    <a:bodyPr/>
                    <a:lstStyle/>
                    <a:p>
                      <a:pPr algn="ctr" fontAlgn="ctr"/>
                      <a:r>
                        <a:rPr lang="en-US" sz="1050" b="0" i="0" u="none" strike="noStrike">
                          <a:solidFill>
                            <a:srgbClr val="000000"/>
                          </a:solidFill>
                          <a:latin typeface="Helvetica" pitchFamily="34" charset="0"/>
                          <a:cs typeface="Arial" pitchFamily="34" charset="0"/>
                        </a:rPr>
                        <a:t>11</a:t>
                      </a:r>
                    </a:p>
                  </a:txBody>
                  <a:tcPr marL="8379" marR="8379" marT="837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a:solidFill>
                            <a:srgbClr val="000000"/>
                          </a:solidFill>
                          <a:latin typeface="Helvetica" pitchFamily="34" charset="0"/>
                          <a:cs typeface="Arial" pitchFamily="34" charset="0"/>
                        </a:rPr>
                        <a:t>2165.20</a:t>
                      </a:r>
                    </a:p>
                  </a:txBody>
                  <a:tcPr marL="8379" marR="8379" marT="8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a:solidFill>
                            <a:srgbClr val="000000"/>
                          </a:solidFill>
                          <a:latin typeface="Helvetica" pitchFamily="34" charset="0"/>
                          <a:cs typeface="Arial" pitchFamily="34" charset="0"/>
                        </a:rPr>
                        <a:t>165.20</a:t>
                      </a:r>
                    </a:p>
                  </a:txBody>
                  <a:tcPr marL="8379" marR="8379" marT="8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Helvetica" pitchFamily="34" charset="0"/>
                          <a:cs typeface="Arial" pitchFamily="34" charset="0"/>
                        </a:rPr>
                        <a:t>+</a:t>
                      </a:r>
                    </a:p>
                  </a:txBody>
                  <a:tcPr marL="8379" marR="8379" marT="837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398">
                <a:tc>
                  <a:txBody>
                    <a:bodyPr/>
                    <a:lstStyle/>
                    <a:p>
                      <a:pPr algn="ctr" fontAlgn="ctr"/>
                      <a:r>
                        <a:rPr lang="en-US" sz="1050" b="0" i="0" u="none" strike="noStrike">
                          <a:solidFill>
                            <a:srgbClr val="000000"/>
                          </a:solidFill>
                          <a:latin typeface="Helvetica" pitchFamily="34" charset="0"/>
                          <a:cs typeface="Arial" pitchFamily="34" charset="0"/>
                        </a:rPr>
                        <a:t>12</a:t>
                      </a:r>
                    </a:p>
                  </a:txBody>
                  <a:tcPr marL="8379" marR="8379" marT="837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a:solidFill>
                            <a:srgbClr val="000000"/>
                          </a:solidFill>
                          <a:latin typeface="Helvetica" pitchFamily="34" charset="0"/>
                          <a:cs typeface="Arial" pitchFamily="34" charset="0"/>
                        </a:rPr>
                        <a:t>2399.55</a:t>
                      </a:r>
                    </a:p>
                  </a:txBody>
                  <a:tcPr marL="8379" marR="8379" marT="8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a:solidFill>
                            <a:srgbClr val="000000"/>
                          </a:solidFill>
                          <a:latin typeface="Helvetica" pitchFamily="34" charset="0"/>
                          <a:cs typeface="Arial" pitchFamily="34" charset="0"/>
                        </a:rPr>
                        <a:t>399.55</a:t>
                      </a:r>
                    </a:p>
                  </a:txBody>
                  <a:tcPr marL="8379" marR="8379" marT="8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Helvetica" pitchFamily="34" charset="0"/>
                          <a:cs typeface="Arial" pitchFamily="34" charset="0"/>
                        </a:rPr>
                        <a:t>+</a:t>
                      </a:r>
                    </a:p>
                  </a:txBody>
                  <a:tcPr marL="8379" marR="8379" marT="837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398">
                <a:tc>
                  <a:txBody>
                    <a:bodyPr/>
                    <a:lstStyle/>
                    <a:p>
                      <a:pPr algn="ctr" fontAlgn="ctr"/>
                      <a:r>
                        <a:rPr lang="en-US" sz="1050" b="0" i="0" u="none" strike="noStrike">
                          <a:solidFill>
                            <a:srgbClr val="000000"/>
                          </a:solidFill>
                          <a:latin typeface="Helvetica" pitchFamily="34" charset="0"/>
                          <a:cs typeface="Arial" pitchFamily="34" charset="0"/>
                        </a:rPr>
                        <a:t>13</a:t>
                      </a:r>
                    </a:p>
                  </a:txBody>
                  <a:tcPr marL="8379" marR="8379" marT="837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a:solidFill>
                            <a:srgbClr val="000000"/>
                          </a:solidFill>
                          <a:latin typeface="Helvetica" pitchFamily="34" charset="0"/>
                          <a:cs typeface="Arial" pitchFamily="34" charset="0"/>
                        </a:rPr>
                        <a:t>1779.80</a:t>
                      </a:r>
                    </a:p>
                  </a:txBody>
                  <a:tcPr marL="8379" marR="8379" marT="8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a:solidFill>
                            <a:srgbClr val="000000"/>
                          </a:solidFill>
                          <a:latin typeface="Helvetica" pitchFamily="34" charset="0"/>
                          <a:cs typeface="Arial" pitchFamily="34" charset="0"/>
                        </a:rPr>
                        <a:t>–220.20</a:t>
                      </a:r>
                    </a:p>
                  </a:txBody>
                  <a:tcPr marL="8379" marR="8379" marT="8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Helvetica" pitchFamily="34" charset="0"/>
                          <a:cs typeface="Arial" pitchFamily="34" charset="0"/>
                        </a:rPr>
                        <a:t>–</a:t>
                      </a:r>
                    </a:p>
                  </a:txBody>
                  <a:tcPr marL="8379" marR="8379" marT="837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398">
                <a:tc>
                  <a:txBody>
                    <a:bodyPr/>
                    <a:lstStyle/>
                    <a:p>
                      <a:pPr algn="ctr" fontAlgn="ctr"/>
                      <a:r>
                        <a:rPr lang="en-US" sz="1050" b="0" i="0" u="none" strike="noStrike">
                          <a:solidFill>
                            <a:srgbClr val="000000"/>
                          </a:solidFill>
                          <a:latin typeface="Helvetica" pitchFamily="34" charset="0"/>
                          <a:cs typeface="Arial" pitchFamily="34" charset="0"/>
                        </a:rPr>
                        <a:t>14</a:t>
                      </a:r>
                    </a:p>
                  </a:txBody>
                  <a:tcPr marL="8379" marR="8379" marT="837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a:solidFill>
                            <a:srgbClr val="000000"/>
                          </a:solidFill>
                          <a:latin typeface="Helvetica" pitchFamily="34" charset="0"/>
                          <a:cs typeface="Arial" pitchFamily="34" charset="0"/>
                        </a:rPr>
                        <a:t>2336.75</a:t>
                      </a:r>
                    </a:p>
                  </a:txBody>
                  <a:tcPr marL="8379" marR="8379" marT="8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a:solidFill>
                            <a:srgbClr val="000000"/>
                          </a:solidFill>
                          <a:latin typeface="Helvetica" pitchFamily="34" charset="0"/>
                          <a:cs typeface="Arial" pitchFamily="34" charset="0"/>
                        </a:rPr>
                        <a:t>336.75</a:t>
                      </a:r>
                    </a:p>
                  </a:txBody>
                  <a:tcPr marL="8379" marR="8379" marT="8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Helvetica" pitchFamily="34" charset="0"/>
                          <a:cs typeface="Arial" pitchFamily="34" charset="0"/>
                        </a:rPr>
                        <a:t>+</a:t>
                      </a:r>
                    </a:p>
                  </a:txBody>
                  <a:tcPr marL="8379" marR="8379" marT="837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398">
                <a:tc>
                  <a:txBody>
                    <a:bodyPr/>
                    <a:lstStyle/>
                    <a:p>
                      <a:pPr algn="ctr" fontAlgn="ctr"/>
                      <a:r>
                        <a:rPr lang="en-US" sz="1050" b="0" i="0" u="none" strike="noStrike">
                          <a:solidFill>
                            <a:srgbClr val="000000"/>
                          </a:solidFill>
                          <a:latin typeface="Helvetica" pitchFamily="34" charset="0"/>
                          <a:cs typeface="Arial" pitchFamily="34" charset="0"/>
                        </a:rPr>
                        <a:t>15</a:t>
                      </a:r>
                    </a:p>
                  </a:txBody>
                  <a:tcPr marL="8379" marR="8379" marT="837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a:solidFill>
                            <a:srgbClr val="000000"/>
                          </a:solidFill>
                          <a:latin typeface="Helvetica" pitchFamily="34" charset="0"/>
                          <a:cs typeface="Arial" pitchFamily="34" charset="0"/>
                        </a:rPr>
                        <a:t>1765.30</a:t>
                      </a:r>
                    </a:p>
                  </a:txBody>
                  <a:tcPr marL="8379" marR="8379" marT="8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a:solidFill>
                            <a:srgbClr val="000000"/>
                          </a:solidFill>
                          <a:latin typeface="Helvetica" pitchFamily="34" charset="0"/>
                          <a:cs typeface="Arial" pitchFamily="34" charset="0"/>
                        </a:rPr>
                        <a:t>–234.70</a:t>
                      </a:r>
                    </a:p>
                  </a:txBody>
                  <a:tcPr marL="8379" marR="8379" marT="8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Helvetica" pitchFamily="34" charset="0"/>
                          <a:cs typeface="Arial" pitchFamily="34" charset="0"/>
                        </a:rPr>
                        <a:t>–</a:t>
                      </a:r>
                    </a:p>
                  </a:txBody>
                  <a:tcPr marL="8379" marR="8379" marT="837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398">
                <a:tc>
                  <a:txBody>
                    <a:bodyPr/>
                    <a:lstStyle/>
                    <a:p>
                      <a:pPr algn="ctr" fontAlgn="ctr"/>
                      <a:r>
                        <a:rPr lang="en-US" sz="1050" b="0" i="0" u="none" strike="noStrike">
                          <a:solidFill>
                            <a:srgbClr val="000000"/>
                          </a:solidFill>
                          <a:latin typeface="Helvetica" pitchFamily="34" charset="0"/>
                          <a:cs typeface="Arial" pitchFamily="34" charset="0"/>
                        </a:rPr>
                        <a:t>16</a:t>
                      </a:r>
                    </a:p>
                  </a:txBody>
                  <a:tcPr marL="8379" marR="8379" marT="837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a:solidFill>
                            <a:srgbClr val="000000"/>
                          </a:solidFill>
                          <a:latin typeface="Helvetica" pitchFamily="34" charset="0"/>
                          <a:cs typeface="Arial" pitchFamily="34" charset="0"/>
                        </a:rPr>
                        <a:t>2053.50</a:t>
                      </a:r>
                    </a:p>
                  </a:txBody>
                  <a:tcPr marL="8379" marR="8379" marT="8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a:solidFill>
                            <a:srgbClr val="000000"/>
                          </a:solidFill>
                          <a:latin typeface="Helvetica" pitchFamily="34" charset="0"/>
                          <a:cs typeface="Arial" pitchFamily="34" charset="0"/>
                        </a:rPr>
                        <a:t>53.50</a:t>
                      </a:r>
                    </a:p>
                  </a:txBody>
                  <a:tcPr marL="8379" marR="8379" marT="8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Helvetica" pitchFamily="34" charset="0"/>
                          <a:cs typeface="Arial" pitchFamily="34" charset="0"/>
                        </a:rPr>
                        <a:t>+</a:t>
                      </a:r>
                    </a:p>
                  </a:txBody>
                  <a:tcPr marL="8379" marR="8379" marT="837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398">
                <a:tc>
                  <a:txBody>
                    <a:bodyPr/>
                    <a:lstStyle/>
                    <a:p>
                      <a:pPr algn="ctr" fontAlgn="ctr"/>
                      <a:r>
                        <a:rPr lang="en-US" sz="1050" b="0" i="0" u="none" strike="noStrike">
                          <a:solidFill>
                            <a:srgbClr val="000000"/>
                          </a:solidFill>
                          <a:latin typeface="Helvetica" pitchFamily="34" charset="0"/>
                          <a:cs typeface="Arial" pitchFamily="34" charset="0"/>
                        </a:rPr>
                        <a:t>17</a:t>
                      </a:r>
                    </a:p>
                  </a:txBody>
                  <a:tcPr marL="8379" marR="8379" marT="837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a:solidFill>
                            <a:srgbClr val="000000"/>
                          </a:solidFill>
                          <a:latin typeface="Helvetica" pitchFamily="34" charset="0"/>
                          <a:cs typeface="Arial" pitchFamily="34" charset="0"/>
                        </a:rPr>
                        <a:t>2414.40</a:t>
                      </a:r>
                    </a:p>
                  </a:txBody>
                  <a:tcPr marL="8379" marR="8379" marT="8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a:solidFill>
                            <a:srgbClr val="000000"/>
                          </a:solidFill>
                          <a:latin typeface="Helvetica" pitchFamily="34" charset="0"/>
                          <a:cs typeface="Arial" pitchFamily="34" charset="0"/>
                        </a:rPr>
                        <a:t>414.40</a:t>
                      </a:r>
                    </a:p>
                  </a:txBody>
                  <a:tcPr marL="8379" marR="8379" marT="8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Helvetica" pitchFamily="34" charset="0"/>
                          <a:cs typeface="Arial" pitchFamily="34" charset="0"/>
                        </a:rPr>
                        <a:t>+</a:t>
                      </a:r>
                    </a:p>
                  </a:txBody>
                  <a:tcPr marL="8379" marR="8379" marT="837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398">
                <a:tc>
                  <a:txBody>
                    <a:bodyPr/>
                    <a:lstStyle/>
                    <a:p>
                      <a:pPr algn="ctr" fontAlgn="ctr"/>
                      <a:r>
                        <a:rPr lang="en-US" sz="1050" b="0" i="0" u="none" strike="noStrike">
                          <a:solidFill>
                            <a:srgbClr val="000000"/>
                          </a:solidFill>
                          <a:latin typeface="Helvetica" pitchFamily="34" charset="0"/>
                          <a:cs typeface="Arial" pitchFamily="34" charset="0"/>
                        </a:rPr>
                        <a:t>18</a:t>
                      </a:r>
                    </a:p>
                  </a:txBody>
                  <a:tcPr marL="8379" marR="8379" marT="837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a:solidFill>
                            <a:srgbClr val="000000"/>
                          </a:solidFill>
                          <a:latin typeface="Helvetica" pitchFamily="34" charset="0"/>
                          <a:cs typeface="Arial" pitchFamily="34" charset="0"/>
                        </a:rPr>
                        <a:t>2200.50</a:t>
                      </a:r>
                    </a:p>
                  </a:txBody>
                  <a:tcPr marL="8379" marR="8379" marT="8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a:solidFill>
                            <a:srgbClr val="000000"/>
                          </a:solidFill>
                          <a:latin typeface="Helvetica" pitchFamily="34" charset="0"/>
                          <a:cs typeface="Arial" pitchFamily="34" charset="0"/>
                        </a:rPr>
                        <a:t>200.50</a:t>
                      </a:r>
                    </a:p>
                  </a:txBody>
                  <a:tcPr marL="8379" marR="8379" marT="8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Helvetica" pitchFamily="34" charset="0"/>
                          <a:cs typeface="Arial" pitchFamily="34" charset="0"/>
                        </a:rPr>
                        <a:t>+</a:t>
                      </a:r>
                    </a:p>
                  </a:txBody>
                  <a:tcPr marL="8379" marR="8379" marT="837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398">
                <a:tc>
                  <a:txBody>
                    <a:bodyPr/>
                    <a:lstStyle/>
                    <a:p>
                      <a:pPr algn="ctr" fontAlgn="ctr"/>
                      <a:r>
                        <a:rPr lang="en-US" sz="1050" b="0" i="0" u="none" strike="noStrike">
                          <a:solidFill>
                            <a:srgbClr val="000000"/>
                          </a:solidFill>
                          <a:latin typeface="Helvetica" pitchFamily="34" charset="0"/>
                          <a:cs typeface="Arial" pitchFamily="34" charset="0"/>
                        </a:rPr>
                        <a:t>19</a:t>
                      </a:r>
                    </a:p>
                  </a:txBody>
                  <a:tcPr marL="8379" marR="8379" marT="837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a:solidFill>
                            <a:srgbClr val="000000"/>
                          </a:solidFill>
                          <a:latin typeface="Helvetica" pitchFamily="34" charset="0"/>
                          <a:cs typeface="Arial" pitchFamily="34" charset="0"/>
                        </a:rPr>
                        <a:t>2654.20</a:t>
                      </a:r>
                    </a:p>
                  </a:txBody>
                  <a:tcPr marL="8379" marR="8379" marT="8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a:solidFill>
                            <a:srgbClr val="000000"/>
                          </a:solidFill>
                          <a:latin typeface="Helvetica" pitchFamily="34" charset="0"/>
                          <a:cs typeface="Arial" pitchFamily="34" charset="0"/>
                        </a:rPr>
                        <a:t>654.20</a:t>
                      </a:r>
                    </a:p>
                  </a:txBody>
                  <a:tcPr marL="8379" marR="8379" marT="8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Helvetica" pitchFamily="34" charset="0"/>
                          <a:cs typeface="Arial" pitchFamily="34" charset="0"/>
                        </a:rPr>
                        <a:t>+</a:t>
                      </a:r>
                    </a:p>
                  </a:txBody>
                  <a:tcPr marL="8379" marR="8379" marT="837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568">
                <a:tc>
                  <a:txBody>
                    <a:bodyPr/>
                    <a:lstStyle/>
                    <a:p>
                      <a:pPr algn="ctr" fontAlgn="ctr"/>
                      <a:r>
                        <a:rPr lang="en-US" sz="1050" b="0" i="0" u="none" strike="noStrike">
                          <a:solidFill>
                            <a:srgbClr val="000000"/>
                          </a:solidFill>
                          <a:latin typeface="Helvetica" pitchFamily="34" charset="0"/>
                          <a:cs typeface="Arial" pitchFamily="34" charset="0"/>
                        </a:rPr>
                        <a:t>20</a:t>
                      </a:r>
                    </a:p>
                  </a:txBody>
                  <a:tcPr marL="8379" marR="8379" marT="837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50" b="0" i="0" u="none" strike="noStrike">
                          <a:solidFill>
                            <a:srgbClr val="000000"/>
                          </a:solidFill>
                          <a:latin typeface="Helvetica" pitchFamily="34" charset="0"/>
                          <a:cs typeface="Arial" pitchFamily="34" charset="0"/>
                        </a:rPr>
                        <a:t>1753.70</a:t>
                      </a:r>
                    </a:p>
                  </a:txBody>
                  <a:tcPr marL="8379" marR="8379" marT="8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50" b="0" i="0" u="none" strike="noStrike">
                          <a:solidFill>
                            <a:srgbClr val="000000"/>
                          </a:solidFill>
                          <a:latin typeface="Helvetica" pitchFamily="34" charset="0"/>
                          <a:cs typeface="Arial" pitchFamily="34" charset="0"/>
                        </a:rPr>
                        <a:t>–246.30</a:t>
                      </a:r>
                    </a:p>
                  </a:txBody>
                  <a:tcPr marL="8379" marR="8379" marT="8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latin typeface="Helvetica" pitchFamily="34" charset="0"/>
                          <a:cs typeface="Arial" pitchFamily="34" charset="0"/>
                        </a:rPr>
                        <a:t>–</a:t>
                      </a:r>
                    </a:p>
                  </a:txBody>
                  <a:tcPr marL="8379" marR="8379" marT="837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Footer Placeholder 5"/>
          <p:cNvSpPr>
            <a:spLocks noGrp="1"/>
          </p:cNvSpPr>
          <p:nvPr>
            <p:ph type="ftr" sz="quarter" idx="11"/>
          </p:nvPr>
        </p:nvSpPr>
        <p:spPr>
          <a:xfrm>
            <a:off x="457200" y="6248400"/>
            <a:ext cx="4953000" cy="365125"/>
          </a:xfrm>
        </p:spPr>
        <p:txBody>
          <a:bodyPr/>
          <a:lstStyle/>
          <a:p>
            <a:pPr>
              <a:defRPr/>
            </a:pPr>
            <a:r>
              <a:rPr lang="en-US" dirty="0"/>
              <a:t>Sec </a:t>
            </a:r>
            <a:r>
              <a:rPr lang="en-US" dirty="0" smtClean="0"/>
              <a:t>9-9 Nonparametric Procedures </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Slide Number Placeholder 5"/>
          <p:cNvSpPr>
            <a:spLocks noGrp="1"/>
          </p:cNvSpPr>
          <p:nvPr>
            <p:ph type="sldNum" sz="quarter" idx="12"/>
          </p:nvPr>
        </p:nvSpPr>
        <p:spPr bwMode="auto">
          <a:noFill/>
          <a:ln>
            <a:miter lim="800000"/>
            <a:headEnd/>
            <a:tailEnd/>
          </a:ln>
        </p:spPr>
        <p:txBody>
          <a:bodyPr/>
          <a:lstStyle/>
          <a:p>
            <a:fld id="{6E303960-2C0F-47BE-8DD6-F6F2230D8C0B}" type="slidenum">
              <a:rPr lang="en-US" smtClean="0">
                <a:cs typeface="Arial" charset="0"/>
              </a:rPr>
              <a:pPr/>
              <a:t>62</a:t>
            </a:fld>
            <a:endParaRPr lang="en-US" smtClean="0">
              <a:cs typeface="Arial" charset="0"/>
            </a:endParaRPr>
          </a:p>
        </p:txBody>
      </p:sp>
      <p:sp>
        <p:nvSpPr>
          <p:cNvPr id="9" name="TextBox 8"/>
          <p:cNvSpPr txBox="1"/>
          <p:nvPr/>
        </p:nvSpPr>
        <p:spPr>
          <a:xfrm>
            <a:off x="381000" y="941487"/>
            <a:ext cx="8534400" cy="5355312"/>
          </a:xfrm>
          <a:prstGeom prst="rect">
            <a:avLst/>
          </a:prstGeom>
          <a:noFill/>
        </p:spPr>
        <p:txBody>
          <a:bodyPr wrap="square">
            <a:spAutoFit/>
          </a:bodyPr>
          <a:lstStyle/>
          <a:p>
            <a:pPr>
              <a:defRPr/>
            </a:pPr>
            <a:r>
              <a:rPr lang="en-US" dirty="0">
                <a:latin typeface="Helvetica" pitchFamily="34" charset="0"/>
                <a:cs typeface="Arial" pitchFamily="34" charset="0"/>
              </a:rPr>
              <a:t>The seven-step hypothesis-testing procedure </a:t>
            </a:r>
            <a:r>
              <a:rPr lang="en-US" dirty="0" smtClean="0">
                <a:latin typeface="Helvetica" pitchFamily="34" charset="0"/>
                <a:cs typeface="Arial" pitchFamily="34" charset="0"/>
              </a:rPr>
              <a:t>is:</a:t>
            </a:r>
          </a:p>
          <a:p>
            <a:pPr>
              <a:defRPr/>
            </a:pPr>
            <a:endParaRPr lang="en-US" dirty="0" smtClean="0">
              <a:latin typeface="Helvetica" pitchFamily="34" charset="0"/>
              <a:cs typeface="Arial" pitchFamily="34" charset="0"/>
            </a:endParaRPr>
          </a:p>
          <a:p>
            <a:pPr marL="342900" indent="-342900">
              <a:buAutoNum type="arabicPeriod"/>
              <a:defRPr/>
            </a:pPr>
            <a:r>
              <a:rPr lang="en-US" b="1" dirty="0" smtClean="0">
                <a:latin typeface="Helvetica" pitchFamily="34" charset="0"/>
                <a:cs typeface="Arial" pitchFamily="34" charset="0"/>
              </a:rPr>
              <a:t>Parameter </a:t>
            </a:r>
            <a:r>
              <a:rPr lang="en-US" b="1" dirty="0">
                <a:latin typeface="Helvetica" pitchFamily="34" charset="0"/>
                <a:cs typeface="Arial" pitchFamily="34" charset="0"/>
              </a:rPr>
              <a:t>of Interest: </a:t>
            </a:r>
            <a:r>
              <a:rPr lang="en-US" dirty="0">
                <a:latin typeface="Helvetica" pitchFamily="34" charset="0"/>
                <a:cs typeface="Arial" pitchFamily="34" charset="0"/>
              </a:rPr>
              <a:t>The variable of interest is </a:t>
            </a:r>
            <a:r>
              <a:rPr lang="en-US" dirty="0" smtClean="0">
                <a:latin typeface="Helvetica" pitchFamily="34" charset="0"/>
                <a:cs typeface="Arial" pitchFamily="34" charset="0"/>
              </a:rPr>
              <a:t>the median of the distribution of propellant shear strength.</a:t>
            </a:r>
          </a:p>
          <a:p>
            <a:pPr marL="342900" indent="-342900">
              <a:buAutoNum type="arabicPeriod" startAt="2"/>
              <a:defRPr/>
            </a:pPr>
            <a:r>
              <a:rPr lang="en-US" b="1" dirty="0" smtClean="0">
                <a:latin typeface="Helvetica" pitchFamily="34" charset="0"/>
                <a:cs typeface="Arial" pitchFamily="34" charset="0"/>
              </a:rPr>
              <a:t>Null </a:t>
            </a:r>
            <a:r>
              <a:rPr lang="en-US" b="1" dirty="0">
                <a:latin typeface="Helvetica" pitchFamily="34" charset="0"/>
                <a:cs typeface="Arial" pitchFamily="34" charset="0"/>
              </a:rPr>
              <a:t>hypothesis</a:t>
            </a:r>
            <a:r>
              <a:rPr lang="en-US" b="1" dirty="0" smtClean="0">
                <a:latin typeface="Helvetica" pitchFamily="34" charset="0"/>
                <a:cs typeface="Arial" pitchFamily="34" charset="0"/>
              </a:rPr>
              <a:t>: </a:t>
            </a:r>
          </a:p>
          <a:p>
            <a:pPr marL="342900" indent="-342900">
              <a:buAutoNum type="arabicPeriod" startAt="2"/>
              <a:defRPr/>
            </a:pPr>
            <a:endParaRPr lang="en-US" dirty="0" smtClean="0">
              <a:latin typeface="Helvetica" pitchFamily="34" charset="0"/>
              <a:cs typeface="Arial" pitchFamily="34" charset="0"/>
            </a:endParaRPr>
          </a:p>
          <a:p>
            <a:pPr marL="342900" indent="-342900">
              <a:buAutoNum type="arabicPeriod" startAt="3"/>
              <a:defRPr/>
            </a:pPr>
            <a:r>
              <a:rPr lang="en-US" b="1" dirty="0" smtClean="0">
                <a:latin typeface="Helvetica" pitchFamily="34" charset="0"/>
                <a:cs typeface="Arial" pitchFamily="34" charset="0"/>
              </a:rPr>
              <a:t>Alternative </a:t>
            </a:r>
            <a:r>
              <a:rPr lang="en-US" b="1" dirty="0">
                <a:latin typeface="Helvetica" pitchFamily="34" charset="0"/>
                <a:cs typeface="Arial" pitchFamily="34" charset="0"/>
              </a:rPr>
              <a:t>hypothesis</a:t>
            </a:r>
            <a:r>
              <a:rPr lang="en-US" b="1" dirty="0" smtClean="0">
                <a:latin typeface="Helvetica" pitchFamily="34" charset="0"/>
                <a:cs typeface="Arial" pitchFamily="34" charset="0"/>
              </a:rPr>
              <a:t>:</a:t>
            </a:r>
            <a:endParaRPr lang="en-US" dirty="0" smtClean="0">
              <a:latin typeface="Helvetica" pitchFamily="34" charset="0"/>
              <a:cs typeface="Arial" pitchFamily="34" charset="0"/>
            </a:endParaRPr>
          </a:p>
          <a:p>
            <a:pPr marL="342900" indent="-342900">
              <a:buAutoNum type="arabicPeriod" startAt="3"/>
              <a:defRPr/>
            </a:pPr>
            <a:endParaRPr lang="en-US" dirty="0">
              <a:latin typeface="Helvetica" pitchFamily="34" charset="0"/>
              <a:cs typeface="Arial" pitchFamily="34" charset="0"/>
            </a:endParaRPr>
          </a:p>
          <a:p>
            <a:pPr marL="342900" indent="-342900">
              <a:buFontTx/>
              <a:buAutoNum type="arabicPeriod" startAt="4"/>
              <a:defRPr/>
            </a:pPr>
            <a:r>
              <a:rPr lang="en-US" b="1" dirty="0">
                <a:latin typeface="Helvetica" pitchFamily="34" charset="0"/>
                <a:cs typeface="Arial" pitchFamily="34" charset="0"/>
              </a:rPr>
              <a:t>Test statistic: </a:t>
            </a:r>
            <a:r>
              <a:rPr lang="en-US" dirty="0" smtClean="0">
                <a:latin typeface="Helvetica" pitchFamily="34" charset="0"/>
                <a:cs typeface="Arial" pitchFamily="34" charset="0"/>
              </a:rPr>
              <a:t>The test statistic is the observed number of plus differences in  </a:t>
            </a:r>
          </a:p>
          <a:p>
            <a:pPr marL="342900" indent="-342900">
              <a:defRPr/>
            </a:pPr>
            <a:r>
              <a:rPr lang="en-US" dirty="0" smtClean="0">
                <a:latin typeface="Helvetica" pitchFamily="34" charset="0"/>
                <a:cs typeface="Arial" pitchFamily="34" charset="0"/>
              </a:rPr>
              <a:t>                              Table 9-5, i.e., </a:t>
            </a:r>
            <a:r>
              <a:rPr lang="en-US" i="1" dirty="0" smtClean="0">
                <a:latin typeface="Helvetica" pitchFamily="34" charset="0"/>
                <a:cs typeface="Arial" pitchFamily="34" charset="0"/>
              </a:rPr>
              <a:t>r</a:t>
            </a:r>
            <a:r>
              <a:rPr lang="en-US" i="1" baseline="30000" dirty="0" smtClean="0">
                <a:latin typeface="Helvetica" pitchFamily="34" charset="0"/>
                <a:cs typeface="Arial" pitchFamily="34" charset="0"/>
              </a:rPr>
              <a:t>+</a:t>
            </a:r>
            <a:r>
              <a:rPr lang="en-US" i="1" dirty="0" smtClean="0">
                <a:latin typeface="Helvetica" pitchFamily="34" charset="0"/>
                <a:cs typeface="Arial" pitchFamily="34" charset="0"/>
              </a:rPr>
              <a:t> = 14. </a:t>
            </a:r>
            <a:endParaRPr lang="en-US" dirty="0">
              <a:latin typeface="Helvetica" pitchFamily="34" charset="0"/>
              <a:cs typeface="Arial" pitchFamily="34" charset="0"/>
            </a:endParaRPr>
          </a:p>
          <a:p>
            <a:pPr marL="342900" indent="-342900">
              <a:buFontTx/>
              <a:buAutoNum type="arabicPeriod" startAt="5"/>
              <a:defRPr/>
            </a:pPr>
            <a:r>
              <a:rPr lang="en-US" b="1" dirty="0" smtClean="0">
                <a:latin typeface="Helvetica" pitchFamily="34" charset="0"/>
                <a:cs typeface="Arial" pitchFamily="34" charset="0"/>
              </a:rPr>
              <a:t>Reject </a:t>
            </a:r>
            <a:r>
              <a:rPr lang="en-US" b="1" i="1" dirty="0">
                <a:latin typeface="Helvetica" pitchFamily="34" charset="0"/>
                <a:cs typeface="Arial" pitchFamily="34" charset="0"/>
              </a:rPr>
              <a:t>H</a:t>
            </a:r>
            <a:r>
              <a:rPr lang="en-US" b="1" baseline="-25000" dirty="0">
                <a:latin typeface="Helvetica" pitchFamily="34" charset="0"/>
                <a:cs typeface="Arial" pitchFamily="34" charset="0"/>
              </a:rPr>
              <a:t>0 </a:t>
            </a:r>
            <a:r>
              <a:rPr lang="en-US" b="1" dirty="0" smtClean="0">
                <a:latin typeface="Helvetica" pitchFamily="34" charset="0"/>
                <a:cs typeface="Arial" pitchFamily="34" charset="0"/>
              </a:rPr>
              <a:t>:  I</a:t>
            </a:r>
            <a:r>
              <a:rPr lang="en-US" dirty="0" smtClean="0">
                <a:latin typeface="Helvetica" pitchFamily="34" charset="0"/>
                <a:cs typeface="Arial" pitchFamily="34" charset="0"/>
              </a:rPr>
              <a:t>f the </a:t>
            </a:r>
            <a:r>
              <a:rPr lang="en-US" i="1" dirty="0" smtClean="0">
                <a:latin typeface="Helvetica" pitchFamily="34" charset="0"/>
                <a:cs typeface="Arial" pitchFamily="34" charset="0"/>
              </a:rPr>
              <a:t>P</a:t>
            </a:r>
            <a:r>
              <a:rPr lang="en-US" dirty="0" smtClean="0">
                <a:latin typeface="Helvetica" pitchFamily="34" charset="0"/>
                <a:cs typeface="Arial" pitchFamily="34" charset="0"/>
              </a:rPr>
              <a:t>-value corresponding to</a:t>
            </a:r>
            <a:r>
              <a:rPr lang="en-US" i="1" dirty="0" smtClean="0">
                <a:latin typeface="Helvetica" pitchFamily="34" charset="0"/>
                <a:cs typeface="Arial" pitchFamily="34" charset="0"/>
              </a:rPr>
              <a:t> r</a:t>
            </a:r>
            <a:r>
              <a:rPr lang="en-US" i="1" baseline="30000" dirty="0" smtClean="0">
                <a:latin typeface="Helvetica" pitchFamily="34" charset="0"/>
                <a:cs typeface="Arial" pitchFamily="34" charset="0"/>
              </a:rPr>
              <a:t>+</a:t>
            </a:r>
            <a:r>
              <a:rPr lang="en-US" i="1" dirty="0" smtClean="0">
                <a:latin typeface="Helvetica" pitchFamily="34" charset="0"/>
                <a:cs typeface="Arial" pitchFamily="34" charset="0"/>
              </a:rPr>
              <a:t> = 14 is </a:t>
            </a:r>
            <a:r>
              <a:rPr lang="en-US" dirty="0" smtClean="0">
                <a:latin typeface="Helvetica" pitchFamily="34" charset="0"/>
                <a:cs typeface="Arial" pitchFamily="34" charset="0"/>
              </a:rPr>
              <a:t>less than or equal to </a:t>
            </a:r>
            <a:r>
              <a:rPr lang="en-US" i="1" dirty="0" smtClean="0">
                <a:latin typeface="Helvetica" pitchFamily="34" charset="0"/>
                <a:cs typeface="Arial" pitchFamily="34" charset="0"/>
              </a:rPr>
              <a:t>   </a:t>
            </a:r>
          </a:p>
          <a:p>
            <a:pPr marL="342900" indent="-342900">
              <a:defRPr/>
            </a:pPr>
            <a:r>
              <a:rPr lang="en-US" i="1" dirty="0" smtClean="0">
                <a:latin typeface="Helvetica" pitchFamily="34" charset="0"/>
                <a:cs typeface="Arial" pitchFamily="34" charset="0"/>
              </a:rPr>
              <a:t>                               </a:t>
            </a:r>
            <a:r>
              <a:rPr lang="el-GR" i="1" dirty="0" smtClean="0">
                <a:latin typeface="Arial" pitchFamily="34" charset="0"/>
                <a:cs typeface="Arial" pitchFamily="34" charset="0"/>
              </a:rPr>
              <a:t>α</a:t>
            </a:r>
            <a:r>
              <a:rPr lang="en-US" i="1" dirty="0" smtClean="0">
                <a:latin typeface="Helvetica" pitchFamily="34" charset="0"/>
                <a:cs typeface="Arial" pitchFamily="34" charset="0"/>
              </a:rPr>
              <a:t>= 0.05 </a:t>
            </a:r>
          </a:p>
          <a:p>
            <a:pPr marL="342900" indent="-342900">
              <a:buAutoNum type="arabicPeriod" startAt="6"/>
              <a:defRPr/>
            </a:pPr>
            <a:r>
              <a:rPr lang="en-US" b="1" dirty="0" smtClean="0">
                <a:latin typeface="Helvetica" pitchFamily="34" charset="0"/>
                <a:cs typeface="Arial" pitchFamily="34" charset="0"/>
              </a:rPr>
              <a:t>Computations : </a:t>
            </a:r>
            <a:r>
              <a:rPr lang="en-US" i="1" dirty="0" smtClean="0">
                <a:latin typeface="Helvetica" pitchFamily="34" charset="0"/>
                <a:cs typeface="Arial" pitchFamily="34" charset="0"/>
              </a:rPr>
              <a:t>r</a:t>
            </a:r>
            <a:r>
              <a:rPr lang="en-US" i="1" baseline="30000" dirty="0" smtClean="0">
                <a:latin typeface="Helvetica" pitchFamily="34" charset="0"/>
                <a:cs typeface="Arial" pitchFamily="34" charset="0"/>
              </a:rPr>
              <a:t>+</a:t>
            </a:r>
            <a:r>
              <a:rPr lang="en-US" i="1" dirty="0" smtClean="0">
                <a:latin typeface="Helvetica" pitchFamily="34" charset="0"/>
                <a:cs typeface="Arial" pitchFamily="34" charset="0"/>
              </a:rPr>
              <a:t> = 14 </a:t>
            </a:r>
            <a:r>
              <a:rPr lang="en-US" dirty="0" smtClean="0">
                <a:latin typeface="Helvetica" pitchFamily="34" charset="0"/>
                <a:cs typeface="Arial" pitchFamily="34" charset="0"/>
              </a:rPr>
              <a:t>is greater than </a:t>
            </a:r>
            <a:r>
              <a:rPr lang="en-US" i="1" dirty="0" smtClean="0">
                <a:latin typeface="Helvetica" pitchFamily="34" charset="0"/>
                <a:cs typeface="Arial" pitchFamily="34" charset="0"/>
              </a:rPr>
              <a:t>n/2 </a:t>
            </a:r>
            <a:r>
              <a:rPr lang="en-US" dirty="0" smtClean="0">
                <a:latin typeface="Helvetica" pitchFamily="34" charset="0"/>
                <a:cs typeface="Arial" pitchFamily="34" charset="0"/>
              </a:rPr>
              <a:t>= 20/2 = 10.</a:t>
            </a:r>
          </a:p>
          <a:p>
            <a:pPr marL="342900" indent="-342900">
              <a:defRPr/>
            </a:pPr>
            <a:r>
              <a:rPr lang="en-US" dirty="0" smtClean="0">
                <a:latin typeface="Helvetica" pitchFamily="34" charset="0"/>
                <a:cs typeface="Arial" pitchFamily="34" charset="0"/>
              </a:rPr>
              <a:t>      P-value : </a:t>
            </a:r>
          </a:p>
          <a:p>
            <a:pPr marL="342900" indent="-342900">
              <a:defRPr/>
            </a:pPr>
            <a:endParaRPr lang="en-US" i="1" dirty="0" smtClean="0">
              <a:latin typeface="Helvetica" pitchFamily="34" charset="0"/>
              <a:cs typeface="Arial" pitchFamily="34" charset="0"/>
            </a:endParaRPr>
          </a:p>
          <a:p>
            <a:pPr marL="342900" indent="-342900">
              <a:defRPr/>
            </a:pPr>
            <a:endParaRPr lang="en-US" i="1" dirty="0" smtClean="0">
              <a:latin typeface="Helvetica" pitchFamily="34" charset="0"/>
              <a:cs typeface="Arial" pitchFamily="34" charset="0"/>
            </a:endParaRPr>
          </a:p>
          <a:p>
            <a:pPr marL="342900" indent="-342900">
              <a:defRPr/>
            </a:pPr>
            <a:endParaRPr lang="en-US" i="1" dirty="0" smtClean="0">
              <a:latin typeface="Helvetica" pitchFamily="34" charset="0"/>
              <a:cs typeface="Arial" pitchFamily="34" charset="0"/>
            </a:endParaRPr>
          </a:p>
          <a:p>
            <a:pPr marL="342900" indent="-342900">
              <a:buAutoNum type="arabicPeriod" startAt="7"/>
            </a:pPr>
            <a:r>
              <a:rPr lang="en-US" b="1" dirty="0" smtClean="0">
                <a:latin typeface="Helvetica" pitchFamily="34" charset="0"/>
                <a:cs typeface="Arial" pitchFamily="34" charset="0"/>
              </a:rPr>
              <a:t>Conclusions:</a:t>
            </a:r>
            <a:r>
              <a:rPr lang="en-US" i="1" dirty="0" smtClean="0">
                <a:latin typeface="Helvetica" pitchFamily="34" charset="0"/>
                <a:cs typeface="Arial" pitchFamily="34" charset="0"/>
              </a:rPr>
              <a:t> </a:t>
            </a:r>
            <a:r>
              <a:rPr lang="en-US" dirty="0" smtClean="0">
                <a:latin typeface="Helvetica" pitchFamily="34" charset="0"/>
                <a:cs typeface="Arial" pitchFamily="34" charset="0"/>
              </a:rPr>
              <a:t>Since the  P-value is greater than </a:t>
            </a:r>
            <a:r>
              <a:rPr lang="el-GR" i="1" dirty="0" smtClean="0">
                <a:latin typeface="Arial" pitchFamily="34" charset="0"/>
                <a:cs typeface="Arial" pitchFamily="34" charset="0"/>
              </a:rPr>
              <a:t>α</a:t>
            </a:r>
            <a:r>
              <a:rPr lang="en-US" i="1" dirty="0" smtClean="0">
                <a:latin typeface="Helvetica" pitchFamily="34" charset="0"/>
                <a:cs typeface="Arial" pitchFamily="34" charset="0"/>
              </a:rPr>
              <a:t>= 0.05 </a:t>
            </a:r>
            <a:r>
              <a:rPr lang="en-US" dirty="0" smtClean="0">
                <a:latin typeface="Helvetica" pitchFamily="34" charset="0"/>
                <a:cs typeface="Arial" pitchFamily="34" charset="0"/>
              </a:rPr>
              <a:t>we cannot reject  </a:t>
            </a:r>
          </a:p>
          <a:p>
            <a:pPr marL="342900" indent="-342900"/>
            <a:r>
              <a:rPr lang="en-US" dirty="0" smtClean="0">
                <a:latin typeface="Helvetica" pitchFamily="34" charset="0"/>
                <a:cs typeface="Arial" pitchFamily="34" charset="0"/>
              </a:rPr>
              <a:t>                              the null hypotheses that the median shear strength is 2000 psi. </a:t>
            </a:r>
            <a:r>
              <a:rPr lang="en-US" i="1" dirty="0" smtClean="0">
                <a:latin typeface="Helvetica" pitchFamily="34" charset="0"/>
                <a:cs typeface="Arial" pitchFamily="34" charset="0"/>
              </a:rPr>
              <a:t>                         </a:t>
            </a:r>
          </a:p>
        </p:txBody>
      </p:sp>
      <p:sp>
        <p:nvSpPr>
          <p:cNvPr id="51209"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51210"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1" name="Rectangle 2"/>
          <p:cNvSpPr txBox="1">
            <a:spLocks noChangeArrowheads="1"/>
          </p:cNvSpPr>
          <p:nvPr/>
        </p:nvSpPr>
        <p:spPr bwMode="auto">
          <a:xfrm>
            <a:off x="228600" y="0"/>
            <a:ext cx="86868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4" name="Rectangle 2"/>
          <p:cNvSpPr txBox="1">
            <a:spLocks noChangeArrowheads="1"/>
          </p:cNvSpPr>
          <p:nvPr/>
        </p:nvSpPr>
        <p:spPr bwMode="auto">
          <a:xfrm>
            <a:off x="381000" y="0"/>
            <a:ext cx="87630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lvl="0">
              <a:defRPr/>
            </a:pPr>
            <a:r>
              <a:rPr kumimoji="0" lang="en-US" sz="2000" b="1" i="0" u="none" strike="noStrike" kern="1200" cap="none" spc="0" normalizeH="0" baseline="0" noProof="0" dirty="0" smtClean="0">
                <a:ln>
                  <a:noFill/>
                </a:ln>
                <a:solidFill>
                  <a:schemeClr val="tx1"/>
                </a:solidFill>
                <a:effectLst/>
                <a:uLnTx/>
                <a:uFillTx/>
                <a:latin typeface="Helvetica" pitchFamily="34" charset="0"/>
                <a:ea typeface="+mj-ea"/>
                <a:cs typeface="+mj-cs"/>
              </a:rPr>
              <a:t>EXAMPLE 9-15</a:t>
            </a:r>
            <a:r>
              <a:rPr kumimoji="0" lang="en-US" sz="2000" b="0" i="0" u="none" strike="noStrike" kern="1200" cap="none" spc="0" normalizeH="0" baseline="0" noProof="0" dirty="0" smtClean="0">
                <a:ln>
                  <a:noFill/>
                </a:ln>
                <a:solidFill>
                  <a:schemeClr val="tx1"/>
                </a:solidFill>
                <a:effectLst/>
                <a:uLnTx/>
                <a:uFillTx/>
                <a:latin typeface="Helvetica" pitchFamily="34" charset="0"/>
                <a:ea typeface="+mj-ea"/>
                <a:cs typeface="+mj-cs"/>
              </a:rPr>
              <a:t>  </a:t>
            </a:r>
            <a:r>
              <a:rPr lang="en-US" sz="2000" b="1" dirty="0" smtClean="0">
                <a:solidFill>
                  <a:srgbClr val="1F497D"/>
                </a:solidFill>
                <a:latin typeface="Helvetica" pitchFamily="34" charset="0"/>
              </a:rPr>
              <a:t>Propellant Shear Strength Sign Test - Continued</a:t>
            </a:r>
            <a:endParaRPr kumimoji="0" lang="en-US" sz="2000" b="1" i="0" u="none" strike="noStrike" kern="1200" cap="none" spc="0" normalizeH="0" baseline="0" noProof="0" dirty="0" smtClean="0">
              <a:ln>
                <a:noFill/>
              </a:ln>
              <a:solidFill>
                <a:srgbClr val="1F497D"/>
              </a:solidFill>
              <a:effectLst/>
              <a:uLnTx/>
              <a:uFillTx/>
              <a:latin typeface="Helvetica" pitchFamily="34" charset="0"/>
              <a:ea typeface="+mj-ea"/>
              <a:cs typeface="+mj-cs"/>
            </a:endParaRPr>
          </a:p>
        </p:txBody>
      </p:sp>
      <p:graphicFrame>
        <p:nvGraphicFramePr>
          <p:cNvPr id="223236" name="Object 4"/>
          <p:cNvGraphicFramePr>
            <a:graphicFrameLocks noChangeAspect="1"/>
          </p:cNvGraphicFramePr>
          <p:nvPr/>
        </p:nvGraphicFramePr>
        <p:xfrm>
          <a:off x="2667000" y="2135187"/>
          <a:ext cx="1789112" cy="303213"/>
        </p:xfrm>
        <a:graphic>
          <a:graphicData uri="http://schemas.openxmlformats.org/presentationml/2006/ole">
            <mc:AlternateContent xmlns:mc="http://schemas.openxmlformats.org/markup-compatibility/2006">
              <mc:Choice xmlns:v="urn:schemas-microsoft-com:vml" Requires="v">
                <p:oleObj spid="_x0000_s162821" name="Equation" r:id="rId4" imgW="1091880" imgH="228600" progId="Equation.DSMT4">
                  <p:embed/>
                </p:oleObj>
              </mc:Choice>
              <mc:Fallback>
                <p:oleObj name="Equation" r:id="rId4" imgW="1091880" imgH="22860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2135187"/>
                        <a:ext cx="1789112" cy="303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3237" name="Object 5"/>
          <p:cNvGraphicFramePr>
            <a:graphicFrameLocks noChangeAspect="1"/>
          </p:cNvGraphicFramePr>
          <p:nvPr/>
        </p:nvGraphicFramePr>
        <p:xfrm>
          <a:off x="3352800" y="2668587"/>
          <a:ext cx="1768475" cy="303213"/>
        </p:xfrm>
        <a:graphic>
          <a:graphicData uri="http://schemas.openxmlformats.org/presentationml/2006/ole">
            <mc:AlternateContent xmlns:mc="http://schemas.openxmlformats.org/markup-compatibility/2006">
              <mc:Choice xmlns:v="urn:schemas-microsoft-com:vml" Requires="v">
                <p:oleObj spid="_x0000_s162822" name="Equation" r:id="rId6" imgW="1079280" imgH="228600" progId="Equation.DSMT4">
                  <p:embed/>
                </p:oleObj>
              </mc:Choice>
              <mc:Fallback>
                <p:oleObj name="Equation" r:id="rId6" imgW="1079280" imgH="22860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2800" y="2668587"/>
                        <a:ext cx="1768475" cy="303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p:cNvGraphicFramePr>
            <a:graphicFrameLocks noChangeAspect="1"/>
          </p:cNvGraphicFramePr>
          <p:nvPr/>
        </p:nvGraphicFramePr>
        <p:xfrm>
          <a:off x="2209800" y="4521200"/>
          <a:ext cx="3048000" cy="1117600"/>
        </p:xfrm>
        <a:graphic>
          <a:graphicData uri="http://schemas.openxmlformats.org/presentationml/2006/ole">
            <mc:AlternateContent xmlns:mc="http://schemas.openxmlformats.org/markup-compatibility/2006">
              <mc:Choice xmlns:v="urn:schemas-microsoft-com:vml" Requires="v">
                <p:oleObj spid="_x0000_s162823" name="Equation" r:id="rId8" imgW="1854000" imgH="1117440" progId="Equation.DSMT4">
                  <p:embed/>
                </p:oleObj>
              </mc:Choice>
              <mc:Fallback>
                <p:oleObj name="Equation" r:id="rId8" imgW="1854000" imgH="1117440"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09800" y="4521200"/>
                        <a:ext cx="3048000" cy="111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Footer Placeholder 5"/>
          <p:cNvSpPr>
            <a:spLocks noGrp="1"/>
          </p:cNvSpPr>
          <p:nvPr>
            <p:ph type="ftr" sz="quarter" idx="11"/>
          </p:nvPr>
        </p:nvSpPr>
        <p:spPr>
          <a:xfrm>
            <a:off x="457200" y="6248400"/>
            <a:ext cx="4953000" cy="365125"/>
          </a:xfrm>
        </p:spPr>
        <p:txBody>
          <a:bodyPr/>
          <a:lstStyle/>
          <a:p>
            <a:pPr>
              <a:defRPr/>
            </a:pPr>
            <a:r>
              <a:rPr lang="en-US" dirty="0"/>
              <a:t>Sec </a:t>
            </a:r>
            <a:r>
              <a:rPr lang="en-US" dirty="0" smtClean="0"/>
              <a:t>9-9 Nonparametric Procedures </a:t>
            </a: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1" name="Rectangle 2"/>
          <p:cNvSpPr>
            <a:spLocks noGrp="1" noChangeArrowheads="1"/>
          </p:cNvSpPr>
          <p:nvPr>
            <p:ph type="title"/>
          </p:nvPr>
        </p:nvSpPr>
        <p:spPr>
          <a:xfrm>
            <a:off x="381000" y="0"/>
            <a:ext cx="7696200" cy="838200"/>
          </a:xfrm>
        </p:spPr>
        <p:txBody>
          <a:bodyPr/>
          <a:lstStyle/>
          <a:p>
            <a:pPr algn="l" eaLnBrk="1" hangingPunct="1"/>
            <a:r>
              <a:rPr lang="en-US" sz="3600" b="1" dirty="0" smtClean="0"/>
              <a:t>9-9 Nonparametric Procedures </a:t>
            </a:r>
          </a:p>
        </p:txBody>
      </p:sp>
      <p:sp>
        <p:nvSpPr>
          <p:cNvPr id="47113" name="Slide Number Placeholder 4"/>
          <p:cNvSpPr>
            <a:spLocks noGrp="1"/>
          </p:cNvSpPr>
          <p:nvPr>
            <p:ph type="sldNum" sz="quarter" idx="12"/>
          </p:nvPr>
        </p:nvSpPr>
        <p:spPr bwMode="auto">
          <a:noFill/>
          <a:ln>
            <a:miter lim="800000"/>
            <a:headEnd/>
            <a:tailEnd/>
          </a:ln>
        </p:spPr>
        <p:txBody>
          <a:bodyPr/>
          <a:lstStyle/>
          <a:p>
            <a:fld id="{826025B7-CF46-42A9-87B2-5A9D5F159D19}" type="slidenum">
              <a:rPr lang="en-US" smtClean="0">
                <a:cs typeface="Arial" charset="0"/>
              </a:rPr>
              <a:pPr/>
              <a:t>63</a:t>
            </a:fld>
            <a:endParaRPr lang="en-US" smtClean="0">
              <a:cs typeface="Arial" charset="0"/>
            </a:endParaRPr>
          </a:p>
        </p:txBody>
      </p:sp>
      <p:sp>
        <p:nvSpPr>
          <p:cNvPr id="12" name="Rectangle 11"/>
          <p:cNvSpPr/>
          <p:nvPr/>
        </p:nvSpPr>
        <p:spPr>
          <a:xfrm>
            <a:off x="381000" y="915095"/>
            <a:ext cx="8327921" cy="5180905"/>
          </a:xfrm>
          <a:prstGeom prst="rect">
            <a:avLst/>
          </a:prstGeom>
        </p:spPr>
        <p:txBody>
          <a:bodyPr wrap="none">
            <a:spAutoFit/>
          </a:bodyPr>
          <a:lstStyle/>
          <a:p>
            <a:r>
              <a:rPr lang="en-US" sz="1600" b="1" dirty="0" smtClean="0">
                <a:latin typeface="Helvetica" pitchFamily="34" charset="0"/>
              </a:rPr>
              <a:t>9-9.2 The Wilcoxon Signed-Rank Test</a:t>
            </a:r>
          </a:p>
          <a:p>
            <a:endParaRPr lang="en-US" sz="1600" b="1" dirty="0" smtClean="0">
              <a:latin typeface="Helvetica" pitchFamily="34" charset="0"/>
            </a:endParaRPr>
          </a:p>
          <a:p>
            <a:pPr>
              <a:buFont typeface="Arial" pitchFamily="34" charset="0"/>
              <a:buChar char="•"/>
            </a:pPr>
            <a:r>
              <a:rPr lang="en-US" sz="1600" dirty="0" smtClean="0">
                <a:latin typeface="Helvetica" pitchFamily="34" charset="0"/>
              </a:rPr>
              <a:t> A test procedure that uses both direction (sign) and magnitude.</a:t>
            </a:r>
          </a:p>
          <a:p>
            <a:pPr>
              <a:buFont typeface="Arial" pitchFamily="34" charset="0"/>
              <a:buChar char="•"/>
            </a:pPr>
            <a:endParaRPr lang="en-US" sz="1600" dirty="0" smtClean="0">
              <a:latin typeface="Helvetica" pitchFamily="34" charset="0"/>
            </a:endParaRPr>
          </a:p>
          <a:p>
            <a:pPr>
              <a:buFont typeface="Arial" pitchFamily="34" charset="0"/>
              <a:buChar char="•"/>
            </a:pPr>
            <a:r>
              <a:rPr lang="en-US" sz="1600" dirty="0" smtClean="0">
                <a:latin typeface="Helvetica" pitchFamily="34" charset="0"/>
              </a:rPr>
              <a:t> Suppose that the hypotheses are </a:t>
            </a:r>
          </a:p>
          <a:p>
            <a:pPr>
              <a:buFont typeface="Arial" pitchFamily="34" charset="0"/>
              <a:buChar char="•"/>
            </a:pPr>
            <a:endParaRPr lang="en-US" sz="1600" dirty="0" smtClean="0">
              <a:latin typeface="Helvetica" pitchFamily="34" charset="0"/>
            </a:endParaRPr>
          </a:p>
          <a:p>
            <a:r>
              <a:rPr lang="en-US" sz="1600" dirty="0" smtClean="0">
                <a:latin typeface="Helvetica" pitchFamily="34" charset="0"/>
              </a:rPr>
              <a:t>  Test procedure : Let </a:t>
            </a:r>
            <a:r>
              <a:rPr lang="en-US" sz="1600" i="1" dirty="0" smtClean="0">
                <a:latin typeface="Helvetica" pitchFamily="34" charset="0"/>
              </a:rPr>
              <a:t>X</a:t>
            </a:r>
            <a:r>
              <a:rPr lang="en-US" sz="1600" baseline="-25000" dirty="0" smtClean="0">
                <a:latin typeface="Helvetica" pitchFamily="34" charset="0"/>
              </a:rPr>
              <a:t>1</a:t>
            </a:r>
            <a:r>
              <a:rPr lang="en-US" sz="1600" dirty="0" smtClean="0">
                <a:latin typeface="Helvetica" pitchFamily="34" charset="0"/>
              </a:rPr>
              <a:t>,</a:t>
            </a:r>
            <a:r>
              <a:rPr lang="en-US" sz="1600" baseline="-25000" dirty="0" smtClean="0">
                <a:latin typeface="Helvetica" pitchFamily="34" charset="0"/>
              </a:rPr>
              <a:t> </a:t>
            </a:r>
            <a:r>
              <a:rPr lang="en-US" sz="1600" i="1" dirty="0" smtClean="0">
                <a:latin typeface="Helvetica" pitchFamily="34" charset="0"/>
              </a:rPr>
              <a:t>X</a:t>
            </a:r>
            <a:r>
              <a:rPr lang="en-US" sz="1600" i="1" baseline="-25000" dirty="0" smtClean="0">
                <a:latin typeface="Helvetica" pitchFamily="34" charset="0"/>
              </a:rPr>
              <a:t>2</a:t>
            </a:r>
            <a:r>
              <a:rPr lang="en-US" sz="1600" i="1" dirty="0" smtClean="0">
                <a:latin typeface="Helvetica" pitchFamily="34" charset="0"/>
              </a:rPr>
              <a:t>,... ,X</a:t>
            </a:r>
            <a:r>
              <a:rPr lang="en-US" sz="1600" i="1" baseline="-25000" dirty="0" smtClean="0">
                <a:latin typeface="Helvetica" pitchFamily="34" charset="0"/>
              </a:rPr>
              <a:t>n</a:t>
            </a:r>
            <a:r>
              <a:rPr lang="en-US" sz="1600" i="1" dirty="0" smtClean="0">
                <a:latin typeface="Helvetica" pitchFamily="34" charset="0"/>
              </a:rPr>
              <a:t> </a:t>
            </a:r>
            <a:r>
              <a:rPr lang="en-US" sz="1600" dirty="0" smtClean="0">
                <a:latin typeface="Helvetica" pitchFamily="34" charset="0"/>
              </a:rPr>
              <a:t>be a random sample from continuous and symmetric </a:t>
            </a:r>
          </a:p>
          <a:p>
            <a:r>
              <a:rPr lang="en-US" sz="1600" dirty="0" smtClean="0">
                <a:latin typeface="Helvetica" pitchFamily="34" charset="0"/>
              </a:rPr>
              <a:t>                            distribution with mean (and Median) </a:t>
            </a:r>
            <a:r>
              <a:rPr lang="el-GR" sz="1600" dirty="0" smtClean="0"/>
              <a:t>μ</a:t>
            </a:r>
            <a:r>
              <a:rPr lang="en-US" sz="1600" dirty="0" smtClean="0">
                <a:latin typeface="Helvetica" pitchFamily="34" charset="0"/>
              </a:rPr>
              <a:t>. Form the differences             .</a:t>
            </a:r>
          </a:p>
          <a:p>
            <a:endParaRPr lang="en-US" sz="1600" dirty="0" smtClean="0">
              <a:latin typeface="Helvetica" pitchFamily="34" charset="0"/>
            </a:endParaRPr>
          </a:p>
          <a:p>
            <a:pPr>
              <a:buFont typeface="Arial" pitchFamily="34" charset="0"/>
              <a:buChar char="•"/>
            </a:pPr>
            <a:r>
              <a:rPr lang="en-US" sz="1600" dirty="0" smtClean="0">
                <a:latin typeface="Helvetica" pitchFamily="34" charset="0"/>
              </a:rPr>
              <a:t> Rank the absolute differences             in ascending order, and give the ranks </a:t>
            </a:r>
          </a:p>
          <a:p>
            <a:r>
              <a:rPr lang="en-US" sz="1600" dirty="0" smtClean="0">
                <a:latin typeface="Helvetica" pitchFamily="34" charset="0"/>
              </a:rPr>
              <a:t>   to the signs of their corresponding differences.</a:t>
            </a:r>
          </a:p>
          <a:p>
            <a:endParaRPr lang="en-US" sz="1600" dirty="0" smtClean="0">
              <a:latin typeface="Helvetica" pitchFamily="34" charset="0"/>
            </a:endParaRPr>
          </a:p>
          <a:p>
            <a:pPr>
              <a:buFont typeface="Arial" pitchFamily="34" charset="0"/>
              <a:buChar char="•"/>
            </a:pPr>
            <a:r>
              <a:rPr lang="en-US" sz="1600" dirty="0" smtClean="0">
                <a:latin typeface="Helvetica" pitchFamily="34" charset="0"/>
              </a:rPr>
              <a:t>  Let </a:t>
            </a:r>
            <a:r>
              <a:rPr lang="en-US" sz="1600" i="1" dirty="0" smtClean="0">
                <a:latin typeface="Helvetica" pitchFamily="34" charset="0"/>
              </a:rPr>
              <a:t>W</a:t>
            </a:r>
            <a:r>
              <a:rPr lang="en-US" sz="1600" i="1" baseline="30000" dirty="0" smtClean="0">
                <a:latin typeface="Helvetica" pitchFamily="34" charset="0"/>
              </a:rPr>
              <a:t>+</a:t>
            </a:r>
            <a:r>
              <a:rPr lang="en-US" sz="1600" i="1" dirty="0" smtClean="0">
                <a:latin typeface="Helvetica" pitchFamily="34" charset="0"/>
              </a:rPr>
              <a:t> </a:t>
            </a:r>
            <a:r>
              <a:rPr lang="en-US" sz="1600" dirty="0" smtClean="0">
                <a:latin typeface="Helvetica" pitchFamily="34" charset="0"/>
              </a:rPr>
              <a:t>be the sum of the positive ranks and</a:t>
            </a:r>
            <a:r>
              <a:rPr lang="en-US" sz="1600" i="1" dirty="0" smtClean="0">
                <a:latin typeface="Helvetica" pitchFamily="34" charset="0"/>
              </a:rPr>
              <a:t> W</a:t>
            </a:r>
            <a:r>
              <a:rPr lang="en-US" sz="1600" i="1" baseline="30000" dirty="0" smtClean="0">
                <a:latin typeface="Helvetica" pitchFamily="34" charset="0"/>
              </a:rPr>
              <a:t>–</a:t>
            </a:r>
            <a:r>
              <a:rPr lang="en-US" sz="1600" i="1" dirty="0" smtClean="0">
                <a:latin typeface="Helvetica" pitchFamily="34" charset="0"/>
              </a:rPr>
              <a:t> </a:t>
            </a:r>
            <a:r>
              <a:rPr lang="en-US" sz="1600" dirty="0" smtClean="0">
                <a:latin typeface="Helvetica" pitchFamily="34" charset="0"/>
              </a:rPr>
              <a:t>be the absolute value of the sum of the </a:t>
            </a:r>
          </a:p>
          <a:p>
            <a:r>
              <a:rPr lang="en-US" sz="1600" dirty="0" smtClean="0">
                <a:latin typeface="Helvetica" pitchFamily="34" charset="0"/>
              </a:rPr>
              <a:t>    negative ranks, and let </a:t>
            </a:r>
            <a:r>
              <a:rPr lang="en-US" sz="1600" i="1" dirty="0" smtClean="0">
                <a:latin typeface="Helvetica" pitchFamily="34" charset="0"/>
              </a:rPr>
              <a:t>W = min(W</a:t>
            </a:r>
            <a:r>
              <a:rPr lang="en-US" sz="1600" i="1" baseline="30000" dirty="0" smtClean="0">
                <a:latin typeface="Helvetica" pitchFamily="34" charset="0"/>
              </a:rPr>
              <a:t>+</a:t>
            </a:r>
            <a:r>
              <a:rPr lang="en-US" sz="1600" i="1" dirty="0" smtClean="0">
                <a:latin typeface="Helvetica" pitchFamily="34" charset="0"/>
              </a:rPr>
              <a:t>, W</a:t>
            </a:r>
            <a:r>
              <a:rPr lang="en-US" sz="1600" i="1" baseline="30000" dirty="0" smtClean="0">
                <a:latin typeface="Helvetica" pitchFamily="34" charset="0"/>
              </a:rPr>
              <a:t>−</a:t>
            </a:r>
            <a:r>
              <a:rPr lang="en-US" sz="1600" i="1" dirty="0" smtClean="0">
                <a:latin typeface="Helvetica" pitchFamily="34" charset="0"/>
              </a:rPr>
              <a:t>). </a:t>
            </a:r>
          </a:p>
          <a:p>
            <a:r>
              <a:rPr lang="en-US" sz="1600" i="1" dirty="0" smtClean="0">
                <a:latin typeface="Helvetica" pitchFamily="34" charset="0"/>
              </a:rPr>
              <a:t>    </a:t>
            </a:r>
            <a:r>
              <a:rPr lang="en-US" sz="1600" dirty="0" smtClean="0">
                <a:latin typeface="Helvetica" pitchFamily="34" charset="0"/>
              </a:rPr>
              <a:t>Critical values of </a:t>
            </a:r>
            <a:r>
              <a:rPr lang="en-US" sz="1600" i="1" dirty="0" smtClean="0">
                <a:latin typeface="Helvetica" pitchFamily="34" charset="0"/>
              </a:rPr>
              <a:t>W, can be found in </a:t>
            </a:r>
            <a:r>
              <a:rPr lang="en-US" sz="1600" dirty="0" smtClean="0">
                <a:latin typeface="Helvetica" pitchFamily="34" charset="0"/>
              </a:rPr>
              <a:t>Appendix Table IX.</a:t>
            </a:r>
          </a:p>
          <a:p>
            <a:r>
              <a:rPr lang="en-US" sz="1600" dirty="0" smtClean="0">
                <a:latin typeface="Helvetica" pitchFamily="34" charset="0"/>
              </a:rPr>
              <a:t>  </a:t>
            </a:r>
          </a:p>
          <a:p>
            <a:pPr>
              <a:buFont typeface="Arial" pitchFamily="34" charset="0"/>
              <a:buChar char="•"/>
            </a:pPr>
            <a:r>
              <a:rPr lang="en-US" sz="1600" dirty="0" smtClean="0">
                <a:latin typeface="Helvetica" pitchFamily="34" charset="0"/>
              </a:rPr>
              <a:t> If the computed value is less than the critical value, we will reject </a:t>
            </a:r>
            <a:r>
              <a:rPr lang="en-US" sz="1600" i="1" dirty="0" smtClean="0">
                <a:latin typeface="Helvetica" pitchFamily="34" charset="0"/>
              </a:rPr>
              <a:t>H</a:t>
            </a:r>
            <a:r>
              <a:rPr lang="en-US" sz="1600" baseline="-25000" dirty="0" smtClean="0">
                <a:latin typeface="Helvetica" pitchFamily="34" charset="0"/>
              </a:rPr>
              <a:t>0 </a:t>
            </a:r>
            <a:r>
              <a:rPr lang="en-US" sz="1600" dirty="0" smtClean="0">
                <a:latin typeface="Helvetica" pitchFamily="34" charset="0"/>
              </a:rPr>
              <a:t>.</a:t>
            </a:r>
            <a:r>
              <a:rPr lang="en-US" sz="1600" baseline="-25000" dirty="0" smtClean="0">
                <a:latin typeface="Helvetica" pitchFamily="34" charset="0"/>
              </a:rPr>
              <a:t>  </a:t>
            </a:r>
          </a:p>
          <a:p>
            <a:endParaRPr lang="en-US" sz="1600" baseline="-25000" dirty="0" smtClean="0">
              <a:latin typeface="Helvetica" pitchFamily="34" charset="0"/>
            </a:endParaRPr>
          </a:p>
          <a:p>
            <a:pPr>
              <a:buFont typeface="Arial" pitchFamily="34" charset="0"/>
              <a:buChar char="•"/>
            </a:pPr>
            <a:r>
              <a:rPr lang="en-US" sz="1600" baseline="-25000" dirty="0" smtClean="0">
                <a:latin typeface="Helvetica" pitchFamily="34" charset="0"/>
              </a:rPr>
              <a:t> </a:t>
            </a:r>
            <a:r>
              <a:rPr lang="en-US" sz="1600" dirty="0" smtClean="0">
                <a:latin typeface="Helvetica" pitchFamily="34" charset="0"/>
              </a:rPr>
              <a:t> For one-sided alternatives 		 reject </a:t>
            </a:r>
            <a:r>
              <a:rPr lang="en-US" sz="1600" i="1" dirty="0" smtClean="0">
                <a:latin typeface="Helvetica" pitchFamily="34" charset="0"/>
              </a:rPr>
              <a:t>H</a:t>
            </a:r>
            <a:r>
              <a:rPr lang="en-US" sz="1600" baseline="-25000" dirty="0" smtClean="0">
                <a:latin typeface="Helvetica" pitchFamily="34" charset="0"/>
              </a:rPr>
              <a:t>0</a:t>
            </a:r>
            <a:r>
              <a:rPr lang="en-US" sz="1600" dirty="0" smtClean="0">
                <a:latin typeface="Helvetica" pitchFamily="34" charset="0"/>
              </a:rPr>
              <a:t> if </a:t>
            </a:r>
            <a:r>
              <a:rPr lang="en-US" sz="1600" i="1" dirty="0" smtClean="0">
                <a:latin typeface="Helvetica" pitchFamily="34" charset="0"/>
              </a:rPr>
              <a:t>W</a:t>
            </a:r>
            <a:r>
              <a:rPr lang="en-US" sz="1600" i="1" baseline="30000" dirty="0" smtClean="0">
                <a:latin typeface="Helvetica" pitchFamily="34" charset="0"/>
              </a:rPr>
              <a:t>– </a:t>
            </a:r>
            <a:r>
              <a:rPr lang="en-US" sz="1600" dirty="0" smtClean="0">
                <a:latin typeface="Helvetica" pitchFamily="34" charset="0"/>
              </a:rPr>
              <a:t>≤ critical value</a:t>
            </a:r>
          </a:p>
          <a:p>
            <a:pPr lvl="8"/>
            <a:r>
              <a:rPr lang="en-US" sz="1600" dirty="0" smtClean="0">
                <a:latin typeface="Helvetica" pitchFamily="34" charset="0"/>
              </a:rPr>
              <a:t> reject </a:t>
            </a:r>
            <a:r>
              <a:rPr lang="en-US" sz="1600" i="1" dirty="0" smtClean="0">
                <a:latin typeface="Helvetica" pitchFamily="34" charset="0"/>
              </a:rPr>
              <a:t>H</a:t>
            </a:r>
            <a:r>
              <a:rPr lang="en-US" sz="1600" baseline="-25000" dirty="0" smtClean="0">
                <a:latin typeface="Helvetica" pitchFamily="34" charset="0"/>
              </a:rPr>
              <a:t>0</a:t>
            </a:r>
            <a:r>
              <a:rPr lang="en-US" sz="1600" dirty="0" smtClean="0">
                <a:latin typeface="Helvetica" pitchFamily="34" charset="0"/>
              </a:rPr>
              <a:t> if </a:t>
            </a:r>
            <a:r>
              <a:rPr lang="en-US" sz="1600" i="1" dirty="0" smtClean="0">
                <a:latin typeface="Helvetica" pitchFamily="34" charset="0"/>
              </a:rPr>
              <a:t>W</a:t>
            </a:r>
            <a:r>
              <a:rPr lang="en-US" sz="1600" i="1" baseline="30000" dirty="0" smtClean="0">
                <a:latin typeface="Helvetica" pitchFamily="34" charset="0"/>
              </a:rPr>
              <a:t>+ </a:t>
            </a:r>
            <a:r>
              <a:rPr lang="en-US" sz="1600" dirty="0" smtClean="0">
                <a:latin typeface="Helvetica" pitchFamily="34" charset="0"/>
              </a:rPr>
              <a:t>≤ critical value</a:t>
            </a:r>
          </a:p>
          <a:p>
            <a:pPr lvl="8">
              <a:buFont typeface="Arial" pitchFamily="34" charset="0"/>
              <a:buChar char="•"/>
            </a:pPr>
            <a:endParaRPr lang="en-US" sz="1600" dirty="0" smtClean="0">
              <a:latin typeface="Helvetica" pitchFamily="34" charset="0"/>
            </a:endParaRPr>
          </a:p>
        </p:txBody>
      </p:sp>
      <p:graphicFrame>
        <p:nvGraphicFramePr>
          <p:cNvPr id="19" name="Object 18"/>
          <p:cNvGraphicFramePr>
            <a:graphicFrameLocks noChangeAspect="1"/>
          </p:cNvGraphicFramePr>
          <p:nvPr/>
        </p:nvGraphicFramePr>
        <p:xfrm>
          <a:off x="7467600" y="2695074"/>
          <a:ext cx="584200" cy="276726"/>
        </p:xfrm>
        <a:graphic>
          <a:graphicData uri="http://schemas.openxmlformats.org/presentationml/2006/ole">
            <mc:AlternateContent xmlns:mc="http://schemas.openxmlformats.org/markup-compatibility/2006">
              <mc:Choice xmlns:v="urn:schemas-microsoft-com:vml" Requires="v">
                <p:oleObj spid="_x0000_s163852" name="Equation" r:id="rId4" imgW="482400" imgH="228600" progId="Equation.DSMT4">
                  <p:embed/>
                </p:oleObj>
              </mc:Choice>
              <mc:Fallback>
                <p:oleObj name="Equation" r:id="rId4" imgW="482400" imgH="228600" progId="Equation.DSMT4">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2695074"/>
                        <a:ext cx="584200" cy="2767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0411" name="Object 11"/>
          <p:cNvGraphicFramePr>
            <a:graphicFrameLocks noChangeAspect="1"/>
          </p:cNvGraphicFramePr>
          <p:nvPr/>
        </p:nvGraphicFramePr>
        <p:xfrm>
          <a:off x="3657600" y="1905000"/>
          <a:ext cx="2579688" cy="381000"/>
        </p:xfrm>
        <a:graphic>
          <a:graphicData uri="http://schemas.openxmlformats.org/presentationml/2006/ole">
            <mc:AlternateContent xmlns:mc="http://schemas.openxmlformats.org/markup-compatibility/2006">
              <mc:Choice xmlns:v="urn:schemas-microsoft-com:vml" Requires="v">
                <p:oleObj spid="_x0000_s163853" name="Equation" r:id="rId6" imgW="1574640" imgH="228600" progId="Equation.DSMT4">
                  <p:embed/>
                </p:oleObj>
              </mc:Choice>
              <mc:Fallback>
                <p:oleObj name="Equation" r:id="rId6" imgW="1574640" imgH="228600" progId="Equation.DSMT4">
                  <p:embed/>
                  <p:pic>
                    <p:nvPicPr>
                      <p:cNvPr id="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7600" y="1905000"/>
                        <a:ext cx="2579688"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0412" name="Object 12"/>
          <p:cNvGraphicFramePr>
            <a:graphicFrameLocks noChangeAspect="1"/>
          </p:cNvGraphicFramePr>
          <p:nvPr/>
        </p:nvGraphicFramePr>
        <p:xfrm>
          <a:off x="3302000" y="3122613"/>
          <a:ext cx="660400" cy="306387"/>
        </p:xfrm>
        <a:graphic>
          <a:graphicData uri="http://schemas.openxmlformats.org/presentationml/2006/ole">
            <mc:AlternateContent xmlns:mc="http://schemas.openxmlformats.org/markup-compatibility/2006">
              <mc:Choice xmlns:v="urn:schemas-microsoft-com:vml" Requires="v">
                <p:oleObj spid="_x0000_s163854" name="Equation" r:id="rId8" imgW="545760" imgH="253800" progId="Equation.DSMT4">
                  <p:embed/>
                </p:oleObj>
              </mc:Choice>
              <mc:Fallback>
                <p:oleObj name="Equation" r:id="rId8" imgW="545760" imgH="253800" progId="Equation.DSMT4">
                  <p:embed/>
                  <p:pic>
                    <p:nvPicPr>
                      <p:cNvPr id="0"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02000" y="3122613"/>
                        <a:ext cx="660400" cy="306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0413" name="Object 13"/>
          <p:cNvGraphicFramePr>
            <a:graphicFrameLocks noChangeAspect="1"/>
          </p:cNvGraphicFramePr>
          <p:nvPr/>
        </p:nvGraphicFramePr>
        <p:xfrm>
          <a:off x="3048000" y="5257800"/>
          <a:ext cx="914400" cy="304800"/>
        </p:xfrm>
        <a:graphic>
          <a:graphicData uri="http://schemas.openxmlformats.org/presentationml/2006/ole">
            <mc:AlternateContent xmlns:mc="http://schemas.openxmlformats.org/markup-compatibility/2006">
              <mc:Choice xmlns:v="urn:schemas-microsoft-com:vml" Requires="v">
                <p:oleObj spid="_x0000_s163855" name="Equation" r:id="rId10" imgW="685800" imgH="228600" progId="Equation.DSMT4">
                  <p:embed/>
                </p:oleObj>
              </mc:Choice>
              <mc:Fallback>
                <p:oleObj name="Equation" r:id="rId10" imgW="685800" imgH="228600" progId="Equation.DSMT4">
                  <p:embed/>
                  <p:pic>
                    <p:nvPicPr>
                      <p:cNvPr id="0"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48000" y="5257800"/>
                        <a:ext cx="91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0414" name="Object 14"/>
          <p:cNvGraphicFramePr>
            <a:graphicFrameLocks noChangeAspect="1"/>
          </p:cNvGraphicFramePr>
          <p:nvPr/>
        </p:nvGraphicFramePr>
        <p:xfrm>
          <a:off x="3048000" y="5486400"/>
          <a:ext cx="914400" cy="304800"/>
        </p:xfrm>
        <a:graphic>
          <a:graphicData uri="http://schemas.openxmlformats.org/presentationml/2006/ole">
            <mc:AlternateContent xmlns:mc="http://schemas.openxmlformats.org/markup-compatibility/2006">
              <mc:Choice xmlns:v="urn:schemas-microsoft-com:vml" Requires="v">
                <p:oleObj spid="_x0000_s163856" name="Equation" r:id="rId12" imgW="685800" imgH="228600" progId="Equation.DSMT4">
                  <p:embed/>
                </p:oleObj>
              </mc:Choice>
              <mc:Fallback>
                <p:oleObj name="Equation" r:id="rId12" imgW="685800" imgH="228600" progId="Equation.DSMT4">
                  <p:embed/>
                  <p:pic>
                    <p:nvPicPr>
                      <p:cNvPr id="0" name="Picture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48000" y="5486400"/>
                        <a:ext cx="91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Footer Placeholder 5"/>
          <p:cNvSpPr>
            <a:spLocks noGrp="1"/>
          </p:cNvSpPr>
          <p:nvPr>
            <p:ph type="ftr" sz="quarter" idx="11"/>
          </p:nvPr>
        </p:nvSpPr>
        <p:spPr>
          <a:xfrm>
            <a:off x="457200" y="6248400"/>
            <a:ext cx="4953000" cy="365125"/>
          </a:xfrm>
        </p:spPr>
        <p:txBody>
          <a:bodyPr/>
          <a:lstStyle/>
          <a:p>
            <a:pPr>
              <a:defRPr/>
            </a:pPr>
            <a:r>
              <a:rPr lang="en-US" dirty="0"/>
              <a:t>Sec </a:t>
            </a:r>
            <a:r>
              <a:rPr lang="en-US" dirty="0" smtClean="0"/>
              <a:t>9-9 Nonparametric Procedures </a:t>
            </a: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Slide Number Placeholder 5"/>
          <p:cNvSpPr>
            <a:spLocks noGrp="1"/>
          </p:cNvSpPr>
          <p:nvPr>
            <p:ph type="sldNum" sz="quarter" idx="12"/>
          </p:nvPr>
        </p:nvSpPr>
        <p:spPr bwMode="auto">
          <a:noFill/>
          <a:ln>
            <a:miter lim="800000"/>
            <a:headEnd/>
            <a:tailEnd/>
          </a:ln>
        </p:spPr>
        <p:txBody>
          <a:bodyPr/>
          <a:lstStyle/>
          <a:p>
            <a:fld id="{6E303960-2C0F-47BE-8DD6-F6F2230D8C0B}" type="slidenum">
              <a:rPr lang="en-US" smtClean="0">
                <a:cs typeface="Arial" charset="0"/>
              </a:rPr>
              <a:pPr/>
              <a:t>64</a:t>
            </a:fld>
            <a:endParaRPr lang="en-US" smtClean="0">
              <a:cs typeface="Arial" charset="0"/>
            </a:endParaRPr>
          </a:p>
        </p:txBody>
      </p:sp>
      <p:sp>
        <p:nvSpPr>
          <p:cNvPr id="9" name="TextBox 8"/>
          <p:cNvSpPr txBox="1"/>
          <p:nvPr/>
        </p:nvSpPr>
        <p:spPr>
          <a:xfrm>
            <a:off x="381000" y="809685"/>
            <a:ext cx="8305800" cy="5755422"/>
          </a:xfrm>
          <a:prstGeom prst="rect">
            <a:avLst/>
          </a:prstGeom>
          <a:noFill/>
        </p:spPr>
        <p:txBody>
          <a:bodyPr>
            <a:spAutoFit/>
          </a:bodyPr>
          <a:lstStyle/>
          <a:p>
            <a:r>
              <a:rPr lang="en-US" sz="1600" dirty="0" smtClean="0">
                <a:latin typeface="Helvetica" pitchFamily="34" charset="0"/>
              </a:rPr>
              <a:t>Let’s illustrate the Wilcoxon signed rank test by applying it to the propellant shear strength data from Table 9-5. Assume that the underlying distribution is a continuous symmetric distribution. Test the hypothesis that the median shear strength is 2000 psi, using </a:t>
            </a:r>
          </a:p>
          <a:p>
            <a:r>
              <a:rPr lang="el-GR" sz="1600" dirty="0" smtClean="0">
                <a:latin typeface="Times New Roman"/>
                <a:cs typeface="Times New Roman"/>
              </a:rPr>
              <a:t>α</a:t>
            </a:r>
            <a:r>
              <a:rPr lang="en-US" sz="1600" dirty="0" smtClean="0">
                <a:latin typeface="Helvetica" pitchFamily="34" charset="0"/>
              </a:rPr>
              <a:t> = 0.05. </a:t>
            </a:r>
          </a:p>
          <a:p>
            <a:endParaRPr lang="en-US" sz="1600" dirty="0" smtClean="0">
              <a:latin typeface="Helvetica" pitchFamily="34" charset="0"/>
            </a:endParaRPr>
          </a:p>
          <a:p>
            <a:pPr>
              <a:defRPr/>
            </a:pPr>
            <a:r>
              <a:rPr lang="en-US" sz="1600" dirty="0" smtClean="0">
                <a:latin typeface="Helvetica" pitchFamily="34" charset="0"/>
                <a:cs typeface="Arial" pitchFamily="34" charset="0"/>
              </a:rPr>
              <a:t>The seven-step hypothesis-testing procedure is:</a:t>
            </a:r>
          </a:p>
          <a:p>
            <a:pPr>
              <a:defRPr/>
            </a:pPr>
            <a:endParaRPr lang="en-US" sz="1600" dirty="0" smtClean="0">
              <a:latin typeface="Helvetica" pitchFamily="34" charset="0"/>
              <a:cs typeface="Arial" pitchFamily="34" charset="0"/>
            </a:endParaRPr>
          </a:p>
          <a:p>
            <a:pPr marL="342900" indent="-342900">
              <a:buAutoNum type="arabicPeriod"/>
              <a:defRPr/>
            </a:pPr>
            <a:r>
              <a:rPr lang="en-US" sz="1600" b="1" dirty="0" smtClean="0">
                <a:latin typeface="Helvetica" pitchFamily="34" charset="0"/>
                <a:cs typeface="Arial" pitchFamily="34" charset="0"/>
              </a:rPr>
              <a:t>Parameter of Interest: </a:t>
            </a:r>
            <a:r>
              <a:rPr lang="en-US" sz="1600" dirty="0" smtClean="0">
                <a:latin typeface="Helvetica" pitchFamily="34" charset="0"/>
                <a:cs typeface="Arial" pitchFamily="34" charset="0"/>
              </a:rPr>
              <a:t>The variable of interest is the mean or median of the 			            distribution of propellant shear strength.</a:t>
            </a:r>
          </a:p>
          <a:p>
            <a:pPr marL="342900" indent="-342900">
              <a:buAutoNum type="arabicPeriod" startAt="2"/>
              <a:defRPr/>
            </a:pPr>
            <a:r>
              <a:rPr lang="en-US" sz="1600" b="1" dirty="0" smtClean="0">
                <a:latin typeface="Helvetica" pitchFamily="34" charset="0"/>
                <a:cs typeface="Arial" pitchFamily="34" charset="0"/>
              </a:rPr>
              <a:t>Null hypothesis: </a:t>
            </a:r>
          </a:p>
          <a:p>
            <a:pPr marL="342900" indent="-342900">
              <a:buAutoNum type="arabicPeriod" startAt="2"/>
              <a:defRPr/>
            </a:pPr>
            <a:endParaRPr lang="en-US" sz="1600" dirty="0" smtClean="0">
              <a:latin typeface="Helvetica" pitchFamily="34" charset="0"/>
              <a:cs typeface="Arial" pitchFamily="34" charset="0"/>
            </a:endParaRPr>
          </a:p>
          <a:p>
            <a:pPr marL="342900" indent="-342900">
              <a:buAutoNum type="arabicPeriod" startAt="3"/>
              <a:defRPr/>
            </a:pPr>
            <a:r>
              <a:rPr lang="en-US" sz="1600" b="1" dirty="0" smtClean="0">
                <a:latin typeface="Helvetica" pitchFamily="34" charset="0"/>
                <a:cs typeface="Arial" pitchFamily="34" charset="0"/>
              </a:rPr>
              <a:t>Alternative hypothesis:</a:t>
            </a:r>
          </a:p>
          <a:p>
            <a:pPr marL="342900" indent="-342900">
              <a:buAutoNum type="arabicPeriod" startAt="3"/>
              <a:defRPr/>
            </a:pPr>
            <a:endParaRPr lang="en-US" sz="1600" dirty="0" smtClean="0">
              <a:latin typeface="Helvetica" pitchFamily="34" charset="0"/>
              <a:cs typeface="Arial" pitchFamily="34" charset="0"/>
            </a:endParaRPr>
          </a:p>
          <a:p>
            <a:pPr marL="342900" indent="-342900">
              <a:buFontTx/>
              <a:buAutoNum type="arabicPeriod" startAt="4"/>
              <a:defRPr/>
            </a:pPr>
            <a:r>
              <a:rPr lang="en-US" sz="1600" b="1" dirty="0" smtClean="0">
                <a:latin typeface="Helvetica" pitchFamily="34" charset="0"/>
                <a:cs typeface="Arial" pitchFamily="34" charset="0"/>
              </a:rPr>
              <a:t>Test statistic: </a:t>
            </a:r>
            <a:r>
              <a:rPr lang="en-US" sz="1600" dirty="0" smtClean="0">
                <a:latin typeface="Helvetica" pitchFamily="34" charset="0"/>
                <a:cs typeface="Arial" pitchFamily="34" charset="0"/>
              </a:rPr>
              <a:t>The test statistic is </a:t>
            </a:r>
            <a:r>
              <a:rPr lang="en-US" sz="1600" i="1" dirty="0" smtClean="0">
                <a:latin typeface="Helvetica" pitchFamily="34" charset="0"/>
              </a:rPr>
              <a:t>W = min(W</a:t>
            </a:r>
            <a:r>
              <a:rPr lang="en-US" sz="1600" i="1" baseline="30000" dirty="0" smtClean="0">
                <a:latin typeface="Helvetica" pitchFamily="34" charset="0"/>
              </a:rPr>
              <a:t>+</a:t>
            </a:r>
            <a:r>
              <a:rPr lang="en-US" sz="1600" i="1" dirty="0" smtClean="0">
                <a:latin typeface="Helvetica" pitchFamily="34" charset="0"/>
              </a:rPr>
              <a:t>, W</a:t>
            </a:r>
            <a:r>
              <a:rPr lang="en-US" sz="1600" i="1" baseline="30000" dirty="0" smtClean="0">
                <a:latin typeface="Helvetica" pitchFamily="34" charset="0"/>
              </a:rPr>
              <a:t>−</a:t>
            </a:r>
            <a:r>
              <a:rPr lang="en-US" sz="1600" i="1" dirty="0" smtClean="0">
                <a:latin typeface="Helvetica" pitchFamily="34" charset="0"/>
              </a:rPr>
              <a:t>)</a:t>
            </a:r>
          </a:p>
          <a:p>
            <a:pPr marL="342900" indent="-342900">
              <a:buFontTx/>
              <a:buAutoNum type="arabicPeriod" startAt="4"/>
              <a:defRPr/>
            </a:pPr>
            <a:endParaRPr lang="en-US" sz="1600" dirty="0" smtClean="0">
              <a:latin typeface="Helvetica" pitchFamily="34" charset="0"/>
              <a:cs typeface="Arial" pitchFamily="34" charset="0"/>
            </a:endParaRPr>
          </a:p>
          <a:p>
            <a:pPr marL="342900" indent="-342900">
              <a:buFontTx/>
              <a:buAutoNum type="arabicPeriod" startAt="4"/>
              <a:defRPr/>
            </a:pPr>
            <a:r>
              <a:rPr lang="en-US" sz="1600" b="1" dirty="0" smtClean="0">
                <a:latin typeface="Helvetica" pitchFamily="34" charset="0"/>
                <a:cs typeface="Arial" pitchFamily="34" charset="0"/>
              </a:rPr>
              <a:t>Reject </a:t>
            </a:r>
            <a:r>
              <a:rPr lang="en-US" sz="1600" b="1" i="1" dirty="0" smtClean="0">
                <a:latin typeface="Helvetica" pitchFamily="34" charset="0"/>
                <a:cs typeface="Arial" pitchFamily="34" charset="0"/>
              </a:rPr>
              <a:t>H</a:t>
            </a:r>
            <a:r>
              <a:rPr lang="en-US" sz="1600" b="1" baseline="-25000" dirty="0" smtClean="0">
                <a:latin typeface="Helvetica" pitchFamily="34" charset="0"/>
                <a:cs typeface="Arial" pitchFamily="34" charset="0"/>
              </a:rPr>
              <a:t>0 </a:t>
            </a:r>
            <a:r>
              <a:rPr lang="en-US" sz="1600" b="1" dirty="0" smtClean="0">
                <a:latin typeface="Helvetica" pitchFamily="34" charset="0"/>
                <a:cs typeface="Arial" pitchFamily="34" charset="0"/>
              </a:rPr>
              <a:t>if:  </a:t>
            </a:r>
            <a:r>
              <a:rPr lang="en-US" sz="1600" i="1" dirty="0" smtClean="0">
                <a:latin typeface="Helvetica" pitchFamily="34" charset="0"/>
              </a:rPr>
              <a:t>W ≤ </a:t>
            </a:r>
            <a:r>
              <a:rPr lang="en-US" sz="1600" dirty="0" smtClean="0">
                <a:latin typeface="Helvetica" pitchFamily="34" charset="0"/>
              </a:rPr>
              <a:t>52</a:t>
            </a:r>
            <a:r>
              <a:rPr lang="en-US" sz="1600" i="1" dirty="0" smtClean="0">
                <a:latin typeface="Helvetica" pitchFamily="34" charset="0"/>
              </a:rPr>
              <a:t> (</a:t>
            </a:r>
            <a:r>
              <a:rPr lang="en-US" sz="1600" dirty="0" smtClean="0">
                <a:latin typeface="Helvetica" pitchFamily="34" charset="0"/>
              </a:rPr>
              <a:t>from Appendix Table IX).</a:t>
            </a:r>
          </a:p>
          <a:p>
            <a:pPr marL="342900" indent="-342900">
              <a:buFontTx/>
              <a:buAutoNum type="arabicPeriod" startAt="4"/>
              <a:defRPr/>
            </a:pPr>
            <a:endParaRPr lang="en-US" sz="1600" dirty="0" smtClean="0">
              <a:latin typeface="Helvetica" pitchFamily="34" charset="0"/>
            </a:endParaRPr>
          </a:p>
          <a:p>
            <a:pPr marL="342900" indent="-342900">
              <a:buAutoNum type="arabicPeriod" startAt="6"/>
              <a:defRPr/>
            </a:pPr>
            <a:r>
              <a:rPr lang="en-US" sz="1600" b="1" dirty="0" smtClean="0">
                <a:latin typeface="Helvetica" pitchFamily="34" charset="0"/>
                <a:cs typeface="Arial" pitchFamily="34" charset="0"/>
              </a:rPr>
              <a:t>Computations :  </a:t>
            </a:r>
            <a:r>
              <a:rPr lang="en-US" sz="1600" dirty="0" smtClean="0">
                <a:latin typeface="Helvetica" pitchFamily="34" charset="0"/>
              </a:rPr>
              <a:t>The sum of the positive ranks is </a:t>
            </a:r>
          </a:p>
          <a:p>
            <a:pPr marL="342900" indent="-342900">
              <a:defRPr/>
            </a:pPr>
            <a:r>
              <a:rPr lang="en-US" sz="1600" i="1" dirty="0" smtClean="0">
                <a:latin typeface="Helvetica" pitchFamily="34" charset="0"/>
              </a:rPr>
              <a:t>	w</a:t>
            </a:r>
            <a:r>
              <a:rPr lang="en-US" sz="1600" i="1" baseline="30000" dirty="0" smtClean="0">
                <a:latin typeface="Helvetica" pitchFamily="34" charset="0"/>
              </a:rPr>
              <a:t>+</a:t>
            </a:r>
            <a:r>
              <a:rPr lang="en-US" sz="1600" i="1" dirty="0" smtClean="0">
                <a:latin typeface="Helvetica" pitchFamily="34" charset="0"/>
              </a:rPr>
              <a:t> = </a:t>
            </a:r>
            <a:r>
              <a:rPr lang="en-US" sz="1600" dirty="0" smtClean="0">
                <a:latin typeface="Helvetica" pitchFamily="34" charset="0"/>
              </a:rPr>
              <a:t>(1 + 2 + 3 + 4 + 5 + 6 + 11 + 13 + 15 + 16 + 17 + 18 + 19 + 20) </a:t>
            </a:r>
            <a:r>
              <a:rPr lang="en-US" sz="1600" i="1" dirty="0" smtClean="0">
                <a:latin typeface="Helvetica" pitchFamily="34" charset="0"/>
              </a:rPr>
              <a:t>= </a:t>
            </a:r>
            <a:r>
              <a:rPr lang="en-US" sz="1600" dirty="0" smtClean="0">
                <a:latin typeface="Helvetica" pitchFamily="34" charset="0"/>
              </a:rPr>
              <a:t>150</a:t>
            </a:r>
            <a:r>
              <a:rPr lang="en-US" sz="1600" i="1" dirty="0" smtClean="0">
                <a:latin typeface="Helvetica" pitchFamily="34" charset="0"/>
              </a:rPr>
              <a:t>, </a:t>
            </a:r>
            <a:r>
              <a:rPr lang="en-US" sz="1600" dirty="0" smtClean="0">
                <a:latin typeface="Helvetica" pitchFamily="34" charset="0"/>
              </a:rPr>
              <a:t>and</a:t>
            </a:r>
            <a:r>
              <a:rPr lang="en-US" sz="1600" i="1" dirty="0" smtClean="0">
                <a:latin typeface="Helvetica" pitchFamily="34" charset="0"/>
              </a:rPr>
              <a:t> </a:t>
            </a:r>
            <a:r>
              <a:rPr lang="en-US" sz="1600" dirty="0" smtClean="0">
                <a:latin typeface="Helvetica" pitchFamily="34" charset="0"/>
              </a:rPr>
              <a:t>the sum of the absolute values of the negative ranks is </a:t>
            </a:r>
          </a:p>
          <a:p>
            <a:pPr marL="342900" indent="-342900">
              <a:defRPr/>
            </a:pPr>
            <a:r>
              <a:rPr lang="en-US" sz="1600" i="1" dirty="0" smtClean="0">
                <a:latin typeface="Helvetica" pitchFamily="34" charset="0"/>
              </a:rPr>
              <a:t>	w</a:t>
            </a:r>
            <a:r>
              <a:rPr lang="en-US" sz="1600" i="1" baseline="30000" dirty="0" smtClean="0">
                <a:latin typeface="Helvetica" pitchFamily="34" charset="0"/>
              </a:rPr>
              <a:t>-</a:t>
            </a:r>
            <a:r>
              <a:rPr lang="en-US" sz="1600" i="1" dirty="0" smtClean="0">
                <a:latin typeface="Helvetica" pitchFamily="34" charset="0"/>
              </a:rPr>
              <a:t> = </a:t>
            </a:r>
            <a:r>
              <a:rPr lang="en-US" sz="1600" dirty="0" smtClean="0">
                <a:latin typeface="Helvetica" pitchFamily="34" charset="0"/>
              </a:rPr>
              <a:t>(7 + 8 + 9 + 10 + 12 + 14) = 60</a:t>
            </a:r>
            <a:r>
              <a:rPr lang="en-US" sz="1600" i="1" dirty="0" smtClean="0">
                <a:latin typeface="Helvetica" pitchFamily="34" charset="0"/>
              </a:rPr>
              <a:t>.</a:t>
            </a:r>
            <a:endParaRPr lang="en-US" sz="1600" dirty="0" smtClean="0">
              <a:latin typeface="Helvetica" pitchFamily="34" charset="0"/>
              <a:cs typeface="Arial" pitchFamily="34" charset="0"/>
            </a:endParaRPr>
          </a:p>
          <a:p>
            <a:pPr marL="342900" indent="-342900">
              <a:defRPr/>
            </a:pPr>
            <a:r>
              <a:rPr lang="en-US" sz="1600" i="1" dirty="0" smtClean="0">
                <a:latin typeface="Helvetica" pitchFamily="34" charset="0"/>
              </a:rPr>
              <a:t>	</a:t>
            </a:r>
            <a:endParaRPr lang="en-US" sz="1600" dirty="0" smtClean="0">
              <a:latin typeface="Helvetica" pitchFamily="34" charset="0"/>
            </a:endParaRPr>
          </a:p>
          <a:p>
            <a:pPr marL="342900" indent="-342900">
              <a:buFontTx/>
              <a:buAutoNum type="arabicPeriod" startAt="4"/>
              <a:defRPr/>
            </a:pPr>
            <a:endParaRPr lang="en-US" sz="1600" dirty="0" smtClean="0">
              <a:latin typeface="Helvetica" pitchFamily="34" charset="0"/>
            </a:endParaRPr>
          </a:p>
        </p:txBody>
      </p:sp>
      <p:sp>
        <p:nvSpPr>
          <p:cNvPr id="51209"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51210"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1" name="Rectangle 2"/>
          <p:cNvSpPr txBox="1">
            <a:spLocks noChangeArrowheads="1"/>
          </p:cNvSpPr>
          <p:nvPr/>
        </p:nvSpPr>
        <p:spPr bwMode="auto">
          <a:xfrm>
            <a:off x="228600" y="0"/>
            <a:ext cx="86868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4" name="Rectangle 2"/>
          <p:cNvSpPr txBox="1">
            <a:spLocks noChangeArrowheads="1"/>
          </p:cNvSpPr>
          <p:nvPr/>
        </p:nvSpPr>
        <p:spPr bwMode="auto">
          <a:xfrm>
            <a:off x="381000" y="0"/>
            <a:ext cx="87630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lvl="0">
              <a:defRPr/>
            </a:pPr>
            <a:r>
              <a:rPr kumimoji="0" lang="en-US" sz="2000" b="1" i="0" u="none" strike="noStrike" kern="1200" cap="none" spc="0" normalizeH="0" baseline="0" noProof="0" dirty="0" smtClean="0">
                <a:ln>
                  <a:noFill/>
                </a:ln>
                <a:solidFill>
                  <a:schemeClr val="tx1"/>
                </a:solidFill>
                <a:effectLst/>
                <a:uLnTx/>
                <a:uFillTx/>
                <a:latin typeface="Helvetica" pitchFamily="34" charset="0"/>
                <a:ea typeface="+mj-ea"/>
                <a:cs typeface="+mj-cs"/>
              </a:rPr>
              <a:t>EXAMPLE 9-16  </a:t>
            </a:r>
            <a:r>
              <a:rPr lang="en-US" sz="2000" b="1" dirty="0" smtClean="0">
                <a:latin typeface="Helvetica" pitchFamily="34" charset="0"/>
              </a:rPr>
              <a:t>Propellant Shear Strength-</a:t>
            </a:r>
            <a:r>
              <a:rPr lang="en-US" sz="2000" b="1" dirty="0" err="1" smtClean="0">
                <a:latin typeface="Helvetica" pitchFamily="34" charset="0"/>
              </a:rPr>
              <a:t>Wilcoxon</a:t>
            </a:r>
            <a:r>
              <a:rPr lang="en-US" sz="2000" b="1" dirty="0" smtClean="0">
                <a:latin typeface="Helvetica" pitchFamily="34" charset="0"/>
              </a:rPr>
              <a:t> Signed-Rank Test</a:t>
            </a:r>
            <a:endParaRPr kumimoji="0" lang="en-US" sz="2000" b="1" i="0" u="none" strike="noStrike" kern="1200" cap="none" spc="0" normalizeH="0" baseline="0" noProof="0" dirty="0" smtClean="0">
              <a:ln>
                <a:noFill/>
              </a:ln>
              <a:solidFill>
                <a:srgbClr val="1F497D"/>
              </a:solidFill>
              <a:effectLst/>
              <a:uLnTx/>
              <a:uFillTx/>
              <a:latin typeface="Helvetica" pitchFamily="34" charset="0"/>
              <a:ea typeface="+mj-ea"/>
              <a:cs typeface="+mj-cs"/>
            </a:endParaRPr>
          </a:p>
        </p:txBody>
      </p:sp>
      <p:graphicFrame>
        <p:nvGraphicFramePr>
          <p:cNvPr id="232450" name="Object 2"/>
          <p:cNvGraphicFramePr>
            <a:graphicFrameLocks noChangeAspect="1"/>
          </p:cNvGraphicFramePr>
          <p:nvPr/>
        </p:nvGraphicFramePr>
        <p:xfrm>
          <a:off x="2438400" y="3048000"/>
          <a:ext cx="1789113" cy="303213"/>
        </p:xfrm>
        <a:graphic>
          <a:graphicData uri="http://schemas.openxmlformats.org/presentationml/2006/ole">
            <mc:AlternateContent xmlns:mc="http://schemas.openxmlformats.org/markup-compatibility/2006">
              <mc:Choice xmlns:v="urn:schemas-microsoft-com:vml" Requires="v">
                <p:oleObj spid="_x0000_s164868" name="Equation" r:id="rId4" imgW="1091880" imgH="228600" progId="Equation.DSMT4">
                  <p:embed/>
                </p:oleObj>
              </mc:Choice>
              <mc:Fallback>
                <p:oleObj name="Equation" r:id="rId4" imgW="1091880" imgH="22860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3048000"/>
                        <a:ext cx="1789113" cy="303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2451" name="Object 3"/>
          <p:cNvGraphicFramePr>
            <a:graphicFrameLocks noChangeAspect="1"/>
          </p:cNvGraphicFramePr>
          <p:nvPr/>
        </p:nvGraphicFramePr>
        <p:xfrm>
          <a:off x="3124200" y="3505200"/>
          <a:ext cx="1768475" cy="303213"/>
        </p:xfrm>
        <a:graphic>
          <a:graphicData uri="http://schemas.openxmlformats.org/presentationml/2006/ole">
            <mc:AlternateContent xmlns:mc="http://schemas.openxmlformats.org/markup-compatibility/2006">
              <mc:Choice xmlns:v="urn:schemas-microsoft-com:vml" Requires="v">
                <p:oleObj spid="_x0000_s164869" name="Equation" r:id="rId6" imgW="1079280" imgH="228600" progId="Equation.DSMT4">
                  <p:embed/>
                </p:oleObj>
              </mc:Choice>
              <mc:Fallback>
                <p:oleObj name="Equation" r:id="rId6" imgW="1079280" imgH="22860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4200" y="3505200"/>
                        <a:ext cx="1768475" cy="303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Footer Placeholder 5"/>
          <p:cNvSpPr>
            <a:spLocks noGrp="1"/>
          </p:cNvSpPr>
          <p:nvPr>
            <p:ph type="ftr" sz="quarter" idx="11"/>
          </p:nvPr>
        </p:nvSpPr>
        <p:spPr>
          <a:xfrm>
            <a:off x="457200" y="6248400"/>
            <a:ext cx="4953000" cy="365125"/>
          </a:xfrm>
        </p:spPr>
        <p:txBody>
          <a:bodyPr/>
          <a:lstStyle/>
          <a:p>
            <a:pPr>
              <a:defRPr/>
            </a:pPr>
            <a:r>
              <a:rPr lang="en-US" dirty="0"/>
              <a:t>Sec </a:t>
            </a:r>
            <a:r>
              <a:rPr lang="en-US" dirty="0" smtClean="0"/>
              <a:t>9-9 Nonparametric Procedures </a:t>
            </a: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Slide Number Placeholder 5"/>
          <p:cNvSpPr>
            <a:spLocks noGrp="1"/>
          </p:cNvSpPr>
          <p:nvPr>
            <p:ph type="sldNum" sz="quarter" idx="12"/>
          </p:nvPr>
        </p:nvSpPr>
        <p:spPr bwMode="auto">
          <a:noFill/>
          <a:ln>
            <a:miter lim="800000"/>
            <a:headEnd/>
            <a:tailEnd/>
          </a:ln>
        </p:spPr>
        <p:txBody>
          <a:bodyPr/>
          <a:lstStyle/>
          <a:p>
            <a:fld id="{6E303960-2C0F-47BE-8DD6-F6F2230D8C0B}" type="slidenum">
              <a:rPr lang="en-US" smtClean="0">
                <a:cs typeface="Arial" charset="0"/>
              </a:rPr>
              <a:pPr/>
              <a:t>65</a:t>
            </a:fld>
            <a:endParaRPr lang="en-US" dirty="0" smtClean="0">
              <a:cs typeface="Arial" charset="0"/>
            </a:endParaRPr>
          </a:p>
        </p:txBody>
      </p:sp>
      <p:sp>
        <p:nvSpPr>
          <p:cNvPr id="9" name="TextBox 8"/>
          <p:cNvSpPr txBox="1"/>
          <p:nvPr/>
        </p:nvSpPr>
        <p:spPr>
          <a:xfrm>
            <a:off x="381000" y="838200"/>
            <a:ext cx="8534400" cy="5509200"/>
          </a:xfrm>
          <a:prstGeom prst="rect">
            <a:avLst/>
          </a:prstGeom>
          <a:noFill/>
        </p:spPr>
        <p:txBody>
          <a:bodyPr wrap="square">
            <a:spAutoFit/>
          </a:bodyPr>
          <a:lstStyle/>
          <a:p>
            <a:pPr>
              <a:defRPr/>
            </a:pPr>
            <a:endParaRPr lang="en-US" sz="1600" dirty="0" smtClean="0"/>
          </a:p>
          <a:p>
            <a:pPr marL="342900" indent="-342900">
              <a:buFontTx/>
              <a:buAutoNum type="arabicPeriod" startAt="4"/>
              <a:defRPr/>
            </a:pPr>
            <a:endParaRPr lang="en-US" sz="1600" i="1" dirty="0" smtClean="0">
              <a:latin typeface="Arial" pitchFamily="34" charset="0"/>
              <a:cs typeface="Arial" pitchFamily="34" charset="0"/>
            </a:endParaRPr>
          </a:p>
          <a:p>
            <a:pPr marL="342900" indent="-342900">
              <a:buFontTx/>
              <a:buAutoNum type="arabicPeriod" startAt="4"/>
              <a:defRPr/>
            </a:pPr>
            <a:endParaRPr lang="en-US" sz="1600" i="1" dirty="0" smtClean="0">
              <a:latin typeface="Arial" pitchFamily="34" charset="0"/>
              <a:cs typeface="Arial" pitchFamily="34" charset="0"/>
            </a:endParaRPr>
          </a:p>
          <a:p>
            <a:pPr marL="342900" indent="-342900">
              <a:buFontTx/>
              <a:buAutoNum type="arabicPeriod" startAt="4"/>
              <a:defRPr/>
            </a:pPr>
            <a:endParaRPr lang="en-US" sz="1600" i="1" dirty="0" smtClean="0">
              <a:latin typeface="Arial" pitchFamily="34" charset="0"/>
              <a:cs typeface="Arial" pitchFamily="34" charset="0"/>
            </a:endParaRPr>
          </a:p>
          <a:p>
            <a:pPr marL="342900" indent="-342900">
              <a:buFontTx/>
              <a:buAutoNum type="arabicPeriod" startAt="4"/>
              <a:defRPr/>
            </a:pPr>
            <a:endParaRPr lang="en-US" sz="1600" i="1" dirty="0" smtClean="0">
              <a:latin typeface="Arial" pitchFamily="34" charset="0"/>
              <a:cs typeface="Arial" pitchFamily="34" charset="0"/>
            </a:endParaRPr>
          </a:p>
          <a:p>
            <a:pPr marL="342900" indent="-342900">
              <a:buFontTx/>
              <a:buAutoNum type="arabicPeriod" startAt="4"/>
              <a:defRPr/>
            </a:pPr>
            <a:endParaRPr lang="en-US" sz="1600" i="1" dirty="0" smtClean="0">
              <a:latin typeface="Arial" pitchFamily="34" charset="0"/>
              <a:cs typeface="Arial" pitchFamily="34" charset="0"/>
            </a:endParaRPr>
          </a:p>
          <a:p>
            <a:pPr marL="342900" indent="-342900">
              <a:buFontTx/>
              <a:buAutoNum type="arabicPeriod" startAt="4"/>
              <a:defRPr/>
            </a:pPr>
            <a:endParaRPr lang="en-US" sz="1600" i="1" dirty="0" smtClean="0">
              <a:latin typeface="Arial" pitchFamily="34" charset="0"/>
              <a:cs typeface="Arial" pitchFamily="34" charset="0"/>
            </a:endParaRPr>
          </a:p>
          <a:p>
            <a:pPr marL="342900" indent="-342900">
              <a:buFontTx/>
              <a:buAutoNum type="arabicPeriod" startAt="4"/>
              <a:defRPr/>
            </a:pPr>
            <a:endParaRPr lang="en-US" sz="1600" i="1" dirty="0" smtClean="0">
              <a:latin typeface="Arial" pitchFamily="34" charset="0"/>
              <a:cs typeface="Arial" pitchFamily="34" charset="0"/>
            </a:endParaRPr>
          </a:p>
          <a:p>
            <a:pPr marL="342900" indent="-342900">
              <a:buFontTx/>
              <a:buAutoNum type="arabicPeriod" startAt="4"/>
              <a:defRPr/>
            </a:pPr>
            <a:endParaRPr lang="en-US" sz="1600" i="1" dirty="0" smtClean="0">
              <a:latin typeface="Arial" pitchFamily="34" charset="0"/>
              <a:cs typeface="Arial" pitchFamily="34" charset="0"/>
            </a:endParaRPr>
          </a:p>
          <a:p>
            <a:pPr marL="342900" indent="-342900">
              <a:buFontTx/>
              <a:buAutoNum type="arabicPeriod" startAt="4"/>
              <a:defRPr/>
            </a:pPr>
            <a:endParaRPr lang="en-US" sz="1600" i="1" dirty="0" smtClean="0">
              <a:latin typeface="Arial" pitchFamily="34" charset="0"/>
              <a:cs typeface="Arial" pitchFamily="34" charset="0"/>
            </a:endParaRPr>
          </a:p>
          <a:p>
            <a:pPr marL="342900" indent="-342900">
              <a:buFontTx/>
              <a:buAutoNum type="arabicPeriod" startAt="4"/>
              <a:defRPr/>
            </a:pPr>
            <a:endParaRPr lang="en-US" sz="1600" i="1" dirty="0" smtClean="0">
              <a:latin typeface="Arial" pitchFamily="34" charset="0"/>
              <a:cs typeface="Arial" pitchFamily="34" charset="0"/>
            </a:endParaRPr>
          </a:p>
          <a:p>
            <a:pPr marL="342900" indent="-342900">
              <a:buFontTx/>
              <a:buAutoNum type="arabicPeriod" startAt="4"/>
              <a:defRPr/>
            </a:pPr>
            <a:endParaRPr lang="en-US" sz="1600" i="1" dirty="0" smtClean="0">
              <a:latin typeface="Arial" pitchFamily="34" charset="0"/>
              <a:cs typeface="Arial" pitchFamily="34" charset="0"/>
            </a:endParaRPr>
          </a:p>
          <a:p>
            <a:pPr marL="342900" indent="-342900">
              <a:buFontTx/>
              <a:buAutoNum type="arabicPeriod" startAt="4"/>
              <a:defRPr/>
            </a:pPr>
            <a:endParaRPr lang="en-US" sz="1600" i="1" dirty="0" smtClean="0">
              <a:latin typeface="Arial" pitchFamily="34" charset="0"/>
              <a:cs typeface="Arial" pitchFamily="34" charset="0"/>
            </a:endParaRPr>
          </a:p>
          <a:p>
            <a:pPr marL="342900" indent="-342900">
              <a:buFontTx/>
              <a:buAutoNum type="arabicPeriod" startAt="4"/>
              <a:defRPr/>
            </a:pPr>
            <a:endParaRPr lang="en-US" sz="1600" i="1" dirty="0" smtClean="0">
              <a:latin typeface="Arial" pitchFamily="34" charset="0"/>
              <a:cs typeface="Arial" pitchFamily="34" charset="0"/>
            </a:endParaRPr>
          </a:p>
          <a:p>
            <a:pPr marL="342900" indent="-342900">
              <a:buFontTx/>
              <a:buAutoNum type="arabicPeriod" startAt="4"/>
              <a:defRPr/>
            </a:pPr>
            <a:endParaRPr lang="en-US" sz="1600" i="1" dirty="0" smtClean="0">
              <a:latin typeface="Arial" pitchFamily="34" charset="0"/>
              <a:cs typeface="Arial" pitchFamily="34" charset="0"/>
            </a:endParaRPr>
          </a:p>
          <a:p>
            <a:pPr marL="342900" indent="-342900">
              <a:buFontTx/>
              <a:buAutoNum type="arabicPeriod" startAt="4"/>
              <a:defRPr/>
            </a:pPr>
            <a:endParaRPr lang="en-US" sz="1600" i="1" dirty="0" smtClean="0">
              <a:latin typeface="Arial" pitchFamily="34" charset="0"/>
              <a:cs typeface="Arial" pitchFamily="34" charset="0"/>
            </a:endParaRPr>
          </a:p>
          <a:p>
            <a:pPr marL="342900" indent="-342900">
              <a:buFontTx/>
              <a:buAutoNum type="arabicPeriod" startAt="4"/>
              <a:defRPr/>
            </a:pPr>
            <a:endParaRPr lang="en-US" sz="1600" i="1" dirty="0" smtClean="0">
              <a:latin typeface="Arial" pitchFamily="34" charset="0"/>
              <a:cs typeface="Arial" pitchFamily="34" charset="0"/>
            </a:endParaRPr>
          </a:p>
          <a:p>
            <a:pPr marL="342900" indent="-342900">
              <a:buFontTx/>
              <a:buAutoNum type="arabicPeriod" startAt="4"/>
              <a:defRPr/>
            </a:pPr>
            <a:endParaRPr lang="en-US" sz="1600" i="1" dirty="0" smtClean="0">
              <a:latin typeface="Arial" pitchFamily="34" charset="0"/>
              <a:cs typeface="Arial" pitchFamily="34" charset="0"/>
            </a:endParaRPr>
          </a:p>
          <a:p>
            <a:pPr marL="342900" indent="-342900">
              <a:defRPr/>
            </a:pPr>
            <a:r>
              <a:rPr lang="en-US" sz="1600" i="1" dirty="0" smtClean="0"/>
              <a:t>	</a:t>
            </a:r>
            <a:r>
              <a:rPr lang="en-US" sz="1600" i="1" dirty="0" smtClean="0">
                <a:latin typeface="Helvetica" pitchFamily="34" charset="0"/>
              </a:rPr>
              <a:t>W = </a:t>
            </a:r>
            <a:r>
              <a:rPr lang="en-US" sz="1600" dirty="0" smtClean="0">
                <a:latin typeface="Helvetica" pitchFamily="34" charset="0"/>
              </a:rPr>
              <a:t>min(</a:t>
            </a:r>
            <a:r>
              <a:rPr lang="en-US" sz="1600" i="1" dirty="0" smtClean="0">
                <a:latin typeface="Helvetica" pitchFamily="34" charset="0"/>
              </a:rPr>
              <a:t>W</a:t>
            </a:r>
            <a:r>
              <a:rPr lang="en-US" sz="1600" i="1" baseline="30000" dirty="0" smtClean="0">
                <a:latin typeface="Helvetica" pitchFamily="34" charset="0"/>
              </a:rPr>
              <a:t>+</a:t>
            </a:r>
            <a:r>
              <a:rPr lang="en-US" sz="1600" i="1" dirty="0" smtClean="0">
                <a:latin typeface="Helvetica" pitchFamily="34" charset="0"/>
              </a:rPr>
              <a:t>, W</a:t>
            </a:r>
            <a:r>
              <a:rPr lang="en-US" sz="1600" i="1" baseline="30000" dirty="0" smtClean="0">
                <a:latin typeface="Helvetica" pitchFamily="34" charset="0"/>
              </a:rPr>
              <a:t>−</a:t>
            </a:r>
            <a:r>
              <a:rPr lang="en-US" sz="1600" dirty="0" smtClean="0">
                <a:latin typeface="Helvetica" pitchFamily="34" charset="0"/>
              </a:rPr>
              <a:t>)</a:t>
            </a:r>
            <a:r>
              <a:rPr lang="en-US" sz="1600" i="1" dirty="0" smtClean="0">
                <a:latin typeface="Helvetica" pitchFamily="34" charset="0"/>
              </a:rPr>
              <a:t> = </a:t>
            </a:r>
            <a:r>
              <a:rPr lang="en-US" sz="1600" dirty="0" smtClean="0">
                <a:latin typeface="Helvetica" pitchFamily="34" charset="0"/>
              </a:rPr>
              <a:t>min(150 , 60)</a:t>
            </a:r>
            <a:r>
              <a:rPr lang="en-US" sz="1600" i="1" dirty="0" smtClean="0">
                <a:latin typeface="Helvetica" pitchFamily="34" charset="0"/>
              </a:rPr>
              <a:t> = </a:t>
            </a:r>
            <a:r>
              <a:rPr lang="en-US" sz="1600" dirty="0" smtClean="0">
                <a:latin typeface="Helvetica" pitchFamily="34" charset="0"/>
              </a:rPr>
              <a:t>60</a:t>
            </a:r>
          </a:p>
          <a:p>
            <a:pPr marL="342900" indent="-342900">
              <a:defRPr/>
            </a:pPr>
            <a:endParaRPr lang="en-US" sz="1600" i="1" dirty="0" smtClean="0">
              <a:latin typeface="Arial" pitchFamily="34" charset="0"/>
              <a:cs typeface="Arial" pitchFamily="34" charset="0"/>
            </a:endParaRPr>
          </a:p>
          <a:p>
            <a:pPr marL="342900" indent="-342900">
              <a:buAutoNum type="arabicPeriod" startAt="7"/>
            </a:pPr>
            <a:r>
              <a:rPr lang="en-US" sz="1600" b="1" dirty="0" smtClean="0">
                <a:latin typeface="Arial" pitchFamily="34" charset="0"/>
                <a:cs typeface="Arial" pitchFamily="34" charset="0"/>
              </a:rPr>
              <a:t>Conclusions:</a:t>
            </a:r>
            <a:r>
              <a:rPr lang="en-US" sz="1600" i="1" dirty="0" smtClean="0">
                <a:latin typeface="Arial" pitchFamily="34" charset="0"/>
                <a:cs typeface="Arial" pitchFamily="34" charset="0"/>
              </a:rPr>
              <a:t> </a:t>
            </a:r>
            <a:r>
              <a:rPr lang="en-US" sz="1600" dirty="0" smtClean="0">
                <a:latin typeface="Arial" pitchFamily="34" charset="0"/>
                <a:cs typeface="Arial" pitchFamily="34" charset="0"/>
              </a:rPr>
              <a:t>Since </a:t>
            </a:r>
            <a:r>
              <a:rPr lang="en-US" sz="1600" i="1" dirty="0" smtClean="0"/>
              <a:t>W </a:t>
            </a:r>
            <a:r>
              <a:rPr lang="en-US" sz="1600" dirty="0" smtClean="0"/>
              <a:t>= 60 is not ≤ 52 we fail to reject</a:t>
            </a:r>
            <a:r>
              <a:rPr lang="en-US" sz="1600" dirty="0" smtClean="0">
                <a:latin typeface="Arial" pitchFamily="34" charset="0"/>
                <a:cs typeface="Arial" pitchFamily="34" charset="0"/>
              </a:rPr>
              <a:t> the null hypotheses that the mean or median shear strength is 2000 psi. </a:t>
            </a:r>
            <a:r>
              <a:rPr lang="en-US" sz="1600" i="1" dirty="0" smtClean="0">
                <a:latin typeface="Arial" pitchFamily="34" charset="0"/>
                <a:cs typeface="Arial" pitchFamily="34" charset="0"/>
              </a:rPr>
              <a:t>                         </a:t>
            </a:r>
          </a:p>
        </p:txBody>
      </p:sp>
      <p:sp>
        <p:nvSpPr>
          <p:cNvPr id="51209"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51210"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1" name="Rectangle 2"/>
          <p:cNvSpPr txBox="1">
            <a:spLocks noChangeArrowheads="1"/>
          </p:cNvSpPr>
          <p:nvPr/>
        </p:nvSpPr>
        <p:spPr bwMode="auto">
          <a:xfrm>
            <a:off x="228600" y="0"/>
            <a:ext cx="86868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4" name="Rectangle 2"/>
          <p:cNvSpPr txBox="1">
            <a:spLocks noChangeArrowheads="1"/>
          </p:cNvSpPr>
          <p:nvPr/>
        </p:nvSpPr>
        <p:spPr bwMode="auto">
          <a:xfrm>
            <a:off x="381000" y="0"/>
            <a:ext cx="87630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lvl="0">
              <a:defRPr/>
            </a:pPr>
            <a:r>
              <a:rPr lang="en-US" sz="2000" b="1" dirty="0" smtClean="0">
                <a:latin typeface="Helvetica" pitchFamily="34" charset="0"/>
              </a:rPr>
              <a:t>EXAMPLE 9-16  </a:t>
            </a:r>
            <a:r>
              <a:rPr lang="en-US" sz="2000" b="1" dirty="0" smtClean="0"/>
              <a:t>Propellant Shear Strength-</a:t>
            </a:r>
            <a:r>
              <a:rPr lang="en-US" sz="2000" b="1" dirty="0" err="1" smtClean="0"/>
              <a:t>Wilcoxon</a:t>
            </a:r>
            <a:r>
              <a:rPr lang="en-US" sz="2000" b="1" dirty="0" smtClean="0"/>
              <a:t> Signed-Rank Test</a:t>
            </a:r>
            <a:endParaRPr lang="en-US" sz="2000" b="1" dirty="0" smtClean="0">
              <a:solidFill>
                <a:srgbClr val="1F497D"/>
              </a:solidFill>
            </a:endParaRPr>
          </a:p>
        </p:txBody>
      </p:sp>
      <p:graphicFrame>
        <p:nvGraphicFramePr>
          <p:cNvPr id="12" name="Table 11"/>
          <p:cNvGraphicFramePr>
            <a:graphicFrameLocks noGrp="1"/>
          </p:cNvGraphicFramePr>
          <p:nvPr/>
        </p:nvGraphicFramePr>
        <p:xfrm>
          <a:off x="2667000" y="914400"/>
          <a:ext cx="3505200" cy="4260456"/>
        </p:xfrm>
        <a:graphic>
          <a:graphicData uri="http://schemas.openxmlformats.org/drawingml/2006/table">
            <a:tbl>
              <a:tblPr/>
              <a:tblGrid>
                <a:gridCol w="1274618"/>
                <a:gridCol w="1274618"/>
                <a:gridCol w="955964"/>
              </a:tblGrid>
              <a:tr h="574867">
                <a:tc>
                  <a:txBody>
                    <a:bodyPr/>
                    <a:lstStyle/>
                    <a:p>
                      <a:pPr algn="ctr" fontAlgn="ctr"/>
                      <a:r>
                        <a:rPr lang="en-US" sz="1050" b="1" i="0" u="none" strike="noStrike" dirty="0">
                          <a:solidFill>
                            <a:srgbClr val="000000"/>
                          </a:solidFill>
                          <a:latin typeface="Helvetica" pitchFamily="34" charset="0"/>
                          <a:cs typeface="Arial" pitchFamily="34" charset="0"/>
                        </a:rPr>
                        <a:t>Observation</a:t>
                      </a:r>
                      <a:br>
                        <a:rPr lang="en-US" sz="1050" b="1" i="0" u="none" strike="noStrike" dirty="0">
                          <a:solidFill>
                            <a:srgbClr val="000000"/>
                          </a:solidFill>
                          <a:latin typeface="Helvetica" pitchFamily="34" charset="0"/>
                          <a:cs typeface="Arial" pitchFamily="34" charset="0"/>
                        </a:rPr>
                      </a:br>
                      <a:r>
                        <a:rPr lang="en-US" sz="1050" b="1" i="1" u="none" strike="noStrike" dirty="0">
                          <a:solidFill>
                            <a:srgbClr val="000000"/>
                          </a:solidFill>
                          <a:latin typeface="Helvetica" pitchFamily="34" charset="0"/>
                          <a:cs typeface="Arial" pitchFamily="34" charset="0"/>
                        </a:rPr>
                        <a:t>i</a:t>
                      </a:r>
                      <a:endParaRPr lang="en-US" sz="1050" b="1" i="0" u="none" strike="noStrike" dirty="0">
                        <a:solidFill>
                          <a:srgbClr val="000000"/>
                        </a:solidFill>
                        <a:latin typeface="Helvetica" pitchFamily="34" charset="0"/>
                        <a:cs typeface="Arial" pitchFamily="34" charset="0"/>
                      </a:endParaRPr>
                    </a:p>
                  </a:txBody>
                  <a:tcPr marL="7984" marR="7984" marT="79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1" i="0" u="none" strike="noStrike">
                          <a:solidFill>
                            <a:srgbClr val="000000"/>
                          </a:solidFill>
                          <a:latin typeface="Helvetica" pitchFamily="34" charset="0"/>
                          <a:cs typeface="Arial" pitchFamily="34" charset="0"/>
                        </a:rPr>
                        <a:t>Differences</a:t>
                      </a:r>
                      <a:br>
                        <a:rPr lang="en-US" sz="1050" b="1" i="0" u="none" strike="noStrike">
                          <a:solidFill>
                            <a:srgbClr val="000000"/>
                          </a:solidFill>
                          <a:latin typeface="Helvetica" pitchFamily="34" charset="0"/>
                          <a:cs typeface="Arial" pitchFamily="34" charset="0"/>
                        </a:rPr>
                      </a:br>
                      <a:r>
                        <a:rPr lang="en-US" sz="1050" b="1" i="1" u="none" strike="noStrike">
                          <a:solidFill>
                            <a:srgbClr val="000000"/>
                          </a:solidFill>
                          <a:latin typeface="Helvetica" pitchFamily="34" charset="0"/>
                          <a:cs typeface="Arial" pitchFamily="34" charset="0"/>
                        </a:rPr>
                        <a:t>x</a:t>
                      </a:r>
                      <a:r>
                        <a:rPr lang="en-US" sz="1050" b="1" i="1" u="none" strike="noStrike" baseline="-25000">
                          <a:solidFill>
                            <a:srgbClr val="000000"/>
                          </a:solidFill>
                          <a:latin typeface="Helvetica" pitchFamily="34" charset="0"/>
                          <a:cs typeface="Arial" pitchFamily="34" charset="0"/>
                        </a:rPr>
                        <a:t>i</a:t>
                      </a:r>
                      <a:r>
                        <a:rPr lang="en-US" sz="1050" b="1" i="1" u="none" strike="noStrike">
                          <a:solidFill>
                            <a:srgbClr val="000000"/>
                          </a:solidFill>
                          <a:latin typeface="Helvetica" pitchFamily="34" charset="0"/>
                          <a:cs typeface="Arial" pitchFamily="34" charset="0"/>
                        </a:rPr>
                        <a:t> - 2000</a:t>
                      </a:r>
                      <a:endParaRPr lang="en-US" sz="1050" b="1" i="0" u="none" strike="noStrike">
                        <a:solidFill>
                          <a:srgbClr val="000000"/>
                        </a:solidFill>
                        <a:latin typeface="Helvetica" pitchFamily="34" charset="0"/>
                        <a:cs typeface="Arial" pitchFamily="34" charset="0"/>
                      </a:endParaRPr>
                    </a:p>
                  </a:txBody>
                  <a:tcPr marL="7984" marR="7984" marT="7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1" i="0" u="none" strike="noStrike" dirty="0">
                          <a:solidFill>
                            <a:srgbClr val="000000"/>
                          </a:solidFill>
                          <a:latin typeface="Helvetica" pitchFamily="34" charset="0"/>
                          <a:cs typeface="Arial" pitchFamily="34" charset="0"/>
                        </a:rPr>
                        <a:t>Signed Rank</a:t>
                      </a:r>
                    </a:p>
                  </a:txBody>
                  <a:tcPr marL="7984" marR="7984" marT="79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3333">
                <a:tc>
                  <a:txBody>
                    <a:bodyPr/>
                    <a:lstStyle/>
                    <a:p>
                      <a:pPr algn="ctr" fontAlgn="ctr"/>
                      <a:r>
                        <a:rPr lang="en-US" sz="1050" b="0" i="0" u="none" strike="noStrike" dirty="0">
                          <a:solidFill>
                            <a:srgbClr val="000000"/>
                          </a:solidFill>
                          <a:latin typeface="Helvetica" pitchFamily="34" charset="0"/>
                          <a:cs typeface="Arial" pitchFamily="34" charset="0"/>
                        </a:rPr>
                        <a:t>16</a:t>
                      </a:r>
                    </a:p>
                  </a:txBody>
                  <a:tcPr marL="7984" marR="7984" marT="79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dirty="0">
                          <a:solidFill>
                            <a:srgbClr val="000000"/>
                          </a:solidFill>
                          <a:latin typeface="Helvetica" pitchFamily="34" charset="0"/>
                          <a:cs typeface="Arial" pitchFamily="34" charset="0"/>
                        </a:rPr>
                        <a:t>53.50</a:t>
                      </a:r>
                    </a:p>
                  </a:txBody>
                  <a:tcPr marL="7984" marR="7984" marT="7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latin typeface="Helvetica" pitchFamily="34" charset="0"/>
                          <a:cs typeface="Arial" pitchFamily="34" charset="0"/>
                        </a:rPr>
                        <a:t>1</a:t>
                      </a:r>
                    </a:p>
                  </a:txBody>
                  <a:tcPr marL="7984" marR="7984" marT="79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646">
                <a:tc>
                  <a:txBody>
                    <a:bodyPr/>
                    <a:lstStyle/>
                    <a:p>
                      <a:pPr algn="ctr" fontAlgn="ctr"/>
                      <a:r>
                        <a:rPr lang="en-US" sz="1050" b="0" i="0" u="none" strike="noStrike" dirty="0">
                          <a:solidFill>
                            <a:srgbClr val="000000"/>
                          </a:solidFill>
                          <a:latin typeface="Helvetica" pitchFamily="34" charset="0"/>
                          <a:cs typeface="Arial" pitchFamily="34" charset="0"/>
                        </a:rPr>
                        <a:t>4</a:t>
                      </a:r>
                    </a:p>
                  </a:txBody>
                  <a:tcPr marL="7984" marR="7984" marT="79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a:solidFill>
                            <a:srgbClr val="000000"/>
                          </a:solidFill>
                          <a:latin typeface="Helvetica" pitchFamily="34" charset="0"/>
                          <a:cs typeface="Arial" pitchFamily="34" charset="0"/>
                        </a:rPr>
                        <a:t>61.30</a:t>
                      </a:r>
                    </a:p>
                  </a:txBody>
                  <a:tcPr marL="7984" marR="7984" marT="7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Helvetica" pitchFamily="34" charset="0"/>
                          <a:cs typeface="Arial" pitchFamily="34" charset="0"/>
                        </a:rPr>
                        <a:t>2</a:t>
                      </a:r>
                    </a:p>
                  </a:txBody>
                  <a:tcPr marL="7984" marR="7984" marT="79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646">
                <a:tc>
                  <a:txBody>
                    <a:bodyPr/>
                    <a:lstStyle/>
                    <a:p>
                      <a:pPr algn="ctr" fontAlgn="ctr"/>
                      <a:r>
                        <a:rPr lang="en-US" sz="1050" b="0" i="0" u="none" strike="noStrike" dirty="0">
                          <a:solidFill>
                            <a:srgbClr val="000000"/>
                          </a:solidFill>
                          <a:latin typeface="Helvetica" pitchFamily="34" charset="0"/>
                          <a:cs typeface="Arial" pitchFamily="34" charset="0"/>
                        </a:rPr>
                        <a:t>1</a:t>
                      </a:r>
                    </a:p>
                  </a:txBody>
                  <a:tcPr marL="7984" marR="7984" marT="79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a:solidFill>
                            <a:srgbClr val="000000"/>
                          </a:solidFill>
                          <a:latin typeface="Helvetica" pitchFamily="34" charset="0"/>
                          <a:cs typeface="Arial" pitchFamily="34" charset="0"/>
                        </a:rPr>
                        <a:t>158.70</a:t>
                      </a:r>
                    </a:p>
                  </a:txBody>
                  <a:tcPr marL="7984" marR="7984" marT="7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Helvetica" pitchFamily="34" charset="0"/>
                          <a:cs typeface="Arial" pitchFamily="34" charset="0"/>
                        </a:rPr>
                        <a:t>3</a:t>
                      </a:r>
                    </a:p>
                  </a:txBody>
                  <a:tcPr marL="7984" marR="7984" marT="79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646">
                <a:tc>
                  <a:txBody>
                    <a:bodyPr/>
                    <a:lstStyle/>
                    <a:p>
                      <a:pPr algn="ctr" fontAlgn="ctr"/>
                      <a:r>
                        <a:rPr lang="en-US" sz="1050" b="0" i="0" u="none" strike="noStrike" dirty="0">
                          <a:solidFill>
                            <a:srgbClr val="000000"/>
                          </a:solidFill>
                          <a:latin typeface="Helvetica" pitchFamily="34" charset="0"/>
                          <a:cs typeface="Arial" pitchFamily="34" charset="0"/>
                        </a:rPr>
                        <a:t>11</a:t>
                      </a:r>
                    </a:p>
                  </a:txBody>
                  <a:tcPr marL="7984" marR="7984" marT="79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a:solidFill>
                            <a:srgbClr val="000000"/>
                          </a:solidFill>
                          <a:latin typeface="Helvetica" pitchFamily="34" charset="0"/>
                          <a:cs typeface="Arial" pitchFamily="34" charset="0"/>
                        </a:rPr>
                        <a:t>165.20</a:t>
                      </a:r>
                    </a:p>
                  </a:txBody>
                  <a:tcPr marL="7984" marR="7984" marT="7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Helvetica" pitchFamily="34" charset="0"/>
                          <a:cs typeface="Arial" pitchFamily="34" charset="0"/>
                        </a:rPr>
                        <a:t>4</a:t>
                      </a:r>
                    </a:p>
                  </a:txBody>
                  <a:tcPr marL="7984" marR="7984" marT="79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646">
                <a:tc>
                  <a:txBody>
                    <a:bodyPr/>
                    <a:lstStyle/>
                    <a:p>
                      <a:pPr algn="ctr" fontAlgn="ctr"/>
                      <a:r>
                        <a:rPr lang="en-US" sz="1050" b="0" i="0" u="none" strike="noStrike" dirty="0">
                          <a:solidFill>
                            <a:srgbClr val="000000"/>
                          </a:solidFill>
                          <a:latin typeface="Helvetica" pitchFamily="34" charset="0"/>
                          <a:cs typeface="Arial" pitchFamily="34" charset="0"/>
                        </a:rPr>
                        <a:t>18</a:t>
                      </a:r>
                    </a:p>
                  </a:txBody>
                  <a:tcPr marL="7984" marR="7984" marT="79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dirty="0">
                          <a:solidFill>
                            <a:srgbClr val="000000"/>
                          </a:solidFill>
                          <a:latin typeface="Helvetica" pitchFamily="34" charset="0"/>
                          <a:cs typeface="Arial" pitchFamily="34" charset="0"/>
                        </a:rPr>
                        <a:t>200.50</a:t>
                      </a:r>
                    </a:p>
                  </a:txBody>
                  <a:tcPr marL="7984" marR="7984" marT="7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Helvetica" pitchFamily="34" charset="0"/>
                          <a:cs typeface="Arial" pitchFamily="34" charset="0"/>
                        </a:rPr>
                        <a:t>5</a:t>
                      </a:r>
                    </a:p>
                  </a:txBody>
                  <a:tcPr marL="7984" marR="7984" marT="79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646">
                <a:tc>
                  <a:txBody>
                    <a:bodyPr/>
                    <a:lstStyle/>
                    <a:p>
                      <a:pPr algn="ctr" fontAlgn="ctr"/>
                      <a:r>
                        <a:rPr lang="en-US" sz="1050" b="0" i="0" u="none" strike="noStrike">
                          <a:solidFill>
                            <a:srgbClr val="000000"/>
                          </a:solidFill>
                          <a:latin typeface="Helvetica" pitchFamily="34" charset="0"/>
                          <a:cs typeface="Arial" pitchFamily="34" charset="0"/>
                        </a:rPr>
                        <a:t>5</a:t>
                      </a:r>
                    </a:p>
                  </a:txBody>
                  <a:tcPr marL="7984" marR="7984" marT="79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dirty="0">
                          <a:solidFill>
                            <a:srgbClr val="000000"/>
                          </a:solidFill>
                          <a:latin typeface="Helvetica" pitchFamily="34" charset="0"/>
                          <a:cs typeface="Arial" pitchFamily="34" charset="0"/>
                        </a:rPr>
                        <a:t>207.50</a:t>
                      </a:r>
                    </a:p>
                  </a:txBody>
                  <a:tcPr marL="7984" marR="7984" marT="7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Helvetica" pitchFamily="34" charset="0"/>
                          <a:cs typeface="Arial" pitchFamily="34" charset="0"/>
                        </a:rPr>
                        <a:t>6</a:t>
                      </a:r>
                    </a:p>
                  </a:txBody>
                  <a:tcPr marL="7984" marR="7984" marT="79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646">
                <a:tc>
                  <a:txBody>
                    <a:bodyPr/>
                    <a:lstStyle/>
                    <a:p>
                      <a:pPr algn="ctr" fontAlgn="ctr"/>
                      <a:r>
                        <a:rPr lang="en-US" sz="1050" b="0" i="0" u="none" strike="noStrike">
                          <a:solidFill>
                            <a:srgbClr val="000000"/>
                          </a:solidFill>
                          <a:latin typeface="Helvetica" pitchFamily="34" charset="0"/>
                          <a:cs typeface="Arial" pitchFamily="34" charset="0"/>
                        </a:rPr>
                        <a:t>7</a:t>
                      </a:r>
                    </a:p>
                  </a:txBody>
                  <a:tcPr marL="7984" marR="7984" marT="79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dirty="0">
                          <a:solidFill>
                            <a:srgbClr val="000000"/>
                          </a:solidFill>
                          <a:latin typeface="Helvetica" pitchFamily="34" charset="0"/>
                          <a:cs typeface="Arial" pitchFamily="34" charset="0"/>
                        </a:rPr>
                        <a:t>–215.30</a:t>
                      </a:r>
                    </a:p>
                  </a:txBody>
                  <a:tcPr marL="7984" marR="7984" marT="7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Helvetica" pitchFamily="34" charset="0"/>
                          <a:cs typeface="Arial" pitchFamily="34" charset="0"/>
                        </a:rPr>
                        <a:t>–7</a:t>
                      </a:r>
                    </a:p>
                  </a:txBody>
                  <a:tcPr marL="7984" marR="7984" marT="79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646">
                <a:tc>
                  <a:txBody>
                    <a:bodyPr/>
                    <a:lstStyle/>
                    <a:p>
                      <a:pPr algn="ctr" fontAlgn="ctr"/>
                      <a:r>
                        <a:rPr lang="en-US" sz="1050" b="0" i="0" u="none" strike="noStrike">
                          <a:solidFill>
                            <a:srgbClr val="000000"/>
                          </a:solidFill>
                          <a:latin typeface="Helvetica" pitchFamily="34" charset="0"/>
                          <a:cs typeface="Arial" pitchFamily="34" charset="0"/>
                        </a:rPr>
                        <a:t>13</a:t>
                      </a:r>
                    </a:p>
                  </a:txBody>
                  <a:tcPr marL="7984" marR="7984" marT="79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dirty="0">
                          <a:solidFill>
                            <a:srgbClr val="000000"/>
                          </a:solidFill>
                          <a:latin typeface="Helvetica" pitchFamily="34" charset="0"/>
                          <a:cs typeface="Arial" pitchFamily="34" charset="0"/>
                        </a:rPr>
                        <a:t>–220.20</a:t>
                      </a:r>
                    </a:p>
                  </a:txBody>
                  <a:tcPr marL="7984" marR="7984" marT="7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Helvetica" pitchFamily="34" charset="0"/>
                          <a:cs typeface="Arial" pitchFamily="34" charset="0"/>
                        </a:rPr>
                        <a:t>–8</a:t>
                      </a:r>
                    </a:p>
                  </a:txBody>
                  <a:tcPr marL="7984" marR="7984" marT="79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646">
                <a:tc>
                  <a:txBody>
                    <a:bodyPr/>
                    <a:lstStyle/>
                    <a:p>
                      <a:pPr algn="ctr" fontAlgn="ctr"/>
                      <a:r>
                        <a:rPr lang="en-US" sz="1050" b="0" i="0" u="none" strike="noStrike">
                          <a:solidFill>
                            <a:srgbClr val="000000"/>
                          </a:solidFill>
                          <a:latin typeface="Helvetica" pitchFamily="34" charset="0"/>
                          <a:cs typeface="Arial" pitchFamily="34" charset="0"/>
                        </a:rPr>
                        <a:t>15</a:t>
                      </a:r>
                    </a:p>
                  </a:txBody>
                  <a:tcPr marL="7984" marR="7984" marT="79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dirty="0">
                          <a:solidFill>
                            <a:srgbClr val="000000"/>
                          </a:solidFill>
                          <a:latin typeface="Helvetica" pitchFamily="34" charset="0"/>
                          <a:cs typeface="Arial" pitchFamily="34" charset="0"/>
                        </a:rPr>
                        <a:t>–234.70</a:t>
                      </a:r>
                    </a:p>
                  </a:txBody>
                  <a:tcPr marL="7984" marR="7984" marT="7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Helvetica" pitchFamily="34" charset="0"/>
                          <a:cs typeface="Arial" pitchFamily="34" charset="0"/>
                        </a:rPr>
                        <a:t>–9</a:t>
                      </a:r>
                    </a:p>
                  </a:txBody>
                  <a:tcPr marL="7984" marR="7984" marT="79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646">
                <a:tc>
                  <a:txBody>
                    <a:bodyPr/>
                    <a:lstStyle/>
                    <a:p>
                      <a:pPr algn="ctr" fontAlgn="ctr"/>
                      <a:r>
                        <a:rPr lang="en-US" sz="1050" b="0" i="0" u="none" strike="noStrike">
                          <a:solidFill>
                            <a:srgbClr val="000000"/>
                          </a:solidFill>
                          <a:latin typeface="Helvetica" pitchFamily="34" charset="0"/>
                          <a:cs typeface="Arial" pitchFamily="34" charset="0"/>
                        </a:rPr>
                        <a:t>20</a:t>
                      </a:r>
                    </a:p>
                  </a:txBody>
                  <a:tcPr marL="7984" marR="7984" marT="79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dirty="0">
                          <a:solidFill>
                            <a:srgbClr val="000000"/>
                          </a:solidFill>
                          <a:latin typeface="Helvetica" pitchFamily="34" charset="0"/>
                          <a:cs typeface="Arial" pitchFamily="34" charset="0"/>
                        </a:rPr>
                        <a:t>–246.30</a:t>
                      </a:r>
                    </a:p>
                  </a:txBody>
                  <a:tcPr marL="7984" marR="7984" marT="7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Helvetica" pitchFamily="34" charset="0"/>
                          <a:cs typeface="Arial" pitchFamily="34" charset="0"/>
                        </a:rPr>
                        <a:t>–10</a:t>
                      </a:r>
                    </a:p>
                  </a:txBody>
                  <a:tcPr marL="7984" marR="7984" marT="79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646">
                <a:tc>
                  <a:txBody>
                    <a:bodyPr/>
                    <a:lstStyle/>
                    <a:p>
                      <a:pPr algn="ctr" fontAlgn="ctr"/>
                      <a:r>
                        <a:rPr lang="en-US" sz="1050" b="0" i="0" u="none" strike="noStrike">
                          <a:solidFill>
                            <a:srgbClr val="000000"/>
                          </a:solidFill>
                          <a:latin typeface="Helvetica" pitchFamily="34" charset="0"/>
                          <a:cs typeface="Arial" pitchFamily="34" charset="0"/>
                        </a:rPr>
                        <a:t>10</a:t>
                      </a:r>
                    </a:p>
                  </a:txBody>
                  <a:tcPr marL="7984" marR="7984" marT="79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dirty="0">
                          <a:solidFill>
                            <a:srgbClr val="000000"/>
                          </a:solidFill>
                          <a:latin typeface="Helvetica" pitchFamily="34" charset="0"/>
                          <a:cs typeface="Arial" pitchFamily="34" charset="0"/>
                        </a:rPr>
                        <a:t>256.70</a:t>
                      </a:r>
                    </a:p>
                  </a:txBody>
                  <a:tcPr marL="7984" marR="7984" marT="7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Helvetica" pitchFamily="34" charset="0"/>
                          <a:cs typeface="Arial" pitchFamily="34" charset="0"/>
                        </a:rPr>
                        <a:t>11</a:t>
                      </a:r>
                    </a:p>
                  </a:txBody>
                  <a:tcPr marL="7984" marR="7984" marT="79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646">
                <a:tc>
                  <a:txBody>
                    <a:bodyPr/>
                    <a:lstStyle/>
                    <a:p>
                      <a:pPr algn="ctr" fontAlgn="ctr"/>
                      <a:r>
                        <a:rPr lang="en-US" sz="1050" b="0" i="0" u="none" strike="noStrike">
                          <a:solidFill>
                            <a:srgbClr val="000000"/>
                          </a:solidFill>
                          <a:latin typeface="Helvetica" pitchFamily="34" charset="0"/>
                          <a:cs typeface="Arial" pitchFamily="34" charset="0"/>
                        </a:rPr>
                        <a:t>6</a:t>
                      </a:r>
                    </a:p>
                  </a:txBody>
                  <a:tcPr marL="7984" marR="7984" marT="79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dirty="0">
                          <a:solidFill>
                            <a:srgbClr val="000000"/>
                          </a:solidFill>
                          <a:latin typeface="Helvetica" pitchFamily="34" charset="0"/>
                          <a:cs typeface="Arial" pitchFamily="34" charset="0"/>
                        </a:rPr>
                        <a:t>–291.70</a:t>
                      </a:r>
                    </a:p>
                  </a:txBody>
                  <a:tcPr marL="7984" marR="7984" marT="7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Helvetica" pitchFamily="34" charset="0"/>
                          <a:cs typeface="Arial" pitchFamily="34" charset="0"/>
                        </a:rPr>
                        <a:t>–12</a:t>
                      </a:r>
                    </a:p>
                  </a:txBody>
                  <a:tcPr marL="7984" marR="7984" marT="79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646">
                <a:tc>
                  <a:txBody>
                    <a:bodyPr/>
                    <a:lstStyle/>
                    <a:p>
                      <a:pPr algn="ctr" fontAlgn="ctr"/>
                      <a:r>
                        <a:rPr lang="en-US" sz="1050" b="0" i="0" u="none" strike="noStrike">
                          <a:solidFill>
                            <a:srgbClr val="000000"/>
                          </a:solidFill>
                          <a:latin typeface="Helvetica" pitchFamily="34" charset="0"/>
                          <a:cs typeface="Arial" pitchFamily="34" charset="0"/>
                        </a:rPr>
                        <a:t>3</a:t>
                      </a:r>
                    </a:p>
                  </a:txBody>
                  <a:tcPr marL="7984" marR="7984" marT="79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dirty="0">
                          <a:solidFill>
                            <a:srgbClr val="000000"/>
                          </a:solidFill>
                          <a:latin typeface="Helvetica" pitchFamily="34" charset="0"/>
                          <a:cs typeface="Arial" pitchFamily="34" charset="0"/>
                        </a:rPr>
                        <a:t>316.00</a:t>
                      </a:r>
                    </a:p>
                  </a:txBody>
                  <a:tcPr marL="7984" marR="7984" marT="7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Helvetica" pitchFamily="34" charset="0"/>
                          <a:cs typeface="Arial" pitchFamily="34" charset="0"/>
                        </a:rPr>
                        <a:t>13</a:t>
                      </a:r>
                    </a:p>
                  </a:txBody>
                  <a:tcPr marL="7984" marR="7984" marT="79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646">
                <a:tc>
                  <a:txBody>
                    <a:bodyPr/>
                    <a:lstStyle/>
                    <a:p>
                      <a:pPr algn="ctr" fontAlgn="ctr"/>
                      <a:r>
                        <a:rPr lang="en-US" sz="1050" b="0" i="0" u="none" strike="noStrike">
                          <a:solidFill>
                            <a:srgbClr val="000000"/>
                          </a:solidFill>
                          <a:latin typeface="Helvetica" pitchFamily="34" charset="0"/>
                          <a:cs typeface="Arial" pitchFamily="34" charset="0"/>
                        </a:rPr>
                        <a:t>2</a:t>
                      </a:r>
                    </a:p>
                  </a:txBody>
                  <a:tcPr marL="7984" marR="7984" marT="79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a:solidFill>
                            <a:srgbClr val="000000"/>
                          </a:solidFill>
                          <a:latin typeface="Helvetica" pitchFamily="34" charset="0"/>
                          <a:cs typeface="Arial" pitchFamily="34" charset="0"/>
                        </a:rPr>
                        <a:t>–321.85</a:t>
                      </a:r>
                    </a:p>
                  </a:txBody>
                  <a:tcPr marL="7984" marR="7984" marT="7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latin typeface="Helvetica" pitchFamily="34" charset="0"/>
                          <a:cs typeface="Arial" pitchFamily="34" charset="0"/>
                        </a:rPr>
                        <a:t>–14</a:t>
                      </a:r>
                    </a:p>
                  </a:txBody>
                  <a:tcPr marL="7984" marR="7984" marT="79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646">
                <a:tc>
                  <a:txBody>
                    <a:bodyPr/>
                    <a:lstStyle/>
                    <a:p>
                      <a:pPr algn="ctr" fontAlgn="ctr"/>
                      <a:r>
                        <a:rPr lang="en-US" sz="1050" b="0" i="0" u="none" strike="noStrike">
                          <a:solidFill>
                            <a:srgbClr val="000000"/>
                          </a:solidFill>
                          <a:latin typeface="Helvetica" pitchFamily="34" charset="0"/>
                          <a:cs typeface="Arial" pitchFamily="34" charset="0"/>
                        </a:rPr>
                        <a:t>14</a:t>
                      </a:r>
                    </a:p>
                  </a:txBody>
                  <a:tcPr marL="7984" marR="7984" marT="79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a:solidFill>
                            <a:srgbClr val="000000"/>
                          </a:solidFill>
                          <a:latin typeface="Helvetica" pitchFamily="34" charset="0"/>
                          <a:cs typeface="Arial" pitchFamily="34" charset="0"/>
                        </a:rPr>
                        <a:t>336.75</a:t>
                      </a:r>
                    </a:p>
                  </a:txBody>
                  <a:tcPr marL="7984" marR="7984" marT="7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latin typeface="Helvetica" pitchFamily="34" charset="0"/>
                          <a:cs typeface="Arial" pitchFamily="34" charset="0"/>
                        </a:rPr>
                        <a:t>15</a:t>
                      </a:r>
                    </a:p>
                  </a:txBody>
                  <a:tcPr marL="7984" marR="7984" marT="79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646">
                <a:tc>
                  <a:txBody>
                    <a:bodyPr/>
                    <a:lstStyle/>
                    <a:p>
                      <a:pPr algn="ctr" fontAlgn="ctr"/>
                      <a:r>
                        <a:rPr lang="en-US" sz="1050" b="0" i="0" u="none" strike="noStrike">
                          <a:solidFill>
                            <a:srgbClr val="000000"/>
                          </a:solidFill>
                          <a:latin typeface="Helvetica" pitchFamily="34" charset="0"/>
                          <a:cs typeface="Arial" pitchFamily="34" charset="0"/>
                        </a:rPr>
                        <a:t>9</a:t>
                      </a:r>
                    </a:p>
                  </a:txBody>
                  <a:tcPr marL="7984" marR="7984" marT="79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a:solidFill>
                            <a:srgbClr val="000000"/>
                          </a:solidFill>
                          <a:latin typeface="Helvetica" pitchFamily="34" charset="0"/>
                          <a:cs typeface="Arial" pitchFamily="34" charset="0"/>
                        </a:rPr>
                        <a:t>357.90</a:t>
                      </a:r>
                    </a:p>
                  </a:txBody>
                  <a:tcPr marL="7984" marR="7984" marT="7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latin typeface="Helvetica" pitchFamily="34" charset="0"/>
                          <a:cs typeface="Arial" pitchFamily="34" charset="0"/>
                        </a:rPr>
                        <a:t>16</a:t>
                      </a:r>
                    </a:p>
                  </a:txBody>
                  <a:tcPr marL="7984" marR="7984" marT="79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646">
                <a:tc>
                  <a:txBody>
                    <a:bodyPr/>
                    <a:lstStyle/>
                    <a:p>
                      <a:pPr algn="ctr" fontAlgn="ctr"/>
                      <a:r>
                        <a:rPr lang="en-US" sz="1050" b="0" i="0" u="none" strike="noStrike">
                          <a:solidFill>
                            <a:srgbClr val="000000"/>
                          </a:solidFill>
                          <a:latin typeface="Helvetica" pitchFamily="34" charset="0"/>
                          <a:cs typeface="Arial" pitchFamily="34" charset="0"/>
                        </a:rPr>
                        <a:t>12</a:t>
                      </a:r>
                    </a:p>
                  </a:txBody>
                  <a:tcPr marL="7984" marR="7984" marT="79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a:solidFill>
                            <a:srgbClr val="000000"/>
                          </a:solidFill>
                          <a:latin typeface="Helvetica" pitchFamily="34" charset="0"/>
                          <a:cs typeface="Arial" pitchFamily="34" charset="0"/>
                        </a:rPr>
                        <a:t>399.55</a:t>
                      </a:r>
                    </a:p>
                  </a:txBody>
                  <a:tcPr marL="7984" marR="7984" marT="7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latin typeface="Helvetica" pitchFamily="34" charset="0"/>
                          <a:cs typeface="Arial" pitchFamily="34" charset="0"/>
                        </a:rPr>
                        <a:t>17</a:t>
                      </a:r>
                    </a:p>
                  </a:txBody>
                  <a:tcPr marL="7984" marR="7984" marT="79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646">
                <a:tc>
                  <a:txBody>
                    <a:bodyPr/>
                    <a:lstStyle/>
                    <a:p>
                      <a:pPr algn="ctr" fontAlgn="ctr"/>
                      <a:r>
                        <a:rPr lang="en-US" sz="1050" b="0" i="0" u="none" strike="noStrike">
                          <a:solidFill>
                            <a:srgbClr val="000000"/>
                          </a:solidFill>
                          <a:latin typeface="Helvetica" pitchFamily="34" charset="0"/>
                          <a:cs typeface="Arial" pitchFamily="34" charset="0"/>
                        </a:rPr>
                        <a:t>17</a:t>
                      </a:r>
                    </a:p>
                  </a:txBody>
                  <a:tcPr marL="7984" marR="7984" marT="79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a:solidFill>
                            <a:srgbClr val="000000"/>
                          </a:solidFill>
                          <a:latin typeface="Helvetica" pitchFamily="34" charset="0"/>
                          <a:cs typeface="Arial" pitchFamily="34" charset="0"/>
                        </a:rPr>
                        <a:t>414.40</a:t>
                      </a:r>
                    </a:p>
                  </a:txBody>
                  <a:tcPr marL="7984" marR="7984" marT="7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latin typeface="Helvetica" pitchFamily="34" charset="0"/>
                          <a:cs typeface="Arial" pitchFamily="34" charset="0"/>
                        </a:rPr>
                        <a:t>18</a:t>
                      </a:r>
                    </a:p>
                  </a:txBody>
                  <a:tcPr marL="7984" marR="7984" marT="79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646">
                <a:tc>
                  <a:txBody>
                    <a:bodyPr/>
                    <a:lstStyle/>
                    <a:p>
                      <a:pPr algn="ctr" fontAlgn="ctr"/>
                      <a:r>
                        <a:rPr lang="en-US" sz="1050" b="0" i="0" u="none" strike="noStrike">
                          <a:solidFill>
                            <a:srgbClr val="000000"/>
                          </a:solidFill>
                          <a:latin typeface="Helvetica" pitchFamily="34" charset="0"/>
                          <a:cs typeface="Arial" pitchFamily="34" charset="0"/>
                        </a:rPr>
                        <a:t>8</a:t>
                      </a:r>
                    </a:p>
                  </a:txBody>
                  <a:tcPr marL="7984" marR="7984" marT="79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a:solidFill>
                            <a:srgbClr val="000000"/>
                          </a:solidFill>
                          <a:latin typeface="Helvetica" pitchFamily="34" charset="0"/>
                          <a:cs typeface="Arial" pitchFamily="34" charset="0"/>
                        </a:rPr>
                        <a:t>575.10</a:t>
                      </a:r>
                    </a:p>
                  </a:txBody>
                  <a:tcPr marL="7984" marR="7984" marT="7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latin typeface="Helvetica" pitchFamily="34" charset="0"/>
                          <a:cs typeface="Arial" pitchFamily="34" charset="0"/>
                        </a:rPr>
                        <a:t>19</a:t>
                      </a:r>
                    </a:p>
                  </a:txBody>
                  <a:tcPr marL="7984" marR="7984" marT="79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628">
                <a:tc>
                  <a:txBody>
                    <a:bodyPr/>
                    <a:lstStyle/>
                    <a:p>
                      <a:pPr algn="ctr" fontAlgn="ctr"/>
                      <a:r>
                        <a:rPr lang="en-US" sz="1050" b="0" i="0" u="none" strike="noStrike">
                          <a:solidFill>
                            <a:srgbClr val="000000"/>
                          </a:solidFill>
                          <a:latin typeface="Helvetica" pitchFamily="34" charset="0"/>
                          <a:cs typeface="Arial" pitchFamily="34" charset="0"/>
                        </a:rPr>
                        <a:t>19</a:t>
                      </a:r>
                    </a:p>
                  </a:txBody>
                  <a:tcPr marL="7984" marR="7984" marT="79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50" b="0" i="0" u="none" strike="noStrike">
                          <a:solidFill>
                            <a:srgbClr val="000000"/>
                          </a:solidFill>
                          <a:latin typeface="Helvetica" pitchFamily="34" charset="0"/>
                          <a:cs typeface="Arial" pitchFamily="34" charset="0"/>
                        </a:rPr>
                        <a:t>654.20</a:t>
                      </a:r>
                    </a:p>
                  </a:txBody>
                  <a:tcPr marL="7984" marR="7984" marT="7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latin typeface="Helvetica" pitchFamily="34" charset="0"/>
                          <a:cs typeface="Arial" pitchFamily="34" charset="0"/>
                        </a:rPr>
                        <a:t>20</a:t>
                      </a:r>
                    </a:p>
                  </a:txBody>
                  <a:tcPr marL="7984" marR="7984" marT="79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Footer Placeholder 5"/>
          <p:cNvSpPr>
            <a:spLocks noGrp="1"/>
          </p:cNvSpPr>
          <p:nvPr>
            <p:ph type="ftr" sz="quarter" idx="11"/>
          </p:nvPr>
        </p:nvSpPr>
        <p:spPr>
          <a:xfrm>
            <a:off x="457200" y="6248400"/>
            <a:ext cx="4953000" cy="365125"/>
          </a:xfrm>
        </p:spPr>
        <p:txBody>
          <a:bodyPr/>
          <a:lstStyle/>
          <a:p>
            <a:pPr>
              <a:defRPr/>
            </a:pPr>
            <a:r>
              <a:rPr lang="en-US" dirty="0"/>
              <a:t>Sec </a:t>
            </a:r>
            <a:r>
              <a:rPr lang="en-US" dirty="0" smtClean="0"/>
              <a:t>9-9 Nonparametric Procedures </a:t>
            </a:r>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a:xfrm>
            <a:off x="457200" y="0"/>
            <a:ext cx="8229600" cy="868363"/>
          </a:xfrm>
        </p:spPr>
        <p:txBody>
          <a:bodyPr/>
          <a:lstStyle/>
          <a:p>
            <a:pPr eaLnBrk="1" hangingPunct="1"/>
            <a:r>
              <a:rPr lang="en-US" sz="3000" smtClean="0"/>
              <a:t>Important Terms &amp; Concepts of Chapter 9</a:t>
            </a:r>
          </a:p>
        </p:txBody>
      </p:sp>
      <p:sp>
        <p:nvSpPr>
          <p:cNvPr id="3" name="Content Placeholder 2"/>
          <p:cNvSpPr>
            <a:spLocks noGrp="1"/>
          </p:cNvSpPr>
          <p:nvPr>
            <p:ph idx="1"/>
          </p:nvPr>
        </p:nvSpPr>
        <p:spPr>
          <a:xfrm>
            <a:off x="609600" y="838200"/>
            <a:ext cx="8077200" cy="5410200"/>
          </a:xfrm>
        </p:spPr>
        <p:txBody>
          <a:bodyPr numCol="2" rtlCol="0">
            <a:noAutofit/>
          </a:bodyPr>
          <a:lstStyle/>
          <a:p>
            <a:pPr eaLnBrk="1" fontAlgn="auto" hangingPunct="1">
              <a:spcAft>
                <a:spcPts val="0"/>
              </a:spcAft>
              <a:buFont typeface="Arial" pitchFamily="34" charset="0"/>
              <a:buNone/>
              <a:defRPr/>
            </a:pPr>
            <a:r>
              <a:rPr lang="el-GR" sz="1800" dirty="0" smtClean="0"/>
              <a:t>α</a:t>
            </a:r>
            <a:r>
              <a:rPr lang="en-US" sz="1800" dirty="0" smtClean="0"/>
              <a:t> and </a:t>
            </a:r>
            <a:r>
              <a:rPr lang="el-GR" sz="1800" dirty="0" smtClean="0"/>
              <a:t>β</a:t>
            </a:r>
            <a:endParaRPr lang="en-US" sz="1800" dirty="0" smtClean="0"/>
          </a:p>
          <a:p>
            <a:pPr eaLnBrk="1" fontAlgn="auto" hangingPunct="1">
              <a:spcAft>
                <a:spcPts val="0"/>
              </a:spcAft>
              <a:buFont typeface="Arial" pitchFamily="34" charset="0"/>
              <a:buNone/>
              <a:defRPr/>
            </a:pPr>
            <a:r>
              <a:rPr lang="en-US" sz="1800" dirty="0" smtClean="0"/>
              <a:t>Connection between hypothesis tests &amp; confidence intervals</a:t>
            </a:r>
          </a:p>
          <a:p>
            <a:pPr eaLnBrk="1" fontAlgn="auto" hangingPunct="1">
              <a:spcAft>
                <a:spcPts val="0"/>
              </a:spcAft>
              <a:buFont typeface="Arial" pitchFamily="34" charset="0"/>
              <a:buNone/>
              <a:defRPr/>
            </a:pPr>
            <a:r>
              <a:rPr lang="en-US" sz="1800" dirty="0" smtClean="0"/>
              <a:t>Critical region for a test statistic</a:t>
            </a:r>
          </a:p>
          <a:p>
            <a:pPr eaLnBrk="1" fontAlgn="auto" hangingPunct="1">
              <a:spcAft>
                <a:spcPts val="0"/>
              </a:spcAft>
              <a:buFont typeface="Arial" pitchFamily="34" charset="0"/>
              <a:buNone/>
              <a:defRPr/>
            </a:pPr>
            <a:r>
              <a:rPr lang="en-US" sz="1800" dirty="0" smtClean="0"/>
              <a:t>Goodness-of-fit test</a:t>
            </a:r>
          </a:p>
          <a:p>
            <a:pPr eaLnBrk="1" fontAlgn="auto" hangingPunct="1">
              <a:spcAft>
                <a:spcPts val="0"/>
              </a:spcAft>
              <a:buFont typeface="Arial" pitchFamily="34" charset="0"/>
              <a:buNone/>
              <a:defRPr/>
            </a:pPr>
            <a:r>
              <a:rPr lang="en-US" sz="1800" dirty="0" smtClean="0"/>
              <a:t>Homogeneity test</a:t>
            </a:r>
          </a:p>
          <a:p>
            <a:pPr eaLnBrk="1" fontAlgn="auto" hangingPunct="1">
              <a:spcAft>
                <a:spcPts val="0"/>
              </a:spcAft>
              <a:buFont typeface="Arial" pitchFamily="34" charset="0"/>
              <a:buNone/>
              <a:defRPr/>
            </a:pPr>
            <a:r>
              <a:rPr lang="en-US" sz="1800" dirty="0" smtClean="0"/>
              <a:t>Inference</a:t>
            </a:r>
          </a:p>
          <a:p>
            <a:pPr eaLnBrk="1" fontAlgn="auto" hangingPunct="1">
              <a:spcAft>
                <a:spcPts val="0"/>
              </a:spcAft>
              <a:buFont typeface="Arial" pitchFamily="34" charset="0"/>
              <a:buNone/>
              <a:defRPr/>
            </a:pPr>
            <a:r>
              <a:rPr lang="en-US" sz="1800" dirty="0" smtClean="0"/>
              <a:t>Independence test</a:t>
            </a:r>
          </a:p>
          <a:p>
            <a:pPr eaLnBrk="1" fontAlgn="auto" hangingPunct="1">
              <a:spcAft>
                <a:spcPts val="0"/>
              </a:spcAft>
              <a:buFont typeface="Arial" pitchFamily="34" charset="0"/>
              <a:buNone/>
              <a:defRPr/>
            </a:pPr>
            <a:r>
              <a:rPr lang="en-US" sz="1800" dirty="0" smtClean="0"/>
              <a:t>Non-parametric or distribution-free methods</a:t>
            </a:r>
          </a:p>
          <a:p>
            <a:pPr eaLnBrk="1" fontAlgn="auto" hangingPunct="1">
              <a:spcAft>
                <a:spcPts val="0"/>
              </a:spcAft>
              <a:buFont typeface="Arial" pitchFamily="34" charset="0"/>
              <a:buNone/>
              <a:defRPr/>
            </a:pPr>
            <a:r>
              <a:rPr lang="en-US" sz="1800" dirty="0" smtClean="0"/>
              <a:t>Normal approximation to non-parametric tests</a:t>
            </a:r>
          </a:p>
          <a:p>
            <a:pPr eaLnBrk="1" fontAlgn="auto" hangingPunct="1">
              <a:spcAft>
                <a:spcPts val="0"/>
              </a:spcAft>
              <a:buFont typeface="Arial" pitchFamily="34" charset="0"/>
              <a:buNone/>
              <a:defRPr/>
            </a:pPr>
            <a:r>
              <a:rPr lang="en-US" sz="1800" dirty="0" smtClean="0"/>
              <a:t>Null distribution</a:t>
            </a:r>
          </a:p>
          <a:p>
            <a:pPr eaLnBrk="1" fontAlgn="auto" hangingPunct="1">
              <a:spcAft>
                <a:spcPts val="0"/>
              </a:spcAft>
              <a:buFont typeface="Arial" pitchFamily="34" charset="0"/>
              <a:buNone/>
              <a:defRPr/>
            </a:pPr>
            <a:r>
              <a:rPr lang="en-US" sz="1800" dirty="0" smtClean="0"/>
              <a:t>Null hypothesis</a:t>
            </a:r>
          </a:p>
          <a:p>
            <a:pPr eaLnBrk="1" fontAlgn="auto" hangingPunct="1">
              <a:spcAft>
                <a:spcPts val="0"/>
              </a:spcAft>
              <a:buFont typeface="Arial" pitchFamily="34" charset="0"/>
              <a:buNone/>
              <a:defRPr/>
            </a:pPr>
            <a:r>
              <a:rPr lang="en-US" sz="1800" dirty="0" smtClean="0"/>
              <a:t>1 &amp; 2-sided alternative hypotheses</a:t>
            </a:r>
          </a:p>
          <a:p>
            <a:pPr eaLnBrk="1" fontAlgn="auto" hangingPunct="1">
              <a:spcAft>
                <a:spcPts val="0"/>
              </a:spcAft>
              <a:buFont typeface="Arial" pitchFamily="34" charset="0"/>
              <a:buNone/>
              <a:defRPr/>
            </a:pPr>
            <a:r>
              <a:rPr lang="en-US" sz="1800" dirty="0" smtClean="0"/>
              <a:t>Operating Characteristic (OC) curves</a:t>
            </a:r>
          </a:p>
          <a:p>
            <a:pPr eaLnBrk="1" fontAlgn="auto" hangingPunct="1">
              <a:spcAft>
                <a:spcPts val="0"/>
              </a:spcAft>
              <a:buFont typeface="Arial" pitchFamily="34" charset="0"/>
              <a:buNone/>
              <a:defRPr/>
            </a:pPr>
            <a:r>
              <a:rPr lang="en-US" sz="1800" dirty="0" smtClean="0"/>
              <a:t>Power of a test</a:t>
            </a:r>
          </a:p>
          <a:p>
            <a:pPr eaLnBrk="1" fontAlgn="auto" hangingPunct="1">
              <a:spcAft>
                <a:spcPts val="0"/>
              </a:spcAft>
              <a:buFont typeface="Arial" pitchFamily="34" charset="0"/>
              <a:buNone/>
              <a:defRPr/>
            </a:pPr>
            <a:r>
              <a:rPr lang="en-US" sz="1800" dirty="0" smtClean="0"/>
              <a:t>P-value</a:t>
            </a:r>
          </a:p>
          <a:p>
            <a:pPr eaLnBrk="1" fontAlgn="auto" hangingPunct="1">
              <a:spcAft>
                <a:spcPts val="0"/>
              </a:spcAft>
              <a:buFont typeface="Arial" pitchFamily="34" charset="0"/>
              <a:buNone/>
              <a:defRPr/>
            </a:pPr>
            <a:r>
              <a:rPr lang="en-US" sz="1800" dirty="0" smtClean="0"/>
              <a:t>Ranks</a:t>
            </a:r>
          </a:p>
          <a:p>
            <a:pPr eaLnBrk="1" fontAlgn="auto" hangingPunct="1">
              <a:spcAft>
                <a:spcPts val="0"/>
              </a:spcAft>
              <a:buFont typeface="Arial" pitchFamily="34" charset="0"/>
              <a:buNone/>
              <a:defRPr/>
            </a:pPr>
            <a:r>
              <a:rPr lang="en-US" sz="1800" dirty="0" smtClean="0"/>
              <a:t>Reference distribution for a test statistic</a:t>
            </a:r>
          </a:p>
          <a:p>
            <a:pPr eaLnBrk="1" fontAlgn="auto" hangingPunct="1">
              <a:spcAft>
                <a:spcPts val="0"/>
              </a:spcAft>
              <a:buFont typeface="Arial" pitchFamily="34" charset="0"/>
              <a:buNone/>
              <a:defRPr/>
            </a:pPr>
            <a:r>
              <a:rPr lang="en-US" sz="1800" dirty="0" smtClean="0"/>
              <a:t>Sample size determination for hypothesis tests</a:t>
            </a:r>
          </a:p>
          <a:p>
            <a:pPr eaLnBrk="1" fontAlgn="auto" hangingPunct="1">
              <a:spcAft>
                <a:spcPts val="0"/>
              </a:spcAft>
              <a:buFont typeface="Arial" pitchFamily="34" charset="0"/>
              <a:buNone/>
              <a:defRPr/>
            </a:pPr>
            <a:r>
              <a:rPr lang="en-US" sz="1800" dirty="0" smtClean="0"/>
              <a:t>Significance level of a test</a:t>
            </a:r>
          </a:p>
          <a:p>
            <a:pPr eaLnBrk="1" fontAlgn="auto" hangingPunct="1">
              <a:spcAft>
                <a:spcPts val="0"/>
              </a:spcAft>
              <a:buFont typeface="Arial" pitchFamily="34" charset="0"/>
              <a:buNone/>
              <a:defRPr/>
            </a:pPr>
            <a:r>
              <a:rPr lang="en-US" sz="1800" dirty="0" smtClean="0"/>
              <a:t>Sign test</a:t>
            </a:r>
          </a:p>
          <a:p>
            <a:pPr eaLnBrk="1" fontAlgn="auto" hangingPunct="1">
              <a:spcAft>
                <a:spcPts val="0"/>
              </a:spcAft>
              <a:buFont typeface="Arial" pitchFamily="34" charset="0"/>
              <a:buNone/>
              <a:defRPr/>
            </a:pPr>
            <a:r>
              <a:rPr lang="en-US" sz="1800" dirty="0" smtClean="0"/>
              <a:t>Statistical hypotheses</a:t>
            </a:r>
          </a:p>
          <a:p>
            <a:pPr eaLnBrk="1" fontAlgn="auto" hangingPunct="1">
              <a:spcAft>
                <a:spcPts val="0"/>
              </a:spcAft>
              <a:buFont typeface="Arial" pitchFamily="34" charset="0"/>
              <a:buNone/>
              <a:defRPr/>
            </a:pPr>
            <a:r>
              <a:rPr lang="en-US" sz="1800" dirty="0" smtClean="0"/>
              <a:t>Statistical vs. practical significance</a:t>
            </a:r>
          </a:p>
          <a:p>
            <a:pPr eaLnBrk="1" fontAlgn="auto" hangingPunct="1">
              <a:spcAft>
                <a:spcPts val="0"/>
              </a:spcAft>
              <a:buFont typeface="Arial" pitchFamily="34" charset="0"/>
              <a:buNone/>
              <a:defRPr/>
            </a:pPr>
            <a:r>
              <a:rPr lang="en-US" sz="1800" dirty="0" smtClean="0"/>
              <a:t>Test statistic</a:t>
            </a:r>
          </a:p>
          <a:p>
            <a:pPr eaLnBrk="1" fontAlgn="auto" hangingPunct="1">
              <a:spcAft>
                <a:spcPts val="0"/>
              </a:spcAft>
              <a:buFont typeface="Arial" pitchFamily="34" charset="0"/>
              <a:buNone/>
              <a:defRPr/>
            </a:pPr>
            <a:r>
              <a:rPr lang="en-US" sz="1800" dirty="0" smtClean="0"/>
              <a:t>Type I &amp; Type II errors</a:t>
            </a:r>
          </a:p>
          <a:p>
            <a:pPr eaLnBrk="1" fontAlgn="auto" hangingPunct="1">
              <a:spcAft>
                <a:spcPts val="0"/>
              </a:spcAft>
              <a:buFont typeface="Arial" pitchFamily="34" charset="0"/>
              <a:buNone/>
              <a:defRPr/>
            </a:pPr>
            <a:r>
              <a:rPr lang="en-US" sz="1800" dirty="0" smtClean="0"/>
              <a:t>Wilcoxen signed-rank test</a:t>
            </a:r>
          </a:p>
        </p:txBody>
      </p:sp>
      <p:sp>
        <p:nvSpPr>
          <p:cNvPr id="4" name="Footer Placeholder 3"/>
          <p:cNvSpPr>
            <a:spLocks noGrp="1"/>
          </p:cNvSpPr>
          <p:nvPr>
            <p:ph type="ftr" sz="quarter" idx="11"/>
          </p:nvPr>
        </p:nvSpPr>
        <p:spPr/>
        <p:txBody>
          <a:bodyPr/>
          <a:lstStyle/>
          <a:p>
            <a:pPr>
              <a:defRPr/>
            </a:pPr>
            <a:r>
              <a:rPr lang="en-US" dirty="0" smtClean="0"/>
              <a:t>Chapter 9 Summary</a:t>
            </a:r>
            <a:endParaRPr lang="en-US" dirty="0"/>
          </a:p>
        </p:txBody>
      </p:sp>
      <p:sp>
        <p:nvSpPr>
          <p:cNvPr id="117765" name="Slide Number Placeholder 5"/>
          <p:cNvSpPr>
            <a:spLocks noGrp="1"/>
          </p:cNvSpPr>
          <p:nvPr>
            <p:ph type="sldNum" sz="quarter" idx="12"/>
          </p:nvPr>
        </p:nvSpPr>
        <p:spPr bwMode="auto">
          <a:noFill/>
          <a:ln>
            <a:miter lim="800000"/>
            <a:headEnd/>
            <a:tailEnd/>
          </a:ln>
        </p:spPr>
        <p:txBody>
          <a:bodyPr/>
          <a:lstStyle/>
          <a:p>
            <a:fld id="{EE7DB61F-42BB-4322-A6AF-D321A136D38F}" type="slidenum">
              <a:rPr lang="en-US" smtClean="0">
                <a:cs typeface="Arial" charset="0"/>
              </a:rPr>
              <a:pPr/>
              <a:t>66</a:t>
            </a:fld>
            <a:endParaRPr lang="en-US" smtClean="0">
              <a:cs typeface="Arial"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609600" y="0"/>
            <a:ext cx="7772400" cy="838200"/>
          </a:xfrm>
        </p:spPr>
        <p:txBody>
          <a:bodyPr/>
          <a:lstStyle/>
          <a:p>
            <a:pPr eaLnBrk="1" hangingPunct="1"/>
            <a:r>
              <a:rPr lang="en-US" sz="3600" b="1" smtClean="0"/>
              <a:t>9-1 Hypothesis Testing</a:t>
            </a:r>
          </a:p>
        </p:txBody>
      </p:sp>
      <p:sp>
        <p:nvSpPr>
          <p:cNvPr id="90116" name="Rectangle 5"/>
          <p:cNvSpPr>
            <a:spLocks noChangeArrowheads="1"/>
          </p:cNvSpPr>
          <p:nvPr/>
        </p:nvSpPr>
        <p:spPr bwMode="auto">
          <a:xfrm>
            <a:off x="152400" y="838200"/>
            <a:ext cx="8229600" cy="519113"/>
          </a:xfrm>
          <a:prstGeom prst="rect">
            <a:avLst/>
          </a:prstGeom>
          <a:noFill/>
          <a:ln w="9525">
            <a:noFill/>
            <a:miter lim="800000"/>
            <a:headEnd/>
            <a:tailEnd/>
          </a:ln>
        </p:spPr>
        <p:txBody>
          <a:bodyPr>
            <a:spAutoFit/>
          </a:bodyPr>
          <a:lstStyle/>
          <a:p>
            <a:pPr>
              <a:spcBef>
                <a:spcPct val="50000"/>
              </a:spcBef>
            </a:pPr>
            <a:r>
              <a:rPr lang="en-US" sz="2800" b="1" dirty="0">
                <a:latin typeface="Helvetica" pitchFamily="34" charset="0"/>
              </a:rPr>
              <a:t>9-1.2 Tests of Statistical Hypotheses</a:t>
            </a:r>
          </a:p>
        </p:txBody>
      </p:sp>
      <p:sp>
        <p:nvSpPr>
          <p:cNvPr id="90117" name="Rectangle 10"/>
          <p:cNvSpPr>
            <a:spLocks noChangeArrowheads="1"/>
          </p:cNvSpPr>
          <p:nvPr/>
        </p:nvSpPr>
        <p:spPr bwMode="auto">
          <a:xfrm>
            <a:off x="381000" y="5257800"/>
            <a:ext cx="8763000" cy="708025"/>
          </a:xfrm>
          <a:prstGeom prst="rect">
            <a:avLst/>
          </a:prstGeom>
          <a:noFill/>
          <a:ln w="9525">
            <a:noFill/>
            <a:miter lim="800000"/>
            <a:headEnd/>
            <a:tailEnd/>
          </a:ln>
        </p:spPr>
        <p:txBody>
          <a:bodyPr>
            <a:spAutoFit/>
          </a:bodyPr>
          <a:lstStyle/>
          <a:p>
            <a:pPr>
              <a:spcBef>
                <a:spcPct val="50000"/>
              </a:spcBef>
            </a:pPr>
            <a:r>
              <a:rPr lang="en-US" sz="2000" dirty="0">
                <a:latin typeface="Helvetica" pitchFamily="34" charset="0"/>
              </a:rPr>
              <a:t>Sometimes the type I error probability is called the </a:t>
            </a:r>
            <a:r>
              <a:rPr lang="en-US" sz="2000" b="1" dirty="0">
                <a:solidFill>
                  <a:srgbClr val="1F497D"/>
                </a:solidFill>
                <a:latin typeface="Helvetica" pitchFamily="34" charset="0"/>
              </a:rPr>
              <a:t>significance level</a:t>
            </a:r>
            <a:r>
              <a:rPr lang="en-US" sz="2000" b="1" dirty="0">
                <a:latin typeface="Helvetica" pitchFamily="34" charset="0"/>
              </a:rPr>
              <a:t>, </a:t>
            </a:r>
            <a:r>
              <a:rPr lang="en-US" sz="2000" dirty="0">
                <a:latin typeface="Helvetica" pitchFamily="34" charset="0"/>
              </a:rPr>
              <a:t>or the </a:t>
            </a:r>
            <a:r>
              <a:rPr lang="en-US" sz="2000" b="1" dirty="0">
                <a:solidFill>
                  <a:srgbClr val="1F497D"/>
                </a:solidFill>
                <a:latin typeface="Helvetica" pitchFamily="34" charset="0"/>
                <a:sym typeface="Symbol" pitchFamily="18" charset="2"/>
              </a:rPr>
              <a:t></a:t>
            </a:r>
            <a:r>
              <a:rPr lang="en-US" sz="2000" b="1" dirty="0">
                <a:solidFill>
                  <a:srgbClr val="1F497D"/>
                </a:solidFill>
                <a:latin typeface="Helvetica" pitchFamily="34" charset="0"/>
              </a:rPr>
              <a:t>-error</a:t>
            </a:r>
            <a:r>
              <a:rPr lang="en-US" sz="2000" b="1" dirty="0">
                <a:latin typeface="Helvetica" pitchFamily="34" charset="0"/>
              </a:rPr>
              <a:t>, </a:t>
            </a:r>
            <a:r>
              <a:rPr lang="en-US" sz="2000" dirty="0">
                <a:latin typeface="Helvetica" pitchFamily="34" charset="0"/>
              </a:rPr>
              <a:t>or the </a:t>
            </a:r>
            <a:r>
              <a:rPr lang="en-US" sz="2000" b="1" dirty="0">
                <a:solidFill>
                  <a:srgbClr val="1F497D"/>
                </a:solidFill>
                <a:latin typeface="Helvetica" pitchFamily="34" charset="0"/>
              </a:rPr>
              <a:t>size</a:t>
            </a:r>
            <a:r>
              <a:rPr lang="en-US" sz="2000" dirty="0">
                <a:latin typeface="Helvetica" pitchFamily="34" charset="0"/>
              </a:rPr>
              <a:t> of the test.</a:t>
            </a:r>
          </a:p>
        </p:txBody>
      </p:sp>
      <p:sp>
        <p:nvSpPr>
          <p:cNvPr id="90118" name="Slide Number Placeholder 7"/>
          <p:cNvSpPr>
            <a:spLocks noGrp="1"/>
          </p:cNvSpPr>
          <p:nvPr>
            <p:ph type="sldNum" sz="quarter" idx="12"/>
          </p:nvPr>
        </p:nvSpPr>
        <p:spPr bwMode="auto">
          <a:noFill/>
          <a:ln>
            <a:miter lim="800000"/>
            <a:headEnd/>
            <a:tailEnd/>
          </a:ln>
        </p:spPr>
        <p:txBody>
          <a:bodyPr/>
          <a:lstStyle/>
          <a:p>
            <a:fld id="{8A4A8F7B-94A5-412C-BA73-9B12885E3C37}" type="slidenum">
              <a:rPr lang="en-US" smtClean="0">
                <a:cs typeface="Arial" charset="0"/>
              </a:rPr>
              <a:pPr/>
              <a:t>7</a:t>
            </a:fld>
            <a:endParaRPr lang="en-US" smtClean="0">
              <a:cs typeface="Arial" charset="0"/>
            </a:endParaRPr>
          </a:p>
        </p:txBody>
      </p:sp>
      <p:sp>
        <p:nvSpPr>
          <p:cNvPr id="9" name="Footer Placeholder 8"/>
          <p:cNvSpPr>
            <a:spLocks noGrp="1"/>
          </p:cNvSpPr>
          <p:nvPr>
            <p:ph type="ftr" sz="quarter" idx="11"/>
          </p:nvPr>
        </p:nvSpPr>
        <p:spPr/>
        <p:txBody>
          <a:bodyPr/>
          <a:lstStyle/>
          <a:p>
            <a:pPr>
              <a:defRPr/>
            </a:pPr>
            <a:r>
              <a:rPr lang="en-US" dirty="0"/>
              <a:t>Sec 9-1 Hypothesis Testing</a:t>
            </a:r>
          </a:p>
        </p:txBody>
      </p:sp>
      <p:graphicFrame>
        <p:nvGraphicFramePr>
          <p:cNvPr id="10" name="Table 9"/>
          <p:cNvGraphicFramePr>
            <a:graphicFrameLocks noGrp="1"/>
          </p:cNvGraphicFramePr>
          <p:nvPr/>
        </p:nvGraphicFramePr>
        <p:xfrm>
          <a:off x="1733550" y="2124075"/>
          <a:ext cx="5678170" cy="1390015"/>
        </p:xfrm>
        <a:graphic>
          <a:graphicData uri="http://schemas.openxmlformats.org/drawingml/2006/table">
            <a:tbl>
              <a:tblPr/>
              <a:tblGrid>
                <a:gridCol w="2112010"/>
                <a:gridCol w="1816735"/>
                <a:gridCol w="1749425"/>
              </a:tblGrid>
              <a:tr h="521335">
                <a:tc>
                  <a:txBody>
                    <a:bodyPr/>
                    <a:lstStyle/>
                    <a:p>
                      <a:pPr marL="0" marR="0">
                        <a:lnSpc>
                          <a:spcPct val="115000"/>
                        </a:lnSpc>
                        <a:spcBef>
                          <a:spcPts val="0"/>
                        </a:spcBef>
                        <a:spcAft>
                          <a:spcPts val="0"/>
                        </a:spcAft>
                      </a:pPr>
                      <a:r>
                        <a:rPr lang="en-US" sz="1800" dirty="0">
                          <a:solidFill>
                            <a:srgbClr val="000000"/>
                          </a:solidFill>
                          <a:latin typeface="Helvetica" pitchFamily="34" charset="0"/>
                          <a:ea typeface="Times New Roman"/>
                          <a:cs typeface="Times New Roman"/>
                        </a:rPr>
                        <a:t>Decision</a:t>
                      </a:r>
                      <a:endParaRPr lang="en-US" sz="1200" dirty="0">
                        <a:latin typeface="Helvetica" pitchFamily="34" charset="0"/>
                        <a:ea typeface="Times New Roman"/>
                        <a:cs typeface="Times New Roman"/>
                      </a:endParaRPr>
                    </a:p>
                  </a:txBody>
                  <a:tcPr marL="25400" marR="2540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i="1" cap="small" spc="-50" dirty="0">
                          <a:solidFill>
                            <a:srgbClr val="000000"/>
                          </a:solidFill>
                          <a:latin typeface="Helvetica" pitchFamily="34" charset="0"/>
                          <a:ea typeface="Times New Roman"/>
                          <a:cs typeface="Times New Roman"/>
                        </a:rPr>
                        <a:t>H</a:t>
                      </a:r>
                      <a:r>
                        <a:rPr lang="en-US" sz="1800" i="0" cap="small" spc="-50" baseline="-25000" dirty="0">
                          <a:solidFill>
                            <a:srgbClr val="000000"/>
                          </a:solidFill>
                          <a:latin typeface="Helvetica" pitchFamily="34" charset="0"/>
                          <a:ea typeface="Times New Roman"/>
                          <a:cs typeface="Times New Roman"/>
                        </a:rPr>
                        <a:t>0</a:t>
                      </a:r>
                      <a:r>
                        <a:rPr lang="en-US" sz="1400" spc="100" dirty="0">
                          <a:solidFill>
                            <a:srgbClr val="000000"/>
                          </a:solidFill>
                          <a:latin typeface="Helvetica" pitchFamily="34" charset="0"/>
                          <a:ea typeface="Times New Roman"/>
                          <a:cs typeface="Times New Roman"/>
                        </a:rPr>
                        <a:t> </a:t>
                      </a:r>
                      <a:r>
                        <a:rPr lang="en-US" sz="1400" spc="100" dirty="0" smtClean="0">
                          <a:solidFill>
                            <a:srgbClr val="000000"/>
                          </a:solidFill>
                          <a:latin typeface="Helvetica" pitchFamily="34" charset="0"/>
                          <a:ea typeface="Times New Roman"/>
                          <a:cs typeface="Times New Roman"/>
                        </a:rPr>
                        <a:t>i</a:t>
                      </a:r>
                      <a:r>
                        <a:rPr lang="en-US" sz="1300" b="1" cap="small" dirty="0" smtClean="0">
                          <a:solidFill>
                            <a:srgbClr val="000000"/>
                          </a:solidFill>
                          <a:latin typeface="Helvetica" pitchFamily="34" charset="0"/>
                          <a:ea typeface="Times New Roman"/>
                          <a:cs typeface="Times New Roman"/>
                        </a:rPr>
                        <a:t>s </a:t>
                      </a:r>
                      <a:r>
                        <a:rPr lang="en-US" sz="1800" dirty="0">
                          <a:solidFill>
                            <a:srgbClr val="000000"/>
                          </a:solidFill>
                          <a:latin typeface="Helvetica" pitchFamily="34" charset="0"/>
                          <a:ea typeface="Times New Roman"/>
                          <a:cs typeface="Times New Roman"/>
                        </a:rPr>
                        <a:t>True</a:t>
                      </a:r>
                      <a:endParaRPr lang="en-US" sz="1200" dirty="0">
                        <a:latin typeface="Helvetica" pitchFamily="34" charset="0"/>
                        <a:ea typeface="Times New Roman"/>
                        <a:cs typeface="Times New Roman"/>
                      </a:endParaRPr>
                    </a:p>
                  </a:txBody>
                  <a:tcPr marL="25400" marR="2540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i="1" cap="small" spc="-50" dirty="0">
                          <a:solidFill>
                            <a:srgbClr val="000000"/>
                          </a:solidFill>
                          <a:latin typeface="Helvetica" pitchFamily="34" charset="0"/>
                          <a:ea typeface="Times New Roman"/>
                          <a:cs typeface="Times New Roman"/>
                        </a:rPr>
                        <a:t>H</a:t>
                      </a:r>
                      <a:r>
                        <a:rPr lang="en-US" sz="1800" i="0" cap="small" spc="-50" baseline="-25000" dirty="0">
                          <a:solidFill>
                            <a:srgbClr val="000000"/>
                          </a:solidFill>
                          <a:latin typeface="Helvetica" pitchFamily="34" charset="0"/>
                          <a:ea typeface="Times New Roman"/>
                          <a:cs typeface="Times New Roman"/>
                        </a:rPr>
                        <a:t>0</a:t>
                      </a:r>
                      <a:r>
                        <a:rPr lang="en-US" sz="1800" i="0" cap="small" spc="-50" dirty="0">
                          <a:solidFill>
                            <a:srgbClr val="000000"/>
                          </a:solidFill>
                          <a:latin typeface="Helvetica" pitchFamily="34" charset="0"/>
                          <a:ea typeface="Times New Roman"/>
                          <a:cs typeface="Times New Roman"/>
                        </a:rPr>
                        <a:t> </a:t>
                      </a:r>
                      <a:r>
                        <a:rPr lang="en-US" sz="1200" spc="100" dirty="0" smtClean="0">
                          <a:solidFill>
                            <a:srgbClr val="000000"/>
                          </a:solidFill>
                          <a:latin typeface="Helvetica" pitchFamily="34" charset="0"/>
                          <a:ea typeface="Times New Roman"/>
                          <a:cs typeface="Times New Roman"/>
                        </a:rPr>
                        <a:t>i</a:t>
                      </a:r>
                      <a:r>
                        <a:rPr lang="en-US" sz="1200" b="1" cap="small" dirty="0" smtClean="0">
                          <a:solidFill>
                            <a:srgbClr val="000000"/>
                          </a:solidFill>
                          <a:latin typeface="Helvetica" pitchFamily="34" charset="0"/>
                          <a:ea typeface="Times New Roman"/>
                          <a:cs typeface="Times New Roman"/>
                        </a:rPr>
                        <a:t>s</a:t>
                      </a:r>
                      <a:r>
                        <a:rPr lang="en-US" sz="1300" b="1" cap="small" dirty="0" smtClean="0">
                          <a:solidFill>
                            <a:srgbClr val="000000"/>
                          </a:solidFill>
                          <a:latin typeface="Helvetica" pitchFamily="34" charset="0"/>
                          <a:ea typeface="Times New Roman"/>
                          <a:cs typeface="Times New Roman"/>
                        </a:rPr>
                        <a:t> </a:t>
                      </a:r>
                      <a:r>
                        <a:rPr lang="en-US" sz="1800" dirty="0">
                          <a:solidFill>
                            <a:srgbClr val="000000"/>
                          </a:solidFill>
                          <a:latin typeface="Helvetica" pitchFamily="34" charset="0"/>
                          <a:ea typeface="Times New Roman"/>
                          <a:cs typeface="Times New Roman"/>
                        </a:rPr>
                        <a:t>False</a:t>
                      </a:r>
                      <a:endParaRPr lang="en-US" sz="1200" dirty="0">
                        <a:latin typeface="Helvetica" pitchFamily="34" charset="0"/>
                        <a:ea typeface="Times New Roman"/>
                        <a:cs typeface="Times New Roman"/>
                      </a:endParaRPr>
                    </a:p>
                  </a:txBody>
                  <a:tcPr marL="25400" marR="2540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0375">
                <a:tc>
                  <a:txBody>
                    <a:bodyPr/>
                    <a:lstStyle/>
                    <a:p>
                      <a:pPr marL="0" marR="0">
                        <a:lnSpc>
                          <a:spcPct val="115000"/>
                        </a:lnSpc>
                        <a:spcBef>
                          <a:spcPts val="0"/>
                        </a:spcBef>
                        <a:spcAft>
                          <a:spcPts val="0"/>
                        </a:spcAft>
                      </a:pPr>
                      <a:r>
                        <a:rPr lang="en-US" sz="1800" dirty="0">
                          <a:solidFill>
                            <a:srgbClr val="000000"/>
                          </a:solidFill>
                          <a:latin typeface="Helvetica" pitchFamily="34" charset="0"/>
                          <a:ea typeface="Times New Roman"/>
                          <a:cs typeface="Times New Roman"/>
                        </a:rPr>
                        <a:t>Fail to reject </a:t>
                      </a:r>
                      <a:r>
                        <a:rPr lang="en-US" sz="1800" i="1" dirty="0">
                          <a:solidFill>
                            <a:srgbClr val="000000"/>
                          </a:solidFill>
                          <a:latin typeface="Helvetica" pitchFamily="34" charset="0"/>
                          <a:ea typeface="Times New Roman"/>
                          <a:cs typeface="Times New Roman"/>
                        </a:rPr>
                        <a:t>H</a:t>
                      </a:r>
                      <a:r>
                        <a:rPr lang="en-US" sz="1800" baseline="-25000" dirty="0">
                          <a:solidFill>
                            <a:srgbClr val="000000"/>
                          </a:solidFill>
                          <a:latin typeface="Helvetica" pitchFamily="34" charset="0"/>
                          <a:ea typeface="Times New Roman"/>
                          <a:cs typeface="Times New Roman"/>
                        </a:rPr>
                        <a:t>0</a:t>
                      </a:r>
                      <a:endParaRPr lang="en-US" sz="1200" dirty="0">
                        <a:latin typeface="Helvetica" pitchFamily="34" charset="0"/>
                        <a:ea typeface="Times New Roman"/>
                        <a:cs typeface="Times New Roman"/>
                      </a:endParaRPr>
                    </a:p>
                  </a:txBody>
                  <a:tcPr marL="25400" marR="2540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800" dirty="0">
                          <a:solidFill>
                            <a:srgbClr val="000000"/>
                          </a:solidFill>
                          <a:latin typeface="Helvetica" pitchFamily="34" charset="0"/>
                          <a:ea typeface="Times New Roman"/>
                          <a:cs typeface="Times New Roman"/>
                        </a:rPr>
                        <a:t>N</a:t>
                      </a:r>
                      <a:r>
                        <a:rPr lang="en-US" sz="1800" dirty="0" smtClean="0">
                          <a:solidFill>
                            <a:srgbClr val="000000"/>
                          </a:solidFill>
                          <a:latin typeface="Helvetica" pitchFamily="34" charset="0"/>
                          <a:ea typeface="Times New Roman"/>
                          <a:cs typeface="Times New Roman"/>
                        </a:rPr>
                        <a:t>o </a:t>
                      </a:r>
                      <a:r>
                        <a:rPr lang="en-US" sz="1800" dirty="0">
                          <a:solidFill>
                            <a:srgbClr val="000000"/>
                          </a:solidFill>
                          <a:latin typeface="Helvetica" pitchFamily="34" charset="0"/>
                          <a:ea typeface="Times New Roman"/>
                          <a:cs typeface="Times New Roman"/>
                        </a:rPr>
                        <a:t>error</a:t>
                      </a:r>
                      <a:endParaRPr lang="en-US" sz="1200" dirty="0">
                        <a:latin typeface="Helvetica" pitchFamily="34" charset="0"/>
                        <a:ea typeface="Times New Roman"/>
                        <a:cs typeface="Times New Roman"/>
                      </a:endParaRPr>
                    </a:p>
                  </a:txBody>
                  <a:tcPr marL="25400" marR="2540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800" dirty="0" smtClean="0">
                          <a:solidFill>
                            <a:srgbClr val="000000"/>
                          </a:solidFill>
                          <a:latin typeface="Helvetica" pitchFamily="34" charset="0"/>
                          <a:ea typeface="Times New Roman"/>
                          <a:cs typeface="Times New Roman"/>
                        </a:rPr>
                        <a:t>Type </a:t>
                      </a:r>
                      <a:r>
                        <a:rPr lang="en-US" sz="1800" dirty="0">
                          <a:solidFill>
                            <a:srgbClr val="000000"/>
                          </a:solidFill>
                          <a:latin typeface="Helvetica" pitchFamily="34" charset="0"/>
                          <a:ea typeface="Times New Roman"/>
                          <a:cs typeface="Times New Roman"/>
                        </a:rPr>
                        <a:t>II error</a:t>
                      </a:r>
                      <a:endParaRPr lang="en-US" sz="1200" dirty="0">
                        <a:latin typeface="Helvetica" pitchFamily="34" charset="0"/>
                        <a:ea typeface="Times New Roman"/>
                        <a:cs typeface="Times New Roman"/>
                      </a:endParaRPr>
                    </a:p>
                  </a:txBody>
                  <a:tcPr marL="25400" marR="25400" marT="0" marB="0">
                    <a:lnL>
                      <a:noFill/>
                    </a:lnL>
                    <a:lnR>
                      <a:noFill/>
                    </a:lnR>
                    <a:lnT w="12700" cap="flat" cmpd="sng" algn="ctr">
                      <a:solidFill>
                        <a:srgbClr val="000000"/>
                      </a:solidFill>
                      <a:prstDash val="solid"/>
                      <a:round/>
                      <a:headEnd type="none" w="med" len="med"/>
                      <a:tailEnd type="none" w="med" len="med"/>
                    </a:lnT>
                    <a:lnB>
                      <a:noFill/>
                    </a:lnB>
                  </a:tcPr>
                </a:tc>
              </a:tr>
              <a:tr h="408305">
                <a:tc>
                  <a:txBody>
                    <a:bodyPr/>
                    <a:lstStyle/>
                    <a:p>
                      <a:pPr marL="0" marR="0">
                        <a:lnSpc>
                          <a:spcPct val="115000"/>
                        </a:lnSpc>
                        <a:spcBef>
                          <a:spcPts val="0"/>
                        </a:spcBef>
                        <a:spcAft>
                          <a:spcPts val="0"/>
                        </a:spcAft>
                      </a:pPr>
                      <a:r>
                        <a:rPr lang="en-US" sz="1800" dirty="0">
                          <a:solidFill>
                            <a:srgbClr val="000000"/>
                          </a:solidFill>
                          <a:latin typeface="Helvetica" pitchFamily="34" charset="0"/>
                          <a:ea typeface="Times New Roman"/>
                          <a:cs typeface="Times New Roman"/>
                        </a:rPr>
                        <a:t>Reject </a:t>
                      </a:r>
                      <a:r>
                        <a:rPr lang="en-US" sz="1800" i="1" cap="small" spc="-50" dirty="0">
                          <a:solidFill>
                            <a:srgbClr val="000000"/>
                          </a:solidFill>
                          <a:latin typeface="Helvetica" pitchFamily="34" charset="0"/>
                          <a:ea typeface="Times New Roman"/>
                          <a:cs typeface="Times New Roman"/>
                        </a:rPr>
                        <a:t>H</a:t>
                      </a:r>
                      <a:r>
                        <a:rPr lang="en-US" sz="1800" i="0" cap="small" spc="-50" baseline="-25000" dirty="0">
                          <a:solidFill>
                            <a:srgbClr val="000000"/>
                          </a:solidFill>
                          <a:latin typeface="Helvetica" pitchFamily="34" charset="0"/>
                          <a:ea typeface="Times New Roman"/>
                          <a:cs typeface="Times New Roman"/>
                        </a:rPr>
                        <a:t>0</a:t>
                      </a:r>
                      <a:endParaRPr lang="en-US" sz="1200" dirty="0">
                        <a:latin typeface="Helvetica" pitchFamily="34" charset="0"/>
                        <a:ea typeface="Times New Roman"/>
                        <a:cs typeface="Times New Roman"/>
                      </a:endParaRPr>
                    </a:p>
                  </a:txBody>
                  <a:tcPr marL="25400" marR="2540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solidFill>
                            <a:srgbClr val="000000"/>
                          </a:solidFill>
                          <a:latin typeface="Helvetica" pitchFamily="34" charset="0"/>
                          <a:ea typeface="Times New Roman"/>
                          <a:cs typeface="Times New Roman"/>
                        </a:rPr>
                        <a:t>T</a:t>
                      </a:r>
                      <a:r>
                        <a:rPr lang="en-US" sz="1800" dirty="0" smtClean="0">
                          <a:solidFill>
                            <a:srgbClr val="000000"/>
                          </a:solidFill>
                          <a:latin typeface="Helvetica" pitchFamily="34" charset="0"/>
                          <a:ea typeface="Times New Roman"/>
                          <a:cs typeface="Times New Roman"/>
                        </a:rPr>
                        <a:t>ype </a:t>
                      </a:r>
                      <a:r>
                        <a:rPr lang="en-US" sz="1800" dirty="0">
                          <a:solidFill>
                            <a:srgbClr val="000000"/>
                          </a:solidFill>
                          <a:latin typeface="Helvetica" pitchFamily="34" charset="0"/>
                          <a:ea typeface="Times New Roman"/>
                          <a:cs typeface="Times New Roman"/>
                        </a:rPr>
                        <a:t>I error</a:t>
                      </a:r>
                      <a:endParaRPr lang="en-US" sz="1200" dirty="0">
                        <a:latin typeface="Helvetica" pitchFamily="34" charset="0"/>
                        <a:ea typeface="Times New Roman"/>
                        <a:cs typeface="Times New Roman"/>
                      </a:endParaRPr>
                    </a:p>
                  </a:txBody>
                  <a:tcPr marL="25400" marR="2540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solidFill>
                            <a:srgbClr val="000000"/>
                          </a:solidFill>
                          <a:latin typeface="Helvetica" pitchFamily="34" charset="0"/>
                          <a:ea typeface="Times New Roman"/>
                          <a:cs typeface="Times New Roman"/>
                        </a:rPr>
                        <a:t>N</a:t>
                      </a:r>
                      <a:r>
                        <a:rPr lang="en-US" sz="1800" dirty="0" smtClean="0">
                          <a:solidFill>
                            <a:srgbClr val="000000"/>
                          </a:solidFill>
                          <a:latin typeface="Helvetica" pitchFamily="34" charset="0"/>
                          <a:ea typeface="Times New Roman"/>
                          <a:cs typeface="Times New Roman"/>
                        </a:rPr>
                        <a:t>o </a:t>
                      </a:r>
                      <a:r>
                        <a:rPr lang="en-US" sz="1800" dirty="0">
                          <a:solidFill>
                            <a:srgbClr val="000000"/>
                          </a:solidFill>
                          <a:latin typeface="Helvetica" pitchFamily="34" charset="0"/>
                          <a:ea typeface="Times New Roman"/>
                          <a:cs typeface="Times New Roman"/>
                        </a:rPr>
                        <a:t>error</a:t>
                      </a:r>
                      <a:endParaRPr lang="en-US" sz="1200" dirty="0">
                        <a:latin typeface="Helvetica" pitchFamily="34" charset="0"/>
                        <a:ea typeface="Times New Roman"/>
                        <a:cs typeface="Times New Roman"/>
                      </a:endParaRPr>
                    </a:p>
                  </a:txBody>
                  <a:tcPr marL="25400" marR="2540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90133" name="TextBox 12"/>
          <p:cNvSpPr txBox="1">
            <a:spLocks noChangeArrowheads="1"/>
          </p:cNvSpPr>
          <p:nvPr/>
        </p:nvSpPr>
        <p:spPr bwMode="auto">
          <a:xfrm>
            <a:off x="1752600" y="1524000"/>
            <a:ext cx="5562600" cy="646113"/>
          </a:xfrm>
          <a:prstGeom prst="rect">
            <a:avLst/>
          </a:prstGeom>
          <a:noFill/>
          <a:ln w="9525">
            <a:noFill/>
            <a:miter lim="800000"/>
            <a:headEnd/>
            <a:tailEnd/>
          </a:ln>
        </p:spPr>
        <p:txBody>
          <a:bodyPr>
            <a:spAutoFit/>
          </a:bodyPr>
          <a:lstStyle/>
          <a:p>
            <a:r>
              <a:rPr lang="en-US" b="1">
                <a:latin typeface="Helvetica" pitchFamily="34" charset="0"/>
              </a:rPr>
              <a:t>Table 9-1</a:t>
            </a:r>
            <a:r>
              <a:rPr lang="en-US">
                <a:latin typeface="Helvetica" pitchFamily="34" charset="0"/>
              </a:rPr>
              <a:t> Decisions in Hypothesis Testing</a:t>
            </a:r>
          </a:p>
          <a:p>
            <a:endParaRPr lang="en-US"/>
          </a:p>
        </p:txBody>
      </p:sp>
      <p:sp>
        <p:nvSpPr>
          <p:cNvPr id="90134" name="TextBox 13"/>
          <p:cNvSpPr txBox="1">
            <a:spLocks noChangeArrowheads="1"/>
          </p:cNvSpPr>
          <p:nvPr/>
        </p:nvSpPr>
        <p:spPr bwMode="auto">
          <a:xfrm>
            <a:off x="914400" y="4245114"/>
            <a:ext cx="6705600" cy="707886"/>
          </a:xfrm>
          <a:prstGeom prst="rect">
            <a:avLst/>
          </a:prstGeom>
          <a:noFill/>
          <a:ln w="9525">
            <a:noFill/>
            <a:miter lim="800000"/>
            <a:headEnd/>
            <a:tailEnd/>
          </a:ln>
        </p:spPr>
        <p:txBody>
          <a:bodyPr>
            <a:spAutoFit/>
          </a:bodyPr>
          <a:lstStyle/>
          <a:p>
            <a:r>
              <a:rPr lang="en-US" sz="2000" dirty="0">
                <a:latin typeface="Helvetica" pitchFamily="34" charset="0"/>
                <a:sym typeface="Symbol" pitchFamily="18" charset="2"/>
              </a:rPr>
              <a:t></a:t>
            </a:r>
            <a:r>
              <a:rPr lang="en-US" sz="2000" dirty="0">
                <a:latin typeface="Helvetica" pitchFamily="34" charset="0"/>
              </a:rPr>
              <a:t> = </a:t>
            </a:r>
            <a:r>
              <a:rPr lang="en-US" sz="2000" i="1" dirty="0">
                <a:latin typeface="Helvetica" pitchFamily="34" charset="0"/>
              </a:rPr>
              <a:t>P</a:t>
            </a:r>
            <a:r>
              <a:rPr lang="en-US" sz="2000" dirty="0">
                <a:latin typeface="Helvetica" pitchFamily="34" charset="0"/>
              </a:rPr>
              <a:t>(type I error) = </a:t>
            </a:r>
            <a:r>
              <a:rPr lang="en-US" sz="2000" i="1" dirty="0">
                <a:latin typeface="Helvetica" pitchFamily="34" charset="0"/>
              </a:rPr>
              <a:t>P</a:t>
            </a:r>
            <a:r>
              <a:rPr lang="en-US" sz="2000" dirty="0">
                <a:latin typeface="Helvetica" pitchFamily="34" charset="0"/>
              </a:rPr>
              <a:t>(reject </a:t>
            </a:r>
            <a:r>
              <a:rPr lang="en-US" sz="2000" i="1" dirty="0">
                <a:latin typeface="Helvetica" pitchFamily="34" charset="0"/>
              </a:rPr>
              <a:t>H</a:t>
            </a:r>
            <a:r>
              <a:rPr lang="en-US" sz="2000" baseline="-25000" dirty="0">
                <a:latin typeface="Helvetica" pitchFamily="34" charset="0"/>
              </a:rPr>
              <a:t>0</a:t>
            </a:r>
            <a:r>
              <a:rPr lang="en-US" sz="2000" i="1" dirty="0">
                <a:latin typeface="Helvetica" pitchFamily="34" charset="0"/>
              </a:rPr>
              <a:t> </a:t>
            </a:r>
            <a:r>
              <a:rPr lang="en-US" sz="2000" dirty="0">
                <a:latin typeface="Helvetica" pitchFamily="34" charset="0"/>
              </a:rPr>
              <a:t>when </a:t>
            </a:r>
            <a:r>
              <a:rPr lang="en-US" sz="2000" i="1" dirty="0">
                <a:latin typeface="Helvetica" pitchFamily="34" charset="0"/>
              </a:rPr>
              <a:t>H</a:t>
            </a:r>
            <a:r>
              <a:rPr lang="en-US" sz="2000" baseline="-25000" dirty="0">
                <a:latin typeface="Helvetica" pitchFamily="34" charset="0"/>
              </a:rPr>
              <a:t>0</a:t>
            </a:r>
            <a:r>
              <a:rPr lang="en-US" sz="2000" i="1" dirty="0">
                <a:latin typeface="Helvetica" pitchFamily="34" charset="0"/>
              </a:rPr>
              <a:t> </a:t>
            </a:r>
            <a:r>
              <a:rPr lang="en-US" sz="2000" dirty="0">
                <a:latin typeface="Helvetica" pitchFamily="34" charset="0"/>
              </a:rPr>
              <a:t>is true)</a:t>
            </a:r>
          </a:p>
          <a:p>
            <a:r>
              <a:rPr lang="el-GR" sz="2000" dirty="0" smtClean="0">
                <a:latin typeface="Times New Roman"/>
                <a:cs typeface="Times New Roman"/>
                <a:sym typeface="Symbol" pitchFamily="18" charset="2"/>
              </a:rPr>
              <a:t>β</a:t>
            </a:r>
            <a:r>
              <a:rPr lang="en-US" sz="2000" dirty="0" smtClean="0">
                <a:latin typeface="Helvetica" pitchFamily="34" charset="0"/>
              </a:rPr>
              <a:t> = </a:t>
            </a:r>
            <a:r>
              <a:rPr lang="en-US" sz="2000" i="1" dirty="0" smtClean="0">
                <a:latin typeface="Helvetica" pitchFamily="34" charset="0"/>
              </a:rPr>
              <a:t>P</a:t>
            </a:r>
            <a:r>
              <a:rPr lang="en-US" sz="2000" dirty="0" smtClean="0">
                <a:latin typeface="Helvetica" pitchFamily="34" charset="0"/>
              </a:rPr>
              <a:t>(type II error) = </a:t>
            </a:r>
            <a:r>
              <a:rPr lang="en-US" sz="2000" i="1" dirty="0" smtClean="0">
                <a:latin typeface="Helvetica" pitchFamily="34" charset="0"/>
              </a:rPr>
              <a:t>P</a:t>
            </a:r>
            <a:r>
              <a:rPr lang="en-US" sz="2000" dirty="0" smtClean="0">
                <a:latin typeface="Helvetica" pitchFamily="34" charset="0"/>
              </a:rPr>
              <a:t>(fail to reject </a:t>
            </a:r>
            <a:r>
              <a:rPr lang="en-US" sz="2000" i="1" dirty="0" smtClean="0">
                <a:latin typeface="Helvetica" pitchFamily="34" charset="0"/>
              </a:rPr>
              <a:t>H</a:t>
            </a:r>
            <a:r>
              <a:rPr lang="en-US" sz="2000" baseline="-25000" dirty="0" smtClean="0">
                <a:latin typeface="Helvetica" pitchFamily="34" charset="0"/>
              </a:rPr>
              <a:t>0</a:t>
            </a:r>
            <a:r>
              <a:rPr lang="en-US" sz="2000" i="1" dirty="0" smtClean="0">
                <a:latin typeface="Helvetica" pitchFamily="34" charset="0"/>
              </a:rPr>
              <a:t> </a:t>
            </a:r>
            <a:r>
              <a:rPr lang="en-US" sz="2000" dirty="0" smtClean="0">
                <a:latin typeface="Helvetica" pitchFamily="34" charset="0"/>
              </a:rPr>
              <a:t>when </a:t>
            </a:r>
            <a:r>
              <a:rPr lang="en-US" sz="2000" i="1" dirty="0" smtClean="0">
                <a:latin typeface="Helvetica" pitchFamily="34" charset="0"/>
              </a:rPr>
              <a:t>H</a:t>
            </a:r>
            <a:r>
              <a:rPr lang="en-US" sz="2000" baseline="-25000" dirty="0" smtClean="0">
                <a:latin typeface="Helvetica" pitchFamily="34" charset="0"/>
              </a:rPr>
              <a:t>0</a:t>
            </a:r>
            <a:r>
              <a:rPr lang="en-US" sz="2000" i="1" dirty="0" smtClean="0">
                <a:latin typeface="Helvetica" pitchFamily="34" charset="0"/>
              </a:rPr>
              <a:t> </a:t>
            </a:r>
            <a:r>
              <a:rPr lang="en-US" sz="2000" dirty="0" smtClean="0">
                <a:latin typeface="Helvetica" pitchFamily="34" charset="0"/>
              </a:rPr>
              <a:t>is false)</a:t>
            </a:r>
            <a:endParaRPr lang="en-US" sz="2000" dirty="0"/>
          </a:p>
        </p:txBody>
      </p:sp>
      <p:sp>
        <p:nvSpPr>
          <p:cNvPr id="11" name="Rectangle 10"/>
          <p:cNvSpPr/>
          <p:nvPr/>
        </p:nvSpPr>
        <p:spPr>
          <a:xfrm>
            <a:off x="228600" y="3657600"/>
            <a:ext cx="7467600" cy="369332"/>
          </a:xfrm>
          <a:prstGeom prst="rect">
            <a:avLst/>
          </a:prstGeom>
        </p:spPr>
        <p:txBody>
          <a:bodyPr wrap="square">
            <a:spAutoFit/>
          </a:bodyPr>
          <a:lstStyle/>
          <a:p>
            <a:r>
              <a:rPr lang="en-US" b="1" dirty="0" smtClean="0"/>
              <a:t>Probability of Type I and Type II Error</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685800" y="0"/>
            <a:ext cx="7772400" cy="838200"/>
          </a:xfrm>
        </p:spPr>
        <p:txBody>
          <a:bodyPr/>
          <a:lstStyle/>
          <a:p>
            <a:pPr eaLnBrk="1" hangingPunct="1"/>
            <a:r>
              <a:rPr lang="en-US" sz="3600" b="1" smtClean="0"/>
              <a:t>9-1 Hypothesis Testing</a:t>
            </a:r>
          </a:p>
        </p:txBody>
      </p:sp>
      <p:sp>
        <p:nvSpPr>
          <p:cNvPr id="1029" name="Rectangle 3"/>
          <p:cNvSpPr>
            <a:spLocks noGrp="1" noChangeArrowheads="1"/>
          </p:cNvSpPr>
          <p:nvPr>
            <p:ph type="body" idx="1"/>
          </p:nvPr>
        </p:nvSpPr>
        <p:spPr>
          <a:xfrm>
            <a:off x="609600" y="1600200"/>
            <a:ext cx="7772400" cy="4114800"/>
          </a:xfrm>
        </p:spPr>
        <p:txBody>
          <a:bodyPr/>
          <a:lstStyle/>
          <a:p>
            <a:pPr eaLnBrk="1" hangingPunct="1">
              <a:buFontTx/>
              <a:buNone/>
            </a:pPr>
            <a:endParaRPr lang="en-US" b="1" dirty="0" smtClean="0"/>
          </a:p>
          <a:p>
            <a:pPr eaLnBrk="1" hangingPunct="1">
              <a:buFontTx/>
              <a:buNone/>
            </a:pPr>
            <a:endParaRPr lang="en-US" dirty="0" smtClean="0"/>
          </a:p>
        </p:txBody>
      </p:sp>
      <p:sp>
        <p:nvSpPr>
          <p:cNvPr id="1030" name="Rectangle 5"/>
          <p:cNvSpPr>
            <a:spLocks noChangeArrowheads="1"/>
          </p:cNvSpPr>
          <p:nvPr/>
        </p:nvSpPr>
        <p:spPr bwMode="auto">
          <a:xfrm>
            <a:off x="457200" y="1066800"/>
            <a:ext cx="8229600" cy="523220"/>
          </a:xfrm>
          <a:prstGeom prst="rect">
            <a:avLst/>
          </a:prstGeom>
          <a:noFill/>
          <a:ln w="9525">
            <a:noFill/>
            <a:miter lim="800000"/>
            <a:headEnd/>
            <a:tailEnd/>
          </a:ln>
        </p:spPr>
        <p:txBody>
          <a:bodyPr>
            <a:spAutoFit/>
          </a:bodyPr>
          <a:lstStyle/>
          <a:p>
            <a:r>
              <a:rPr lang="en-US" sz="2800" dirty="0" smtClean="0"/>
              <a:t>Computing the Probability of Type I Error</a:t>
            </a:r>
            <a:endParaRPr lang="en-US" sz="2800" dirty="0">
              <a:latin typeface="Helvetica" pitchFamily="34" charset="0"/>
            </a:endParaRPr>
          </a:p>
        </p:txBody>
      </p:sp>
      <p:sp>
        <p:nvSpPr>
          <p:cNvPr id="1031" name="Slide Number Placeholder 5"/>
          <p:cNvSpPr>
            <a:spLocks noGrp="1"/>
          </p:cNvSpPr>
          <p:nvPr>
            <p:ph type="sldNum" sz="quarter" idx="12"/>
          </p:nvPr>
        </p:nvSpPr>
        <p:spPr bwMode="auto">
          <a:noFill/>
          <a:ln>
            <a:miter lim="800000"/>
            <a:headEnd/>
            <a:tailEnd/>
          </a:ln>
        </p:spPr>
        <p:txBody>
          <a:bodyPr/>
          <a:lstStyle/>
          <a:p>
            <a:fld id="{6748B897-5FFF-4004-8C44-851202B0B7CA}" type="slidenum">
              <a:rPr lang="en-US" smtClean="0">
                <a:cs typeface="Arial" charset="0"/>
              </a:rPr>
              <a:pPr/>
              <a:t>8</a:t>
            </a:fld>
            <a:endParaRPr lang="en-US" smtClean="0">
              <a:cs typeface="Arial" charset="0"/>
            </a:endParaRPr>
          </a:p>
        </p:txBody>
      </p:sp>
      <p:sp>
        <p:nvSpPr>
          <p:cNvPr id="7" name="Footer Placeholder 6"/>
          <p:cNvSpPr>
            <a:spLocks noGrp="1"/>
          </p:cNvSpPr>
          <p:nvPr>
            <p:ph type="ftr" sz="quarter" idx="11"/>
          </p:nvPr>
        </p:nvSpPr>
        <p:spPr/>
        <p:txBody>
          <a:bodyPr/>
          <a:lstStyle/>
          <a:p>
            <a:pPr>
              <a:defRPr/>
            </a:pPr>
            <a:r>
              <a:rPr lang="en-US" dirty="0"/>
              <a:t>Sec 9-1 Hypothesis Testing</a:t>
            </a:r>
          </a:p>
        </p:txBody>
      </p:sp>
      <p:sp>
        <p:nvSpPr>
          <p:cNvPr id="1033" name="TextBox 7"/>
          <p:cNvSpPr txBox="1">
            <a:spLocks noChangeArrowheads="1"/>
          </p:cNvSpPr>
          <p:nvPr/>
        </p:nvSpPr>
        <p:spPr bwMode="auto">
          <a:xfrm>
            <a:off x="685800" y="2408238"/>
            <a:ext cx="7086600" cy="3693319"/>
          </a:xfrm>
          <a:prstGeom prst="rect">
            <a:avLst/>
          </a:prstGeom>
          <a:noFill/>
          <a:ln w="9525">
            <a:noFill/>
            <a:miter lim="800000"/>
            <a:headEnd/>
            <a:tailEnd/>
          </a:ln>
        </p:spPr>
        <p:txBody>
          <a:bodyPr>
            <a:spAutoFit/>
          </a:bodyPr>
          <a:lstStyle/>
          <a:p>
            <a:endParaRPr lang="en-IN" dirty="0"/>
          </a:p>
          <a:p>
            <a:r>
              <a:rPr lang="en-US" dirty="0">
                <a:latin typeface="Helvetica" pitchFamily="34" charset="0"/>
              </a:rPr>
              <a:t>The </a:t>
            </a:r>
            <a:r>
              <a:rPr lang="en-US" i="1" dirty="0">
                <a:latin typeface="Helvetica" pitchFamily="34" charset="0"/>
              </a:rPr>
              <a:t>z</a:t>
            </a:r>
            <a:r>
              <a:rPr lang="en-US" dirty="0">
                <a:latin typeface="Helvetica" pitchFamily="34" charset="0"/>
              </a:rPr>
              <a:t>-values that correspond to the critical values 48.5 and 51.5 are</a:t>
            </a:r>
          </a:p>
          <a:p>
            <a:endParaRPr lang="en-US" dirty="0">
              <a:latin typeface="Helvetica" pitchFamily="34" charset="0"/>
            </a:endParaRPr>
          </a:p>
          <a:p>
            <a:endParaRPr lang="en-US" dirty="0">
              <a:latin typeface="Helvetica" pitchFamily="34" charset="0"/>
            </a:endParaRPr>
          </a:p>
          <a:p>
            <a:endParaRPr lang="en-US" dirty="0">
              <a:latin typeface="Helvetica" pitchFamily="34" charset="0"/>
            </a:endParaRPr>
          </a:p>
          <a:p>
            <a:endParaRPr lang="en-US" dirty="0">
              <a:latin typeface="Helvetica" pitchFamily="34" charset="0"/>
            </a:endParaRPr>
          </a:p>
          <a:p>
            <a:r>
              <a:rPr lang="en-US" dirty="0">
                <a:latin typeface="Helvetica" pitchFamily="34" charset="0"/>
              </a:rPr>
              <a:t>Therefore</a:t>
            </a:r>
          </a:p>
          <a:p>
            <a:endParaRPr lang="en-US" dirty="0">
              <a:latin typeface="Helvetica" pitchFamily="34" charset="0"/>
            </a:endParaRPr>
          </a:p>
          <a:p>
            <a:pPr>
              <a:buFont typeface="Symbol" pitchFamily="18" charset="2"/>
              <a:buChar char="a"/>
            </a:pPr>
            <a:r>
              <a:rPr lang="en-US" dirty="0" smtClean="0">
                <a:latin typeface="Helvetica" pitchFamily="34" charset="0"/>
                <a:sym typeface="Symbol" pitchFamily="18" charset="2"/>
              </a:rPr>
              <a:t></a:t>
            </a:r>
            <a:r>
              <a:rPr lang="en-US" dirty="0" smtClean="0">
                <a:latin typeface="Helvetica" pitchFamily="34" charset="0"/>
              </a:rPr>
              <a:t> </a:t>
            </a:r>
            <a:r>
              <a:rPr lang="en-US" i="1" dirty="0">
                <a:latin typeface="Helvetica" pitchFamily="34" charset="0"/>
              </a:rPr>
              <a:t>P</a:t>
            </a:r>
            <a:r>
              <a:rPr lang="en-US" dirty="0">
                <a:latin typeface="Helvetica" pitchFamily="34" charset="0"/>
              </a:rPr>
              <a:t>(</a:t>
            </a:r>
            <a:r>
              <a:rPr lang="en-US" i="1" dirty="0">
                <a:latin typeface="Helvetica" pitchFamily="34" charset="0"/>
              </a:rPr>
              <a:t>Z</a:t>
            </a:r>
            <a:r>
              <a:rPr lang="en-US" dirty="0">
                <a:latin typeface="Helvetica" pitchFamily="34" charset="0"/>
              </a:rPr>
              <a:t> </a:t>
            </a:r>
            <a:r>
              <a:rPr lang="en-US" dirty="0">
                <a:latin typeface="Helvetica" pitchFamily="34" charset="0"/>
                <a:sym typeface="Symbol" pitchFamily="18" charset="2"/>
              </a:rPr>
              <a:t></a:t>
            </a:r>
            <a:r>
              <a:rPr lang="en-US" dirty="0">
                <a:latin typeface="Helvetica" pitchFamily="34" charset="0"/>
              </a:rPr>
              <a:t> </a:t>
            </a:r>
            <a:r>
              <a:rPr lang="en-US" dirty="0">
                <a:latin typeface="Helvetica" pitchFamily="34" charset="0"/>
                <a:sym typeface="Symbol" pitchFamily="18" charset="2"/>
              </a:rPr>
              <a:t></a:t>
            </a:r>
            <a:r>
              <a:rPr lang="en-US" dirty="0">
                <a:latin typeface="Helvetica" pitchFamily="34" charset="0"/>
              </a:rPr>
              <a:t>1.90) </a:t>
            </a:r>
            <a:r>
              <a:rPr lang="en-US" dirty="0">
                <a:latin typeface="Helvetica" pitchFamily="34" charset="0"/>
                <a:sym typeface="Symbol" pitchFamily="18" charset="2"/>
              </a:rPr>
              <a:t></a:t>
            </a:r>
            <a:r>
              <a:rPr lang="en-US" dirty="0">
                <a:latin typeface="Helvetica" pitchFamily="34" charset="0"/>
              </a:rPr>
              <a:t> </a:t>
            </a:r>
            <a:r>
              <a:rPr lang="en-US" i="1" dirty="0">
                <a:latin typeface="Helvetica" pitchFamily="34" charset="0"/>
              </a:rPr>
              <a:t>P</a:t>
            </a:r>
            <a:r>
              <a:rPr lang="en-US" dirty="0">
                <a:latin typeface="Helvetica" pitchFamily="34" charset="0"/>
              </a:rPr>
              <a:t>(</a:t>
            </a:r>
            <a:r>
              <a:rPr lang="en-US" i="1" dirty="0">
                <a:latin typeface="Helvetica" pitchFamily="34" charset="0"/>
              </a:rPr>
              <a:t>Z</a:t>
            </a:r>
            <a:r>
              <a:rPr lang="en-US" dirty="0">
                <a:latin typeface="Helvetica" pitchFamily="34" charset="0"/>
              </a:rPr>
              <a:t> </a:t>
            </a:r>
            <a:r>
              <a:rPr lang="en-US" dirty="0">
                <a:latin typeface="Helvetica" pitchFamily="34" charset="0"/>
                <a:sym typeface="Symbol" pitchFamily="18" charset="2"/>
              </a:rPr>
              <a:t></a:t>
            </a:r>
            <a:r>
              <a:rPr lang="en-US" dirty="0">
                <a:latin typeface="Helvetica" pitchFamily="34" charset="0"/>
              </a:rPr>
              <a:t> 1.90) </a:t>
            </a:r>
            <a:r>
              <a:rPr lang="en-US" dirty="0">
                <a:latin typeface="Helvetica" pitchFamily="34" charset="0"/>
                <a:sym typeface="Symbol" pitchFamily="18" charset="2"/>
              </a:rPr>
              <a:t></a:t>
            </a:r>
            <a:r>
              <a:rPr lang="en-US" dirty="0">
                <a:latin typeface="Helvetica" pitchFamily="34" charset="0"/>
              </a:rPr>
              <a:t> 0.028717 </a:t>
            </a:r>
            <a:r>
              <a:rPr lang="en-US" dirty="0">
                <a:latin typeface="Helvetica" pitchFamily="34" charset="0"/>
                <a:sym typeface="Symbol" pitchFamily="18" charset="2"/>
              </a:rPr>
              <a:t></a:t>
            </a:r>
            <a:r>
              <a:rPr lang="en-US" dirty="0">
                <a:latin typeface="Helvetica" pitchFamily="34" charset="0"/>
              </a:rPr>
              <a:t> 0.028717 </a:t>
            </a:r>
            <a:r>
              <a:rPr lang="en-US" dirty="0">
                <a:latin typeface="Helvetica" pitchFamily="34" charset="0"/>
                <a:sym typeface="Symbol" pitchFamily="18" charset="2"/>
              </a:rPr>
              <a:t></a:t>
            </a:r>
            <a:r>
              <a:rPr lang="en-US" dirty="0">
                <a:latin typeface="Helvetica" pitchFamily="34" charset="0"/>
              </a:rPr>
              <a:t> </a:t>
            </a:r>
            <a:r>
              <a:rPr lang="en-US" dirty="0" smtClean="0">
                <a:latin typeface="Helvetica" pitchFamily="34" charset="0"/>
              </a:rPr>
              <a:t>0.057434</a:t>
            </a:r>
          </a:p>
          <a:p>
            <a:pPr>
              <a:buFont typeface="Symbol" pitchFamily="18" charset="2"/>
              <a:buChar char="a"/>
            </a:pPr>
            <a:endParaRPr lang="en-US" dirty="0" smtClean="0">
              <a:latin typeface="Helvetica" pitchFamily="34" charset="0"/>
            </a:endParaRPr>
          </a:p>
          <a:p>
            <a:r>
              <a:rPr lang="en-US" dirty="0" smtClean="0"/>
              <a:t>which implies 5.74% of all random samples would lead to rejection of the hypothesis </a:t>
            </a:r>
            <a:r>
              <a:rPr lang="en-US" i="1" dirty="0" smtClean="0"/>
              <a:t>H</a:t>
            </a:r>
            <a:r>
              <a:rPr lang="en-US" i="1" baseline="-25000" dirty="0" smtClean="0"/>
              <a:t>0</a:t>
            </a:r>
            <a:r>
              <a:rPr lang="en-US" i="1" dirty="0" smtClean="0"/>
              <a:t>: μ = 50</a:t>
            </a:r>
            <a:r>
              <a:rPr lang="en-US" dirty="0" smtClean="0"/>
              <a:t>.</a:t>
            </a:r>
            <a:endParaRPr lang="en-US" dirty="0">
              <a:latin typeface="Helvetica" pitchFamily="34" charset="0"/>
            </a:endParaRPr>
          </a:p>
          <a:p>
            <a:endParaRPr lang="en-US" dirty="0"/>
          </a:p>
        </p:txBody>
      </p:sp>
      <p:sp>
        <p:nvSpPr>
          <p:cNvPr id="1034"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1026" name="Object 6"/>
          <p:cNvGraphicFramePr>
            <a:graphicFrameLocks noChangeAspect="1"/>
          </p:cNvGraphicFramePr>
          <p:nvPr/>
        </p:nvGraphicFramePr>
        <p:xfrm>
          <a:off x="1295400" y="1981200"/>
          <a:ext cx="6400800" cy="381000"/>
        </p:xfrm>
        <a:graphic>
          <a:graphicData uri="http://schemas.openxmlformats.org/presentationml/2006/ole">
            <mc:AlternateContent xmlns:mc="http://schemas.openxmlformats.org/markup-compatibility/2006">
              <mc:Choice xmlns:v="urn:schemas-microsoft-com:vml" Requires="v">
                <p:oleObj spid="_x0000_s1028" name="Equation" r:id="rId4" imgW="3556000" imgH="228600" progId="Equation.DSMT4">
                  <p:embed/>
                </p:oleObj>
              </mc:Choice>
              <mc:Fallback>
                <p:oleObj name="Equation" r:id="rId4" imgW="3556000" imgH="228600" progId="Equation.DSMT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981200"/>
                        <a:ext cx="64008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5"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1027" name="Object 8"/>
          <p:cNvGraphicFramePr>
            <a:graphicFrameLocks noChangeAspect="1"/>
          </p:cNvGraphicFramePr>
          <p:nvPr/>
        </p:nvGraphicFramePr>
        <p:xfrm>
          <a:off x="1524000" y="3276600"/>
          <a:ext cx="6248400" cy="619125"/>
        </p:xfrm>
        <a:graphic>
          <a:graphicData uri="http://schemas.openxmlformats.org/presentationml/2006/ole">
            <mc:AlternateContent xmlns:mc="http://schemas.openxmlformats.org/markup-compatibility/2006">
              <mc:Choice xmlns:v="urn:schemas-microsoft-com:vml" Requires="v">
                <p:oleObj spid="_x0000_s1029" name="Equation" r:id="rId6" imgW="3581400" imgH="393700" progId="Equation.DSMT4">
                  <p:embed/>
                </p:oleObj>
              </mc:Choice>
              <mc:Fallback>
                <p:oleObj name="Equation" r:id="rId6" imgW="3581400" imgH="393700" progId="Equation.DSMT4">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3276600"/>
                        <a:ext cx="6248400" cy="619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a:xfrm>
            <a:off x="685800" y="0"/>
            <a:ext cx="7772400" cy="838200"/>
          </a:xfrm>
        </p:spPr>
        <p:txBody>
          <a:bodyPr/>
          <a:lstStyle/>
          <a:p>
            <a:pPr eaLnBrk="1" hangingPunct="1"/>
            <a:r>
              <a:rPr lang="en-US" sz="3600" b="1" smtClean="0"/>
              <a:t>9-1 Hypothesis Testing</a:t>
            </a:r>
          </a:p>
        </p:txBody>
      </p:sp>
      <p:sp>
        <p:nvSpPr>
          <p:cNvPr id="2053" name="Rectangle 3"/>
          <p:cNvSpPr>
            <a:spLocks noGrp="1" noChangeArrowheads="1"/>
          </p:cNvSpPr>
          <p:nvPr>
            <p:ph type="body" idx="1"/>
          </p:nvPr>
        </p:nvSpPr>
        <p:spPr>
          <a:xfrm>
            <a:off x="609600" y="1600200"/>
            <a:ext cx="8077200" cy="4114800"/>
          </a:xfrm>
        </p:spPr>
        <p:txBody>
          <a:bodyPr/>
          <a:lstStyle/>
          <a:p>
            <a:pPr eaLnBrk="1" hangingPunct="1">
              <a:buFontTx/>
              <a:buNone/>
            </a:pPr>
            <a:endParaRPr lang="en-US" b="1" dirty="0" smtClean="0"/>
          </a:p>
          <a:p>
            <a:pPr eaLnBrk="1" hangingPunct="1">
              <a:buFontTx/>
              <a:buNone/>
            </a:pPr>
            <a:endParaRPr lang="en-US" dirty="0" smtClean="0"/>
          </a:p>
        </p:txBody>
      </p:sp>
      <p:sp>
        <p:nvSpPr>
          <p:cNvPr id="2054" name="Slide Number Placeholder 5"/>
          <p:cNvSpPr>
            <a:spLocks noGrp="1"/>
          </p:cNvSpPr>
          <p:nvPr>
            <p:ph type="sldNum" sz="quarter" idx="12"/>
          </p:nvPr>
        </p:nvSpPr>
        <p:spPr bwMode="auto">
          <a:noFill/>
          <a:ln>
            <a:miter lim="800000"/>
            <a:headEnd/>
            <a:tailEnd/>
          </a:ln>
        </p:spPr>
        <p:txBody>
          <a:bodyPr/>
          <a:lstStyle/>
          <a:p>
            <a:fld id="{AEEB9F7E-31EE-4DC4-ACA7-95F26FDBE8EC}" type="slidenum">
              <a:rPr lang="en-US" smtClean="0">
                <a:cs typeface="Arial" charset="0"/>
              </a:rPr>
              <a:pPr/>
              <a:t>9</a:t>
            </a:fld>
            <a:endParaRPr lang="en-US" smtClean="0">
              <a:cs typeface="Arial" charset="0"/>
            </a:endParaRPr>
          </a:p>
        </p:txBody>
      </p:sp>
      <p:sp>
        <p:nvSpPr>
          <p:cNvPr id="7" name="Footer Placeholder 6"/>
          <p:cNvSpPr>
            <a:spLocks noGrp="1"/>
          </p:cNvSpPr>
          <p:nvPr>
            <p:ph type="ftr" sz="quarter" idx="11"/>
          </p:nvPr>
        </p:nvSpPr>
        <p:spPr/>
        <p:txBody>
          <a:bodyPr/>
          <a:lstStyle/>
          <a:p>
            <a:pPr>
              <a:defRPr/>
            </a:pPr>
            <a:r>
              <a:rPr lang="en-US" dirty="0"/>
              <a:t>Sec 9-1 Hypothesis Testing</a:t>
            </a:r>
          </a:p>
        </p:txBody>
      </p:sp>
      <p:sp>
        <p:nvSpPr>
          <p:cNvPr id="2056"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2050" name="Object 6"/>
          <p:cNvGraphicFramePr>
            <a:graphicFrameLocks noChangeAspect="1"/>
          </p:cNvGraphicFramePr>
          <p:nvPr/>
        </p:nvGraphicFramePr>
        <p:xfrm>
          <a:off x="2057400" y="1447800"/>
          <a:ext cx="5105400" cy="457200"/>
        </p:xfrm>
        <a:graphic>
          <a:graphicData uri="http://schemas.openxmlformats.org/presentationml/2006/ole">
            <mc:AlternateContent xmlns:mc="http://schemas.openxmlformats.org/markup-compatibility/2006">
              <mc:Choice xmlns:v="urn:schemas-microsoft-com:vml" Requires="v">
                <p:oleObj spid="_x0000_s2052" name="Equation" r:id="rId4" imgW="2234230" imgH="228501" progId="Equation.DSMT4">
                  <p:embed/>
                </p:oleObj>
              </mc:Choice>
              <mc:Fallback>
                <p:oleObj name="Equation" r:id="rId4" imgW="2234230" imgH="228501" progId="Equation.DSMT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1447800"/>
                        <a:ext cx="51054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7" name="TextBox 9"/>
          <p:cNvSpPr txBox="1">
            <a:spLocks noChangeArrowheads="1"/>
          </p:cNvSpPr>
          <p:nvPr/>
        </p:nvSpPr>
        <p:spPr bwMode="auto">
          <a:xfrm>
            <a:off x="685800" y="1981200"/>
            <a:ext cx="7162800" cy="3785652"/>
          </a:xfrm>
          <a:prstGeom prst="rect">
            <a:avLst/>
          </a:prstGeom>
          <a:noFill/>
          <a:ln w="9525">
            <a:noFill/>
            <a:miter lim="800000"/>
            <a:headEnd/>
            <a:tailEnd/>
          </a:ln>
        </p:spPr>
        <p:txBody>
          <a:bodyPr>
            <a:spAutoFit/>
          </a:bodyPr>
          <a:lstStyle/>
          <a:p>
            <a:r>
              <a:rPr lang="en-US" sz="2000" dirty="0">
                <a:latin typeface="Helvetica" pitchFamily="34" charset="0"/>
              </a:rPr>
              <a:t>The </a:t>
            </a:r>
            <a:r>
              <a:rPr lang="en-US" sz="2000" i="1" dirty="0">
                <a:latin typeface="Helvetica" pitchFamily="34" charset="0"/>
              </a:rPr>
              <a:t>z</a:t>
            </a:r>
            <a:r>
              <a:rPr lang="en-US" sz="2000" dirty="0">
                <a:latin typeface="Helvetica" pitchFamily="34" charset="0"/>
              </a:rPr>
              <a:t>-values corresponding to 48.5 and 51.5 when </a:t>
            </a:r>
            <a:r>
              <a:rPr lang="en-US" sz="2000" dirty="0">
                <a:latin typeface="Helvetica" pitchFamily="34" charset="0"/>
                <a:sym typeface="Symbol" pitchFamily="18" charset="2"/>
              </a:rPr>
              <a:t></a:t>
            </a:r>
            <a:r>
              <a:rPr lang="en-US" sz="2000" dirty="0">
                <a:latin typeface="Helvetica" pitchFamily="34" charset="0"/>
              </a:rPr>
              <a:t> </a:t>
            </a:r>
            <a:r>
              <a:rPr lang="en-US" sz="2000" dirty="0">
                <a:latin typeface="Helvetica" pitchFamily="34" charset="0"/>
                <a:sym typeface="Symbol" pitchFamily="18" charset="2"/>
              </a:rPr>
              <a:t></a:t>
            </a:r>
            <a:r>
              <a:rPr lang="en-US" sz="2000" dirty="0">
                <a:latin typeface="Helvetica" pitchFamily="34" charset="0"/>
              </a:rPr>
              <a:t> 52 are</a:t>
            </a:r>
          </a:p>
          <a:p>
            <a:endParaRPr lang="en-US" sz="2000" dirty="0">
              <a:latin typeface="Helvetica" pitchFamily="34" charset="0"/>
            </a:endParaRPr>
          </a:p>
          <a:p>
            <a:endParaRPr lang="en-US" sz="2000" dirty="0">
              <a:latin typeface="Helvetica" pitchFamily="34" charset="0"/>
            </a:endParaRPr>
          </a:p>
          <a:p>
            <a:endParaRPr lang="en-US" sz="2000" dirty="0">
              <a:latin typeface="Helvetica" pitchFamily="34" charset="0"/>
            </a:endParaRPr>
          </a:p>
          <a:p>
            <a:endParaRPr lang="en-US" sz="2000" dirty="0">
              <a:latin typeface="Helvetica" pitchFamily="34" charset="0"/>
            </a:endParaRPr>
          </a:p>
          <a:p>
            <a:r>
              <a:rPr lang="en-US" sz="2000" dirty="0" smtClean="0">
                <a:latin typeface="Helvetica" pitchFamily="34" charset="0"/>
              </a:rPr>
              <a:t>Hence,</a:t>
            </a:r>
            <a:endParaRPr lang="en-US" sz="2000" dirty="0">
              <a:latin typeface="Helvetica" pitchFamily="34" charset="0"/>
            </a:endParaRPr>
          </a:p>
          <a:p>
            <a:r>
              <a:rPr lang="en-US" sz="2000" dirty="0">
                <a:latin typeface="Helvetica" pitchFamily="34" charset="0"/>
                <a:sym typeface="Symbol" pitchFamily="18" charset="2"/>
              </a:rPr>
              <a:t></a:t>
            </a:r>
            <a:r>
              <a:rPr lang="en-US" sz="2000" dirty="0">
                <a:latin typeface="Helvetica" pitchFamily="34" charset="0"/>
              </a:rPr>
              <a:t> </a:t>
            </a:r>
            <a:r>
              <a:rPr lang="en-US" sz="2000" dirty="0">
                <a:latin typeface="Helvetica" pitchFamily="34" charset="0"/>
                <a:sym typeface="Symbol" pitchFamily="18" charset="2"/>
              </a:rPr>
              <a:t></a:t>
            </a:r>
            <a:r>
              <a:rPr lang="en-US" sz="2000" dirty="0">
                <a:latin typeface="Helvetica" pitchFamily="34" charset="0"/>
              </a:rPr>
              <a:t> </a:t>
            </a:r>
            <a:r>
              <a:rPr lang="en-US" sz="2000" i="1" dirty="0">
                <a:latin typeface="Helvetica" pitchFamily="34" charset="0"/>
              </a:rPr>
              <a:t>P</a:t>
            </a:r>
            <a:r>
              <a:rPr lang="en-US" sz="2000" dirty="0">
                <a:latin typeface="Helvetica" pitchFamily="34" charset="0"/>
              </a:rPr>
              <a:t>(</a:t>
            </a:r>
            <a:r>
              <a:rPr lang="en-US" sz="2000" dirty="0">
                <a:latin typeface="Helvetica" pitchFamily="34" charset="0"/>
                <a:sym typeface="Symbol" pitchFamily="18" charset="2"/>
              </a:rPr>
              <a:t></a:t>
            </a:r>
            <a:r>
              <a:rPr lang="en-US" sz="2000" dirty="0">
                <a:latin typeface="Helvetica" pitchFamily="34" charset="0"/>
              </a:rPr>
              <a:t>4.43 </a:t>
            </a:r>
            <a:r>
              <a:rPr lang="en-US" sz="2000" dirty="0">
                <a:latin typeface="Helvetica" pitchFamily="34" charset="0"/>
                <a:sym typeface="Symbol" pitchFamily="18" charset="2"/>
              </a:rPr>
              <a:t></a:t>
            </a:r>
            <a:r>
              <a:rPr lang="en-US" sz="2000" dirty="0">
                <a:latin typeface="Helvetica" pitchFamily="34" charset="0"/>
              </a:rPr>
              <a:t> </a:t>
            </a:r>
            <a:r>
              <a:rPr lang="en-US" sz="2000" i="1" dirty="0">
                <a:latin typeface="Helvetica" pitchFamily="34" charset="0"/>
              </a:rPr>
              <a:t>Z</a:t>
            </a:r>
            <a:r>
              <a:rPr lang="en-US" sz="2000" dirty="0">
                <a:latin typeface="Helvetica" pitchFamily="34" charset="0"/>
              </a:rPr>
              <a:t> </a:t>
            </a:r>
            <a:r>
              <a:rPr lang="en-US" sz="2000" dirty="0">
                <a:latin typeface="Helvetica" pitchFamily="34" charset="0"/>
                <a:sym typeface="Symbol" pitchFamily="18" charset="2"/>
              </a:rPr>
              <a:t></a:t>
            </a:r>
            <a:r>
              <a:rPr lang="en-US" sz="2000" dirty="0">
                <a:latin typeface="Helvetica" pitchFamily="34" charset="0"/>
              </a:rPr>
              <a:t> </a:t>
            </a:r>
            <a:r>
              <a:rPr lang="en-US" sz="2000" dirty="0">
                <a:latin typeface="Helvetica" pitchFamily="34" charset="0"/>
                <a:sym typeface="Symbol" pitchFamily="18" charset="2"/>
              </a:rPr>
              <a:t></a:t>
            </a:r>
            <a:r>
              <a:rPr lang="en-US" sz="2000" dirty="0">
                <a:latin typeface="Helvetica" pitchFamily="34" charset="0"/>
              </a:rPr>
              <a:t>0.63) </a:t>
            </a:r>
            <a:r>
              <a:rPr lang="en-US" sz="2000" dirty="0">
                <a:latin typeface="Helvetica" pitchFamily="34" charset="0"/>
                <a:sym typeface="Symbol" pitchFamily="18" charset="2"/>
              </a:rPr>
              <a:t></a:t>
            </a:r>
            <a:r>
              <a:rPr lang="en-US" sz="2000" dirty="0">
                <a:latin typeface="Helvetica" pitchFamily="34" charset="0"/>
              </a:rPr>
              <a:t> </a:t>
            </a:r>
            <a:r>
              <a:rPr lang="en-US" sz="2000" i="1" dirty="0">
                <a:latin typeface="Helvetica" pitchFamily="34" charset="0"/>
              </a:rPr>
              <a:t>P</a:t>
            </a:r>
            <a:r>
              <a:rPr lang="en-US" sz="2000" dirty="0">
                <a:latin typeface="Helvetica" pitchFamily="34" charset="0"/>
              </a:rPr>
              <a:t>(</a:t>
            </a:r>
            <a:r>
              <a:rPr lang="en-US" sz="2000" i="1" dirty="0">
                <a:latin typeface="Helvetica" pitchFamily="34" charset="0"/>
              </a:rPr>
              <a:t>Z</a:t>
            </a:r>
            <a:r>
              <a:rPr lang="en-US" sz="2000" dirty="0">
                <a:latin typeface="Helvetica" pitchFamily="34" charset="0"/>
              </a:rPr>
              <a:t> </a:t>
            </a:r>
            <a:r>
              <a:rPr lang="en-US" sz="2000" dirty="0">
                <a:latin typeface="Helvetica" pitchFamily="34" charset="0"/>
                <a:sym typeface="Symbol" pitchFamily="18" charset="2"/>
              </a:rPr>
              <a:t></a:t>
            </a:r>
            <a:r>
              <a:rPr lang="en-US" sz="2000" dirty="0">
                <a:latin typeface="Helvetica" pitchFamily="34" charset="0"/>
              </a:rPr>
              <a:t> </a:t>
            </a:r>
            <a:r>
              <a:rPr lang="en-US" sz="2000" dirty="0">
                <a:latin typeface="Helvetica" pitchFamily="34" charset="0"/>
                <a:sym typeface="Symbol" pitchFamily="18" charset="2"/>
              </a:rPr>
              <a:t></a:t>
            </a:r>
            <a:r>
              <a:rPr lang="en-US" sz="2000" dirty="0">
                <a:latin typeface="Helvetica" pitchFamily="34" charset="0"/>
              </a:rPr>
              <a:t>0.63) </a:t>
            </a:r>
            <a:r>
              <a:rPr lang="en-US" sz="2000" dirty="0">
                <a:latin typeface="Helvetica" pitchFamily="34" charset="0"/>
                <a:sym typeface="Symbol" pitchFamily="18" charset="2"/>
              </a:rPr>
              <a:t></a:t>
            </a:r>
            <a:r>
              <a:rPr lang="en-US" sz="2000" dirty="0">
                <a:latin typeface="Helvetica" pitchFamily="34" charset="0"/>
              </a:rPr>
              <a:t> </a:t>
            </a:r>
            <a:r>
              <a:rPr lang="en-US" sz="2000" i="1" dirty="0">
                <a:latin typeface="Helvetica" pitchFamily="34" charset="0"/>
              </a:rPr>
              <a:t>P</a:t>
            </a:r>
            <a:r>
              <a:rPr lang="en-US" sz="2000" dirty="0">
                <a:latin typeface="Helvetica" pitchFamily="34" charset="0"/>
              </a:rPr>
              <a:t>(</a:t>
            </a:r>
            <a:r>
              <a:rPr lang="en-US" sz="2000" i="1" dirty="0">
                <a:latin typeface="Helvetica" pitchFamily="34" charset="0"/>
              </a:rPr>
              <a:t>Z</a:t>
            </a:r>
            <a:r>
              <a:rPr lang="en-US" sz="2000" dirty="0">
                <a:latin typeface="Helvetica" pitchFamily="34" charset="0"/>
              </a:rPr>
              <a:t> </a:t>
            </a:r>
            <a:r>
              <a:rPr lang="en-US" sz="2000" dirty="0">
                <a:latin typeface="Helvetica" pitchFamily="34" charset="0"/>
                <a:sym typeface="Symbol" pitchFamily="18" charset="2"/>
              </a:rPr>
              <a:t></a:t>
            </a:r>
            <a:r>
              <a:rPr lang="en-US" sz="2000" dirty="0">
                <a:latin typeface="Helvetica" pitchFamily="34" charset="0"/>
              </a:rPr>
              <a:t> </a:t>
            </a:r>
            <a:r>
              <a:rPr lang="en-US" sz="2000" dirty="0">
                <a:latin typeface="Helvetica" pitchFamily="34" charset="0"/>
                <a:sym typeface="Symbol" pitchFamily="18" charset="2"/>
              </a:rPr>
              <a:t></a:t>
            </a:r>
            <a:r>
              <a:rPr lang="en-US" sz="2000" dirty="0">
                <a:latin typeface="Helvetica" pitchFamily="34" charset="0"/>
              </a:rPr>
              <a:t>4.43)</a:t>
            </a:r>
          </a:p>
          <a:p>
            <a:r>
              <a:rPr lang="en-US" sz="2000" dirty="0">
                <a:latin typeface="Helvetica" pitchFamily="34" charset="0"/>
              </a:rPr>
              <a:t>                                        = 0.2643 </a:t>
            </a:r>
            <a:r>
              <a:rPr lang="en-US" sz="2000" dirty="0">
                <a:latin typeface="Helvetica" pitchFamily="34" charset="0"/>
                <a:sym typeface="Symbol" pitchFamily="18" charset="2"/>
              </a:rPr>
              <a:t></a:t>
            </a:r>
            <a:r>
              <a:rPr lang="en-US" sz="2000" dirty="0">
                <a:latin typeface="Helvetica" pitchFamily="34" charset="0"/>
              </a:rPr>
              <a:t> 0.0000 </a:t>
            </a:r>
          </a:p>
          <a:p>
            <a:r>
              <a:rPr lang="en-US" sz="2000" dirty="0">
                <a:latin typeface="Helvetica" pitchFamily="34" charset="0"/>
                <a:sym typeface="Symbol" pitchFamily="18" charset="2"/>
              </a:rPr>
              <a:t>                                        </a:t>
            </a:r>
            <a:r>
              <a:rPr lang="en-US" sz="2000" dirty="0">
                <a:latin typeface="Helvetica" pitchFamily="34" charset="0"/>
              </a:rPr>
              <a:t> </a:t>
            </a:r>
            <a:r>
              <a:rPr lang="en-US" sz="2000" dirty="0" smtClean="0">
                <a:latin typeface="Helvetica" pitchFamily="34" charset="0"/>
              </a:rPr>
              <a:t>0.2643</a:t>
            </a:r>
          </a:p>
          <a:p>
            <a:endParaRPr lang="en-US" sz="2000" dirty="0" smtClean="0">
              <a:latin typeface="Helvetica" pitchFamily="34" charset="0"/>
            </a:endParaRPr>
          </a:p>
          <a:p>
            <a:r>
              <a:rPr lang="en-US" sz="2000" dirty="0" smtClean="0"/>
              <a:t>which means that the probability that we will fail to reject the false null hypothesis is 0.2643.</a:t>
            </a:r>
          </a:p>
        </p:txBody>
      </p:sp>
      <p:sp>
        <p:nvSpPr>
          <p:cNvPr id="2058"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2051" name="Object 8"/>
          <p:cNvGraphicFramePr>
            <a:graphicFrameLocks noChangeAspect="1"/>
          </p:cNvGraphicFramePr>
          <p:nvPr/>
        </p:nvGraphicFramePr>
        <p:xfrm>
          <a:off x="1676400" y="2590800"/>
          <a:ext cx="5943600" cy="695325"/>
        </p:xfrm>
        <a:graphic>
          <a:graphicData uri="http://schemas.openxmlformats.org/presentationml/2006/ole">
            <mc:AlternateContent xmlns:mc="http://schemas.openxmlformats.org/markup-compatibility/2006">
              <mc:Choice xmlns:v="urn:schemas-microsoft-com:vml" Requires="v">
                <p:oleObj spid="_x0000_s2053" name="Equation" r:id="rId6" imgW="3683000" imgH="393700" progId="Equation.DSMT4">
                  <p:embed/>
                </p:oleObj>
              </mc:Choice>
              <mc:Fallback>
                <p:oleObj name="Equation" r:id="rId6" imgW="3683000" imgH="393700" progId="Equation.DSMT4">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6400" y="2590800"/>
                        <a:ext cx="5943600" cy="695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10"/>
          <p:cNvSpPr/>
          <p:nvPr/>
        </p:nvSpPr>
        <p:spPr>
          <a:xfrm>
            <a:off x="457200" y="838200"/>
            <a:ext cx="5261569" cy="400110"/>
          </a:xfrm>
          <a:prstGeom prst="rect">
            <a:avLst/>
          </a:prstGeom>
        </p:spPr>
        <p:txBody>
          <a:bodyPr wrap="none">
            <a:spAutoFit/>
          </a:bodyPr>
          <a:lstStyle/>
          <a:p>
            <a:r>
              <a:rPr lang="en-US" sz="2000" b="1" dirty="0" smtClean="0"/>
              <a:t>Computing the Probability of Type II Error</a:t>
            </a:r>
            <a:endParaRPr lang="en-US" sz="2000" b="1" dirty="0">
              <a:latin typeface="Helvetica"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amp;R Chapter 3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elvetica">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elvetica">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elvetica">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M&amp;R Chapter 3 Template</Template>
  <TotalTime>1082</TotalTime>
  <Words>6612</Words>
  <Application>Microsoft Office PowerPoint</Application>
  <PresentationFormat>On-screen Show (4:3)</PresentationFormat>
  <Paragraphs>1195</Paragraphs>
  <Slides>66</Slides>
  <Notes>66</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66</vt:i4>
      </vt:variant>
    </vt:vector>
  </HeadingPairs>
  <TitlesOfParts>
    <vt:vector size="79" baseType="lpstr">
      <vt:lpstr>Helvetica</vt:lpstr>
      <vt:lpstr>MS PGothic</vt:lpstr>
      <vt:lpstr>Times New Roman</vt:lpstr>
      <vt:lpstr>Arial</vt:lpstr>
      <vt:lpstr>Wingdings</vt:lpstr>
      <vt:lpstr>Calibri</vt:lpstr>
      <vt:lpstr>Mathematica4</vt:lpstr>
      <vt:lpstr>Symbol</vt:lpstr>
      <vt:lpstr>Cambria Math</vt:lpstr>
      <vt:lpstr>M&amp;R Chapter 3 Template</vt:lpstr>
      <vt:lpstr>Custom Design</vt:lpstr>
      <vt:lpstr>1_Custom Design</vt:lpstr>
      <vt:lpstr>Equation</vt:lpstr>
      <vt:lpstr>PowerPoint Presentation</vt:lpstr>
      <vt:lpstr>PowerPoint Presentation</vt:lpstr>
      <vt:lpstr>Learning Objectives for Chapter 9</vt:lpstr>
      <vt:lpstr>9-1 Hypothesis Testing</vt:lpstr>
      <vt:lpstr>9-1 Hypothesis Testing</vt:lpstr>
      <vt:lpstr>PowerPoint Presentation</vt:lpstr>
      <vt:lpstr>9-1 Hypothesis Testing</vt:lpstr>
      <vt:lpstr>9-1 Hypothesis Testing</vt:lpstr>
      <vt:lpstr>9-1 Hypothesis Testing</vt:lpstr>
      <vt:lpstr>9-1 Hypothesis Testing</vt:lpstr>
      <vt:lpstr>9-1 Hypothesis Testing</vt:lpstr>
      <vt:lpstr>9-1 Hypothesis Testing</vt:lpstr>
      <vt:lpstr>9-1 Hypothesis Testing</vt:lpstr>
      <vt:lpstr>9-1 Hypothesis Testing</vt:lpstr>
      <vt:lpstr>9-1 Hypothesis Testing</vt:lpstr>
      <vt:lpstr>9-2 Tests on the Mean of a Normal Distribution, Variance Known</vt:lpstr>
      <vt:lpstr>9-2 Tests on the Mean of a Normal Distribution, Variance Known</vt:lpstr>
      <vt:lpstr>EXAMPLE 9-2 Propellant Burning Rate</vt:lpstr>
      <vt:lpstr>PowerPoint Presentation</vt:lpstr>
      <vt:lpstr>9-2 Tests on the Mean of a Normal Distribution, Variance Known</vt:lpstr>
      <vt:lpstr>9-2 Tests on the Mean of a Normal Distribution, Variance Known</vt:lpstr>
      <vt:lpstr>EXAMPLE 9-3 Propellant Burning Rate Type II Error </vt:lpstr>
      <vt:lpstr>EXAMPLE 9-3 Propellant Burning Rate Type II Error - Continuation </vt:lpstr>
      <vt:lpstr>9-2 Tests on the Mean of a Normal Distribution, Variance Known</vt:lpstr>
      <vt:lpstr>9-3 Tests on the Mean of a Normal Distribution, Variance Unknown</vt:lpstr>
      <vt:lpstr>EXAMPLE 9-6 Golf Club Design</vt:lpstr>
      <vt:lpstr>EXAMPLE 9-6 Golf Club Design - Continued</vt:lpstr>
      <vt:lpstr>9-3 Tests on the Mean of a Normal Distribution, Variance Unknown</vt:lpstr>
      <vt:lpstr>9-3 Tests on the Mean of a Normal Distribution, Variance Unknown</vt:lpstr>
      <vt:lpstr>9-4 Hypothesis Tests on the Variance and Standard Deviation of a Normal Distribution</vt:lpstr>
      <vt:lpstr>9-4 Hypothesis Tests on the Variance and Standard Deviation of a Normal Distribution</vt:lpstr>
      <vt:lpstr>9-4 Hypothesis Tests on the Variance and Standard Deviation of a Normal Distribution</vt:lpstr>
      <vt:lpstr>9-4 Hypothesis Tests on the Variance and Standard Deviation of a Normal Distribution</vt:lpstr>
      <vt:lpstr>9-4 Hypothesis Tests on the Variance and Standard Deviation of a Normal Distribution</vt:lpstr>
      <vt:lpstr>9-4 Hypothesis Tests on the Variance and Standard Deviation of a Normal Distribution</vt:lpstr>
      <vt:lpstr>9-4 Hypothesis Tests on the Variance and Standard Deviation of a Normal Distribution</vt:lpstr>
      <vt:lpstr>9-4 Hypothesis Tests on the Variance and Standard Deviation of a Normal Distribution</vt:lpstr>
      <vt:lpstr>9-5 Tests on a Population Proportion</vt:lpstr>
      <vt:lpstr>9-5 Tests on a Population Proportion</vt:lpstr>
      <vt:lpstr>9-5 Tests on a Population Proportion</vt:lpstr>
      <vt:lpstr>9-5 Tests on a Population Proportion</vt:lpstr>
      <vt:lpstr>9-5 Tests on a Population Proportion</vt:lpstr>
      <vt:lpstr>9-5 Tests on a Population Proportion</vt:lpstr>
      <vt:lpstr>9-5 Tests on a Population Proportion</vt:lpstr>
      <vt:lpstr>9-5 Tests on a Population Proportion</vt:lpstr>
      <vt:lpstr>9-7 Testing for Goodness of Fit </vt:lpstr>
      <vt:lpstr>9-7 Testing for Goodness of Fit </vt:lpstr>
      <vt:lpstr>9-7 Testing for Goodness of Fit </vt:lpstr>
      <vt:lpstr>9-7 Testing for Goodness of Fit </vt:lpstr>
      <vt:lpstr>9-7 Testing for Goodness of Fit </vt:lpstr>
      <vt:lpstr>9-7 Testing for Goodness of Fit </vt:lpstr>
      <vt:lpstr>9-7 Testing for Goodness of Fit </vt:lpstr>
      <vt:lpstr>9-8 Contingency Table Tests </vt:lpstr>
      <vt:lpstr>9-8 Contingency Table Tests </vt:lpstr>
      <vt:lpstr>9-8 Contingency Table Tests </vt:lpstr>
      <vt:lpstr>PowerPoint Presentation</vt:lpstr>
      <vt:lpstr>9-8 Contingency Table Tests </vt:lpstr>
      <vt:lpstr>9-8 Contingency Table Tests </vt:lpstr>
      <vt:lpstr>9-8 Contingency Table Tests </vt:lpstr>
      <vt:lpstr>9-9 Nonparametric Procedures </vt:lpstr>
      <vt:lpstr>PowerPoint Presentation</vt:lpstr>
      <vt:lpstr>PowerPoint Presentation</vt:lpstr>
      <vt:lpstr>9-9 Nonparametric Procedures </vt:lpstr>
      <vt:lpstr>PowerPoint Presentation</vt:lpstr>
      <vt:lpstr>PowerPoint Presentation</vt:lpstr>
      <vt:lpstr>Important Terms &amp; Concepts of Chapter 9</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Administratr</dc:creator>
  <cp:lastModifiedBy>Rajagopalan Balaji</cp:lastModifiedBy>
  <cp:revision>218</cp:revision>
  <dcterms:created xsi:type="dcterms:W3CDTF">2010-07-18T22:36:56Z</dcterms:created>
  <dcterms:modified xsi:type="dcterms:W3CDTF">2016-04-05T16:06:24Z</dcterms:modified>
</cp:coreProperties>
</file>