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91"/>
  </p:notesMasterIdLst>
  <p:sldIdLst>
    <p:sldId id="399" r:id="rId4"/>
    <p:sldId id="308" r:id="rId5"/>
    <p:sldId id="259" r:id="rId6"/>
    <p:sldId id="309" r:id="rId7"/>
    <p:sldId id="310"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5" r:id="rId58"/>
    <p:sldId id="366" r:id="rId59"/>
    <p:sldId id="367" r:id="rId60"/>
    <p:sldId id="368" r:id="rId61"/>
    <p:sldId id="369" r:id="rId62"/>
    <p:sldId id="370" r:id="rId63"/>
    <p:sldId id="371" r:id="rId64"/>
    <p:sldId id="372" r:id="rId65"/>
    <p:sldId id="373" r:id="rId66"/>
    <p:sldId id="375" r:id="rId67"/>
    <p:sldId id="376" r:id="rId68"/>
    <p:sldId id="377" r:id="rId69"/>
    <p:sldId id="378" r:id="rId70"/>
    <p:sldId id="379" r:id="rId71"/>
    <p:sldId id="380" r:id="rId72"/>
    <p:sldId id="381" r:id="rId73"/>
    <p:sldId id="382" r:id="rId74"/>
    <p:sldId id="383" r:id="rId75"/>
    <p:sldId id="384" r:id="rId76"/>
    <p:sldId id="385" r:id="rId77"/>
    <p:sldId id="386" r:id="rId78"/>
    <p:sldId id="387" r:id="rId79"/>
    <p:sldId id="388" r:id="rId80"/>
    <p:sldId id="389" r:id="rId81"/>
    <p:sldId id="390" r:id="rId82"/>
    <p:sldId id="391" r:id="rId83"/>
    <p:sldId id="392" r:id="rId84"/>
    <p:sldId id="394" r:id="rId85"/>
    <p:sldId id="395" r:id="rId86"/>
    <p:sldId id="396" r:id="rId87"/>
    <p:sldId id="397" r:id="rId88"/>
    <p:sldId id="398" r:id="rId89"/>
    <p:sldId id="306" r:id="rId90"/>
  </p:sldIdLst>
  <p:sldSz cx="9144000" cy="6858000" type="screen4x3"/>
  <p:notesSz cx="7010400" cy="9296400"/>
  <p:embeddedFontLst>
    <p:embeddedFont>
      <p:font typeface="ＭＳ Ｐゴシック" panose="020B0600070205080204" pitchFamily="34" charset="-128"/>
      <p:regular r:id="rId92"/>
    </p:embeddedFont>
    <p:embeddedFont>
      <p:font typeface="Arial Unicode MS" panose="020B0604020202020204" pitchFamily="34" charset="-128"/>
      <p:regular r:id="rId93"/>
    </p:embeddedFont>
    <p:embeddedFont>
      <p:font typeface="Bookman Old Style" panose="02050604050505020204" pitchFamily="18" charset="0"/>
      <p:regular r:id="rId94"/>
      <p:bold r:id="rId95"/>
      <p:italic r:id="rId96"/>
      <p:boldItalic r:id="rId97"/>
    </p:embeddedFont>
    <p:embeddedFont>
      <p:font typeface="Garamond" panose="02020404030301010803" pitchFamily="18" charset="0"/>
      <p:regular r:id="rId98"/>
      <p:bold r:id="rId99"/>
      <p:italic r:id="rId100"/>
    </p:embeddedFont>
    <p:embeddedFont>
      <p:font typeface="Helvetica" panose="020B0604020202020204" pitchFamily="34" charset="0"/>
      <p:regular r:id="rId101"/>
      <p:bold r:id="rId102"/>
      <p:italic r:id="rId103"/>
      <p:boldItalic r:id="rId104"/>
    </p:embeddedFont>
    <p:embeddedFont>
      <p:font typeface="Calibri" panose="020F0502020204030204" pitchFamily="34" charset="0"/>
      <p:regular r:id="rId105"/>
      <p:bold r:id="rId106"/>
      <p:italic r:id="rId107"/>
      <p:boldItalic r:id="rId10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07" autoAdjust="0"/>
    <p:restoredTop sz="94660"/>
  </p:normalViewPr>
  <p:slideViewPr>
    <p:cSldViewPr>
      <p:cViewPr varScale="1">
        <p:scale>
          <a:sx n="63" d="100"/>
          <a:sy n="63" d="100"/>
        </p:scale>
        <p:origin x="52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font" Target="fonts/font16.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11.fntdata"/><Relationship Id="rId110"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12.fntdata"/><Relationship Id="rId108"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5" Type="http://schemas.openxmlformats.org/officeDocument/2006/relationships/image" Target="../media/image73.wmf"/><Relationship Id="rId4" Type="http://schemas.openxmlformats.org/officeDocument/2006/relationships/image" Target="../media/image72.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34" charset="0"/>
                <a:cs typeface="Arial" pitchFamily="34"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cs typeface="Arial" pitchFamily="34" charset="0"/>
              </a:defRPr>
            </a:lvl1pPr>
          </a:lstStyle>
          <a:p>
            <a:pPr>
              <a:defRPr/>
            </a:pPr>
            <a:fld id="{07CE2CDB-500E-4213-8BC6-0DC18312F1C5}" type="datetimeFigureOut">
              <a:rPr lang="en-US"/>
              <a:pPr>
                <a:defRPr/>
              </a:pPr>
              <a:t>3/30/2017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34" charset="0"/>
                <a:cs typeface="Arial" pitchFamily="34"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cs typeface="Arial" pitchFamily="34" charset="0"/>
              </a:defRPr>
            </a:lvl1pPr>
          </a:lstStyle>
          <a:p>
            <a:pPr>
              <a:defRPr/>
            </a:pPr>
            <a:fld id="{8502827B-1FB4-462A-A0DB-45A1B03D56A1}" type="slidenum">
              <a:rPr lang="en-US"/>
              <a:pPr>
                <a:defRPr/>
              </a:pPr>
              <a:t>‹#›</a:t>
            </a:fld>
            <a:endParaRPr lang="en-US"/>
          </a:p>
        </p:txBody>
      </p:sp>
    </p:spTree>
    <p:extLst>
      <p:ext uri="{BB962C8B-B14F-4D97-AF65-F5344CB8AC3E}">
        <p14:creationId xmlns:p14="http://schemas.microsoft.com/office/powerpoint/2010/main" val="1285379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EC073A-6DA4-4658-9929-E65FF0310908}" type="slidenum">
              <a:rPr lang="en-US" smtClean="0"/>
              <a:pPr>
                <a:defRPr/>
              </a:pPr>
              <a:t>1</a:t>
            </a:fld>
            <a:endParaRPr lang="en-US"/>
          </a:p>
        </p:txBody>
      </p:sp>
    </p:spTree>
    <p:extLst>
      <p:ext uri="{BB962C8B-B14F-4D97-AF65-F5344CB8AC3E}">
        <p14:creationId xmlns:p14="http://schemas.microsoft.com/office/powerpoint/2010/main" val="327574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a:lstStyle/>
          <a:p>
            <a:fld id="{1AA59026-5618-48AC-A55B-9FDD6206050B}" type="slidenum">
              <a:rPr lang="en-US" smtClean="0"/>
              <a:pPr/>
              <a:t>10</a:t>
            </a:fld>
            <a:endParaRPr lang="en-US" smtClean="0"/>
          </a:p>
        </p:txBody>
      </p:sp>
    </p:spTree>
    <p:extLst>
      <p:ext uri="{BB962C8B-B14F-4D97-AF65-F5344CB8AC3E}">
        <p14:creationId xmlns:p14="http://schemas.microsoft.com/office/powerpoint/2010/main" val="215381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a:lstStyle/>
          <a:p>
            <a:fld id="{DBC85E46-F97C-43A4-A5ED-AB5F40AFA1D3}" type="slidenum">
              <a:rPr lang="en-US" smtClean="0"/>
              <a:pPr/>
              <a:t>11</a:t>
            </a:fld>
            <a:endParaRPr lang="en-US" smtClean="0"/>
          </a:p>
        </p:txBody>
      </p:sp>
    </p:spTree>
    <p:extLst>
      <p:ext uri="{BB962C8B-B14F-4D97-AF65-F5344CB8AC3E}">
        <p14:creationId xmlns:p14="http://schemas.microsoft.com/office/powerpoint/2010/main" val="244404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E89E79EC-6C21-4308-9B09-6265BA6C6A77}" type="slidenum">
              <a:rPr lang="en-US" smtClean="0"/>
              <a:pPr/>
              <a:t>12</a:t>
            </a:fld>
            <a:endParaRPr lang="en-US" smtClean="0"/>
          </a:p>
        </p:txBody>
      </p:sp>
    </p:spTree>
    <p:extLst>
      <p:ext uri="{BB962C8B-B14F-4D97-AF65-F5344CB8AC3E}">
        <p14:creationId xmlns:p14="http://schemas.microsoft.com/office/powerpoint/2010/main" val="109071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a:lstStyle/>
          <a:p>
            <a:fld id="{C5BF971B-C1F2-435E-A8D7-B0CCF8DB9059}" type="slidenum">
              <a:rPr lang="en-US" smtClean="0"/>
              <a:pPr/>
              <a:t>13</a:t>
            </a:fld>
            <a:endParaRPr lang="en-US" smtClean="0"/>
          </a:p>
        </p:txBody>
      </p:sp>
    </p:spTree>
    <p:extLst>
      <p:ext uri="{BB962C8B-B14F-4D97-AF65-F5344CB8AC3E}">
        <p14:creationId xmlns:p14="http://schemas.microsoft.com/office/powerpoint/2010/main" val="29625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6500" name="Slide Number Placeholder 3"/>
          <p:cNvSpPr>
            <a:spLocks noGrp="1"/>
          </p:cNvSpPr>
          <p:nvPr>
            <p:ph type="sldNum" sz="quarter" idx="5"/>
          </p:nvPr>
        </p:nvSpPr>
        <p:spPr bwMode="auto">
          <a:noFill/>
          <a:ln>
            <a:miter lim="800000"/>
            <a:headEnd/>
            <a:tailEnd/>
          </a:ln>
        </p:spPr>
        <p:txBody>
          <a:bodyPr/>
          <a:lstStyle/>
          <a:p>
            <a:fld id="{D4D75EEE-F507-4C21-B5D7-FD728E051803}" type="slidenum">
              <a:rPr lang="en-US" smtClean="0"/>
              <a:pPr/>
              <a:t>14</a:t>
            </a:fld>
            <a:endParaRPr lang="en-US" smtClean="0"/>
          </a:p>
        </p:txBody>
      </p:sp>
    </p:spTree>
    <p:extLst>
      <p:ext uri="{BB962C8B-B14F-4D97-AF65-F5344CB8AC3E}">
        <p14:creationId xmlns:p14="http://schemas.microsoft.com/office/powerpoint/2010/main" val="30669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A4667B0A-7EC0-4FDD-A7B7-D56D0788380A}" type="slidenum">
              <a:rPr lang="en-US" smtClean="0"/>
              <a:pPr/>
              <a:t>15</a:t>
            </a:fld>
            <a:endParaRPr lang="en-US" smtClean="0"/>
          </a:p>
        </p:txBody>
      </p:sp>
    </p:spTree>
    <p:extLst>
      <p:ext uri="{BB962C8B-B14F-4D97-AF65-F5344CB8AC3E}">
        <p14:creationId xmlns:p14="http://schemas.microsoft.com/office/powerpoint/2010/main" val="3313544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a:lstStyle/>
          <a:p>
            <a:fld id="{45713642-CF4D-42B7-B5CD-7083B634A330}" type="slidenum">
              <a:rPr lang="en-US" smtClean="0"/>
              <a:pPr/>
              <a:t>16</a:t>
            </a:fld>
            <a:endParaRPr lang="en-US" smtClean="0"/>
          </a:p>
        </p:txBody>
      </p:sp>
    </p:spTree>
    <p:extLst>
      <p:ext uri="{BB962C8B-B14F-4D97-AF65-F5344CB8AC3E}">
        <p14:creationId xmlns:p14="http://schemas.microsoft.com/office/powerpoint/2010/main" val="2017427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a:lstStyle/>
          <a:p>
            <a:fld id="{23FFD7EF-04EB-4BCA-885E-C70744A351B4}" type="slidenum">
              <a:rPr lang="en-US" smtClean="0"/>
              <a:pPr/>
              <a:t>17</a:t>
            </a:fld>
            <a:endParaRPr lang="en-US" smtClean="0"/>
          </a:p>
        </p:txBody>
      </p:sp>
    </p:spTree>
    <p:extLst>
      <p:ext uri="{BB962C8B-B14F-4D97-AF65-F5344CB8AC3E}">
        <p14:creationId xmlns:p14="http://schemas.microsoft.com/office/powerpoint/2010/main" val="391973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a:lstStyle/>
          <a:p>
            <a:fld id="{AFA27449-23FC-4697-8137-6B354685F0D8}" type="slidenum">
              <a:rPr lang="en-US" smtClean="0"/>
              <a:pPr/>
              <a:t>18</a:t>
            </a:fld>
            <a:endParaRPr lang="en-US" smtClean="0"/>
          </a:p>
        </p:txBody>
      </p:sp>
    </p:spTree>
    <p:extLst>
      <p:ext uri="{BB962C8B-B14F-4D97-AF65-F5344CB8AC3E}">
        <p14:creationId xmlns:p14="http://schemas.microsoft.com/office/powerpoint/2010/main" val="3509561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a:lstStyle/>
          <a:p>
            <a:fld id="{0B7916D0-2BA0-4682-8C20-2BB101FA24AD}" type="slidenum">
              <a:rPr lang="en-US" smtClean="0"/>
              <a:pPr/>
              <a:t>19</a:t>
            </a:fld>
            <a:endParaRPr lang="en-US" smtClean="0"/>
          </a:p>
        </p:txBody>
      </p:sp>
    </p:spTree>
    <p:extLst>
      <p:ext uri="{BB962C8B-B14F-4D97-AF65-F5344CB8AC3E}">
        <p14:creationId xmlns:p14="http://schemas.microsoft.com/office/powerpoint/2010/main" val="395485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a:lstStyle/>
          <a:p>
            <a:fld id="{39D7DCE4-F52E-4058-BBF3-9C30891E3B61}" type="slidenum">
              <a:rPr lang="en-US" smtClean="0"/>
              <a:pPr/>
              <a:t>2</a:t>
            </a:fld>
            <a:endParaRPr lang="en-US" smtClean="0"/>
          </a:p>
        </p:txBody>
      </p:sp>
    </p:spTree>
    <p:extLst>
      <p:ext uri="{BB962C8B-B14F-4D97-AF65-F5344CB8AC3E}">
        <p14:creationId xmlns:p14="http://schemas.microsoft.com/office/powerpoint/2010/main" val="1566390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a:lstStyle/>
          <a:p>
            <a:fld id="{EF8C8E84-DD43-43F3-B27B-85B9D26652C6}" type="slidenum">
              <a:rPr lang="en-US" smtClean="0"/>
              <a:pPr/>
              <a:t>20</a:t>
            </a:fld>
            <a:endParaRPr lang="en-US" smtClean="0"/>
          </a:p>
        </p:txBody>
      </p:sp>
    </p:spTree>
    <p:extLst>
      <p:ext uri="{BB962C8B-B14F-4D97-AF65-F5344CB8AC3E}">
        <p14:creationId xmlns:p14="http://schemas.microsoft.com/office/powerpoint/2010/main" val="87054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a:lstStyle/>
          <a:p>
            <a:fld id="{AB332F6B-C19A-4614-880D-7D7C1DECAFF8}" type="slidenum">
              <a:rPr lang="en-US" smtClean="0"/>
              <a:pPr/>
              <a:t>21</a:t>
            </a:fld>
            <a:endParaRPr lang="en-US" smtClean="0"/>
          </a:p>
        </p:txBody>
      </p:sp>
    </p:spTree>
    <p:extLst>
      <p:ext uri="{BB962C8B-B14F-4D97-AF65-F5344CB8AC3E}">
        <p14:creationId xmlns:p14="http://schemas.microsoft.com/office/powerpoint/2010/main" val="117974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a:lstStyle/>
          <a:p>
            <a:fld id="{CB9EE9BF-16FC-4295-9030-E99F144E58B1}" type="slidenum">
              <a:rPr lang="en-US" smtClean="0"/>
              <a:pPr/>
              <a:t>22</a:t>
            </a:fld>
            <a:endParaRPr lang="en-US" smtClean="0"/>
          </a:p>
        </p:txBody>
      </p:sp>
    </p:spTree>
    <p:extLst>
      <p:ext uri="{BB962C8B-B14F-4D97-AF65-F5344CB8AC3E}">
        <p14:creationId xmlns:p14="http://schemas.microsoft.com/office/powerpoint/2010/main" val="2384288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a:lstStyle/>
          <a:p>
            <a:fld id="{1FFDFE43-61A6-418C-86E0-0B7CE02C95C6}" type="slidenum">
              <a:rPr lang="en-US" smtClean="0"/>
              <a:pPr/>
              <a:t>23</a:t>
            </a:fld>
            <a:endParaRPr lang="en-US" smtClean="0"/>
          </a:p>
        </p:txBody>
      </p:sp>
    </p:spTree>
    <p:extLst>
      <p:ext uri="{BB962C8B-B14F-4D97-AF65-F5344CB8AC3E}">
        <p14:creationId xmlns:p14="http://schemas.microsoft.com/office/powerpoint/2010/main" val="576701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a:lstStyle/>
          <a:p>
            <a:fld id="{95B1A0A2-649B-4587-A108-33FDBC20A588}" type="slidenum">
              <a:rPr lang="en-US" smtClean="0"/>
              <a:pPr/>
              <a:t>24</a:t>
            </a:fld>
            <a:endParaRPr lang="en-US" smtClean="0"/>
          </a:p>
        </p:txBody>
      </p:sp>
    </p:spTree>
    <p:extLst>
      <p:ext uri="{BB962C8B-B14F-4D97-AF65-F5344CB8AC3E}">
        <p14:creationId xmlns:p14="http://schemas.microsoft.com/office/powerpoint/2010/main" val="3846286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a:lstStyle/>
          <a:p>
            <a:fld id="{F6A5E3B4-04C8-477C-BC82-C85549C58654}" type="slidenum">
              <a:rPr lang="en-US" smtClean="0"/>
              <a:pPr/>
              <a:t>25</a:t>
            </a:fld>
            <a:endParaRPr lang="en-US" smtClean="0"/>
          </a:p>
        </p:txBody>
      </p:sp>
    </p:spTree>
    <p:extLst>
      <p:ext uri="{BB962C8B-B14F-4D97-AF65-F5344CB8AC3E}">
        <p14:creationId xmlns:p14="http://schemas.microsoft.com/office/powerpoint/2010/main" val="1267578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a:lstStyle/>
          <a:p>
            <a:fld id="{E4471DFC-5648-40BE-932B-4F9CBA888761}" type="slidenum">
              <a:rPr lang="en-US" smtClean="0"/>
              <a:pPr/>
              <a:t>26</a:t>
            </a:fld>
            <a:endParaRPr lang="en-US" smtClean="0"/>
          </a:p>
        </p:txBody>
      </p:sp>
    </p:spTree>
    <p:extLst>
      <p:ext uri="{BB962C8B-B14F-4D97-AF65-F5344CB8AC3E}">
        <p14:creationId xmlns:p14="http://schemas.microsoft.com/office/powerpoint/2010/main" val="1185851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a:lstStyle/>
          <a:p>
            <a:fld id="{3658128C-3B2F-4E82-A5AE-8D59FA31AEA8}" type="slidenum">
              <a:rPr lang="en-US" smtClean="0"/>
              <a:pPr/>
              <a:t>27</a:t>
            </a:fld>
            <a:endParaRPr lang="en-US" smtClean="0"/>
          </a:p>
        </p:txBody>
      </p:sp>
    </p:spTree>
    <p:extLst>
      <p:ext uri="{BB962C8B-B14F-4D97-AF65-F5344CB8AC3E}">
        <p14:creationId xmlns:p14="http://schemas.microsoft.com/office/powerpoint/2010/main" val="3234814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0836" name="Slide Number Placeholder 3"/>
          <p:cNvSpPr>
            <a:spLocks noGrp="1"/>
          </p:cNvSpPr>
          <p:nvPr>
            <p:ph type="sldNum" sz="quarter" idx="5"/>
          </p:nvPr>
        </p:nvSpPr>
        <p:spPr bwMode="auto">
          <a:noFill/>
          <a:ln>
            <a:miter lim="800000"/>
            <a:headEnd/>
            <a:tailEnd/>
          </a:ln>
        </p:spPr>
        <p:txBody>
          <a:bodyPr/>
          <a:lstStyle/>
          <a:p>
            <a:fld id="{60CDA04D-4C06-4E79-8C27-DFB4CC2A4F49}" type="slidenum">
              <a:rPr lang="en-US" smtClean="0"/>
              <a:pPr/>
              <a:t>28</a:t>
            </a:fld>
            <a:endParaRPr lang="en-US" smtClean="0"/>
          </a:p>
        </p:txBody>
      </p:sp>
    </p:spTree>
    <p:extLst>
      <p:ext uri="{BB962C8B-B14F-4D97-AF65-F5344CB8AC3E}">
        <p14:creationId xmlns:p14="http://schemas.microsoft.com/office/powerpoint/2010/main" val="1763135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a:lstStyle/>
          <a:p>
            <a:fld id="{96FB5CF2-2F09-4451-BE06-746C5E5910BD}" type="slidenum">
              <a:rPr lang="en-US" smtClean="0"/>
              <a:pPr/>
              <a:t>29</a:t>
            </a:fld>
            <a:endParaRPr lang="en-US" smtClean="0"/>
          </a:p>
        </p:txBody>
      </p:sp>
    </p:spTree>
    <p:extLst>
      <p:ext uri="{BB962C8B-B14F-4D97-AF65-F5344CB8AC3E}">
        <p14:creationId xmlns:p14="http://schemas.microsoft.com/office/powerpoint/2010/main" val="230902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a:lstStyle/>
          <a:p>
            <a:fld id="{2812A1C1-664F-4EE4-8D29-954598FD625D}" type="slidenum">
              <a:rPr lang="en-US" smtClean="0"/>
              <a:pPr/>
              <a:t>3</a:t>
            </a:fld>
            <a:endParaRPr lang="en-US" smtClean="0"/>
          </a:p>
        </p:txBody>
      </p:sp>
    </p:spTree>
    <p:extLst>
      <p:ext uri="{BB962C8B-B14F-4D97-AF65-F5344CB8AC3E}">
        <p14:creationId xmlns:p14="http://schemas.microsoft.com/office/powerpoint/2010/main" val="2964246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a:lstStyle/>
          <a:p>
            <a:fld id="{19A0F00B-46B2-440B-985D-24A98EC9B5F9}" type="slidenum">
              <a:rPr lang="en-US" smtClean="0"/>
              <a:pPr/>
              <a:t>30</a:t>
            </a:fld>
            <a:endParaRPr lang="en-US" smtClean="0"/>
          </a:p>
        </p:txBody>
      </p:sp>
    </p:spTree>
    <p:extLst>
      <p:ext uri="{BB962C8B-B14F-4D97-AF65-F5344CB8AC3E}">
        <p14:creationId xmlns:p14="http://schemas.microsoft.com/office/powerpoint/2010/main" val="682825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a:lstStyle/>
          <a:p>
            <a:fld id="{E366802D-6CAD-413A-A359-06E457B5CC7C}" type="slidenum">
              <a:rPr lang="en-US" smtClean="0"/>
              <a:pPr/>
              <a:t>31</a:t>
            </a:fld>
            <a:endParaRPr lang="en-US" smtClean="0"/>
          </a:p>
        </p:txBody>
      </p:sp>
    </p:spTree>
    <p:extLst>
      <p:ext uri="{BB962C8B-B14F-4D97-AF65-F5344CB8AC3E}">
        <p14:creationId xmlns:p14="http://schemas.microsoft.com/office/powerpoint/2010/main" val="2080112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8D41542B-9A79-41E1-AFA3-B188E88F4CD4}" type="slidenum">
              <a:rPr lang="en-US" smtClean="0"/>
              <a:pPr/>
              <a:t>32</a:t>
            </a:fld>
            <a:endParaRPr lang="en-US" smtClean="0"/>
          </a:p>
        </p:txBody>
      </p:sp>
    </p:spTree>
    <p:extLst>
      <p:ext uri="{BB962C8B-B14F-4D97-AF65-F5344CB8AC3E}">
        <p14:creationId xmlns:p14="http://schemas.microsoft.com/office/powerpoint/2010/main" val="1496789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a:lstStyle/>
          <a:p>
            <a:fld id="{F4C4B6B2-C7BB-4770-BECB-96D5DCD1D8F9}" type="slidenum">
              <a:rPr lang="en-US" smtClean="0"/>
              <a:pPr/>
              <a:t>33</a:t>
            </a:fld>
            <a:endParaRPr lang="en-US" smtClean="0"/>
          </a:p>
        </p:txBody>
      </p:sp>
    </p:spTree>
    <p:extLst>
      <p:ext uri="{BB962C8B-B14F-4D97-AF65-F5344CB8AC3E}">
        <p14:creationId xmlns:p14="http://schemas.microsoft.com/office/powerpoint/2010/main" val="570460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a:lstStyle/>
          <a:p>
            <a:fld id="{36E91D33-5F42-4762-A32D-35F289E5B64A}" type="slidenum">
              <a:rPr lang="en-US" smtClean="0"/>
              <a:pPr/>
              <a:t>34</a:t>
            </a:fld>
            <a:endParaRPr lang="en-US" smtClean="0"/>
          </a:p>
        </p:txBody>
      </p:sp>
    </p:spTree>
    <p:extLst>
      <p:ext uri="{BB962C8B-B14F-4D97-AF65-F5344CB8AC3E}">
        <p14:creationId xmlns:p14="http://schemas.microsoft.com/office/powerpoint/2010/main" val="3422728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a:lstStyle/>
          <a:p>
            <a:fld id="{F80D23B6-6177-42A1-AABF-29B75B9ACD36}" type="slidenum">
              <a:rPr lang="en-US" smtClean="0"/>
              <a:pPr/>
              <a:t>35</a:t>
            </a:fld>
            <a:endParaRPr lang="en-US" smtClean="0"/>
          </a:p>
        </p:txBody>
      </p:sp>
    </p:spTree>
    <p:extLst>
      <p:ext uri="{BB962C8B-B14F-4D97-AF65-F5344CB8AC3E}">
        <p14:creationId xmlns:p14="http://schemas.microsoft.com/office/powerpoint/2010/main" val="3866116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a:lstStyle/>
          <a:p>
            <a:fld id="{6E838FC1-26F3-42FC-919F-B5E47649087C}" type="slidenum">
              <a:rPr lang="en-US" smtClean="0"/>
              <a:pPr/>
              <a:t>36</a:t>
            </a:fld>
            <a:endParaRPr lang="en-US" smtClean="0"/>
          </a:p>
        </p:txBody>
      </p:sp>
    </p:spTree>
    <p:extLst>
      <p:ext uri="{BB962C8B-B14F-4D97-AF65-F5344CB8AC3E}">
        <p14:creationId xmlns:p14="http://schemas.microsoft.com/office/powerpoint/2010/main" val="269746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a:lstStyle/>
          <a:p>
            <a:fld id="{61B1CBD6-E438-48C7-A933-D16B625DC3F0}" type="slidenum">
              <a:rPr lang="en-US" smtClean="0"/>
              <a:pPr/>
              <a:t>37</a:t>
            </a:fld>
            <a:endParaRPr lang="en-US" smtClean="0"/>
          </a:p>
        </p:txBody>
      </p:sp>
    </p:spTree>
    <p:extLst>
      <p:ext uri="{BB962C8B-B14F-4D97-AF65-F5344CB8AC3E}">
        <p14:creationId xmlns:p14="http://schemas.microsoft.com/office/powerpoint/2010/main" val="3456920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a:lstStyle/>
          <a:p>
            <a:fld id="{8013EEC9-C880-4DB0-9A3C-0A7626279B6F}" type="slidenum">
              <a:rPr lang="en-US" smtClean="0"/>
              <a:pPr/>
              <a:t>38</a:t>
            </a:fld>
            <a:endParaRPr lang="en-US" smtClean="0"/>
          </a:p>
        </p:txBody>
      </p:sp>
    </p:spTree>
    <p:extLst>
      <p:ext uri="{BB962C8B-B14F-4D97-AF65-F5344CB8AC3E}">
        <p14:creationId xmlns:p14="http://schemas.microsoft.com/office/powerpoint/2010/main" val="2273295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a:lstStyle/>
          <a:p>
            <a:fld id="{9E7372EF-6282-4CA0-AA5B-77A56E3A2CD7}" type="slidenum">
              <a:rPr lang="en-US" smtClean="0"/>
              <a:pPr/>
              <a:t>39</a:t>
            </a:fld>
            <a:endParaRPr lang="en-US" smtClean="0"/>
          </a:p>
        </p:txBody>
      </p:sp>
    </p:spTree>
    <p:extLst>
      <p:ext uri="{BB962C8B-B14F-4D97-AF65-F5344CB8AC3E}">
        <p14:creationId xmlns:p14="http://schemas.microsoft.com/office/powerpoint/2010/main" val="348259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a:lstStyle/>
          <a:p>
            <a:fld id="{391BDF8B-DEBD-4159-8ED7-20F9641B04C3}" type="slidenum">
              <a:rPr lang="en-US" smtClean="0"/>
              <a:pPr/>
              <a:t>4</a:t>
            </a:fld>
            <a:endParaRPr lang="en-US" smtClean="0"/>
          </a:p>
        </p:txBody>
      </p:sp>
    </p:spTree>
    <p:extLst>
      <p:ext uri="{BB962C8B-B14F-4D97-AF65-F5344CB8AC3E}">
        <p14:creationId xmlns:p14="http://schemas.microsoft.com/office/powerpoint/2010/main" val="1999488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a:lstStyle/>
          <a:p>
            <a:fld id="{43ACEE61-D3BC-4A97-A0E3-4F4415CFA06E}" type="slidenum">
              <a:rPr lang="en-US" smtClean="0"/>
              <a:pPr/>
              <a:t>40</a:t>
            </a:fld>
            <a:endParaRPr lang="en-US" smtClean="0"/>
          </a:p>
        </p:txBody>
      </p:sp>
    </p:spTree>
    <p:extLst>
      <p:ext uri="{BB962C8B-B14F-4D97-AF65-F5344CB8AC3E}">
        <p14:creationId xmlns:p14="http://schemas.microsoft.com/office/powerpoint/2010/main" val="1774979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a:lstStyle/>
          <a:p>
            <a:fld id="{A92FF887-B7B3-4870-8781-50728DDE411C}" type="slidenum">
              <a:rPr lang="en-US" smtClean="0"/>
              <a:pPr/>
              <a:t>41</a:t>
            </a:fld>
            <a:endParaRPr lang="en-US" smtClean="0"/>
          </a:p>
        </p:txBody>
      </p:sp>
    </p:spTree>
    <p:extLst>
      <p:ext uri="{BB962C8B-B14F-4D97-AF65-F5344CB8AC3E}">
        <p14:creationId xmlns:p14="http://schemas.microsoft.com/office/powerpoint/2010/main" val="3000853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a:lstStyle/>
          <a:p>
            <a:fld id="{00B04AE2-E014-4140-BF6D-DA31E7B015A9}" type="slidenum">
              <a:rPr lang="en-US" smtClean="0"/>
              <a:pPr/>
              <a:t>42</a:t>
            </a:fld>
            <a:endParaRPr lang="en-US" smtClean="0"/>
          </a:p>
        </p:txBody>
      </p:sp>
    </p:spTree>
    <p:extLst>
      <p:ext uri="{BB962C8B-B14F-4D97-AF65-F5344CB8AC3E}">
        <p14:creationId xmlns:p14="http://schemas.microsoft.com/office/powerpoint/2010/main" val="1364719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a:lstStyle/>
          <a:p>
            <a:fld id="{4FEA5295-6DF8-431C-8351-B6E5C64C2060}" type="slidenum">
              <a:rPr lang="en-US" smtClean="0"/>
              <a:pPr/>
              <a:t>43</a:t>
            </a:fld>
            <a:endParaRPr lang="en-US" smtClean="0"/>
          </a:p>
        </p:txBody>
      </p:sp>
    </p:spTree>
    <p:extLst>
      <p:ext uri="{BB962C8B-B14F-4D97-AF65-F5344CB8AC3E}">
        <p14:creationId xmlns:p14="http://schemas.microsoft.com/office/powerpoint/2010/main" val="2636099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a:lstStyle/>
          <a:p>
            <a:fld id="{FB1654BC-2396-4297-A01E-C02C95D6FD46}" type="slidenum">
              <a:rPr lang="en-US" smtClean="0"/>
              <a:pPr/>
              <a:t>44</a:t>
            </a:fld>
            <a:endParaRPr lang="en-US" smtClean="0"/>
          </a:p>
        </p:txBody>
      </p:sp>
    </p:spTree>
    <p:extLst>
      <p:ext uri="{BB962C8B-B14F-4D97-AF65-F5344CB8AC3E}">
        <p14:creationId xmlns:p14="http://schemas.microsoft.com/office/powerpoint/2010/main" val="360155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a:lstStyle/>
          <a:p>
            <a:fld id="{82CC3EB2-3393-4F74-916E-597FD7AB7555}" type="slidenum">
              <a:rPr lang="en-US" smtClean="0"/>
              <a:pPr/>
              <a:t>45</a:t>
            </a:fld>
            <a:endParaRPr lang="en-US" smtClean="0"/>
          </a:p>
        </p:txBody>
      </p:sp>
    </p:spTree>
    <p:extLst>
      <p:ext uri="{BB962C8B-B14F-4D97-AF65-F5344CB8AC3E}">
        <p14:creationId xmlns:p14="http://schemas.microsoft.com/office/powerpoint/2010/main" val="3951461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a:lstStyle/>
          <a:p>
            <a:fld id="{6FBF55D8-F2FB-4CBE-841C-58DFD0CCE62E}" type="slidenum">
              <a:rPr lang="en-US" smtClean="0"/>
              <a:pPr/>
              <a:t>46</a:t>
            </a:fld>
            <a:endParaRPr lang="en-US" smtClean="0"/>
          </a:p>
        </p:txBody>
      </p:sp>
    </p:spTree>
    <p:extLst>
      <p:ext uri="{BB962C8B-B14F-4D97-AF65-F5344CB8AC3E}">
        <p14:creationId xmlns:p14="http://schemas.microsoft.com/office/powerpoint/2010/main" val="2941143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a:lstStyle/>
          <a:p>
            <a:fld id="{F38D8D84-6633-4AE6-AEB7-8BCBF9411E04}" type="slidenum">
              <a:rPr lang="en-US" smtClean="0"/>
              <a:pPr/>
              <a:t>47</a:t>
            </a:fld>
            <a:endParaRPr lang="en-US" smtClean="0"/>
          </a:p>
        </p:txBody>
      </p:sp>
    </p:spTree>
    <p:extLst>
      <p:ext uri="{BB962C8B-B14F-4D97-AF65-F5344CB8AC3E}">
        <p14:creationId xmlns:p14="http://schemas.microsoft.com/office/powerpoint/2010/main" val="1604355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a:lstStyle/>
          <a:p>
            <a:fld id="{774890C2-0D5F-4507-8408-391D1541D7A5}" type="slidenum">
              <a:rPr lang="en-US" smtClean="0"/>
              <a:pPr/>
              <a:t>48</a:t>
            </a:fld>
            <a:endParaRPr lang="en-US" smtClean="0"/>
          </a:p>
        </p:txBody>
      </p:sp>
    </p:spTree>
    <p:extLst>
      <p:ext uri="{BB962C8B-B14F-4D97-AF65-F5344CB8AC3E}">
        <p14:creationId xmlns:p14="http://schemas.microsoft.com/office/powerpoint/2010/main" val="1844158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a:lstStyle/>
          <a:p>
            <a:fld id="{257B8B67-DC95-4D66-A8ED-41557245096F}" type="slidenum">
              <a:rPr lang="en-US" smtClean="0"/>
              <a:pPr/>
              <a:t>49</a:t>
            </a:fld>
            <a:endParaRPr lang="en-US" smtClean="0"/>
          </a:p>
        </p:txBody>
      </p:sp>
    </p:spTree>
    <p:extLst>
      <p:ext uri="{BB962C8B-B14F-4D97-AF65-F5344CB8AC3E}">
        <p14:creationId xmlns:p14="http://schemas.microsoft.com/office/powerpoint/2010/main" val="39115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a:lstStyle/>
          <a:p>
            <a:fld id="{4E28BF52-1006-4426-A3E5-D8DBED918E9B}" type="slidenum">
              <a:rPr lang="en-US" smtClean="0"/>
              <a:pPr/>
              <a:t>5</a:t>
            </a:fld>
            <a:endParaRPr lang="en-US" smtClean="0"/>
          </a:p>
        </p:txBody>
      </p:sp>
    </p:spTree>
    <p:extLst>
      <p:ext uri="{BB962C8B-B14F-4D97-AF65-F5344CB8AC3E}">
        <p14:creationId xmlns:p14="http://schemas.microsoft.com/office/powerpoint/2010/main" val="724074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a:lstStyle/>
          <a:p>
            <a:fld id="{2D33166B-6645-48A3-BC09-027E4320F187}" type="slidenum">
              <a:rPr lang="en-US" smtClean="0"/>
              <a:pPr/>
              <a:t>50</a:t>
            </a:fld>
            <a:endParaRPr lang="en-US" smtClean="0"/>
          </a:p>
        </p:txBody>
      </p:sp>
    </p:spTree>
    <p:extLst>
      <p:ext uri="{BB962C8B-B14F-4D97-AF65-F5344CB8AC3E}">
        <p14:creationId xmlns:p14="http://schemas.microsoft.com/office/powerpoint/2010/main" val="3157109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ln>
            <a:miter lim="800000"/>
            <a:headEnd/>
            <a:tailEnd/>
          </a:ln>
        </p:spPr>
        <p:txBody>
          <a:bodyPr/>
          <a:lstStyle/>
          <a:p>
            <a:fld id="{B7731004-4FC4-409D-9809-92218595079D}" type="slidenum">
              <a:rPr lang="en-US" smtClean="0"/>
              <a:pPr/>
              <a:t>51</a:t>
            </a:fld>
            <a:endParaRPr lang="en-US" smtClean="0"/>
          </a:p>
        </p:txBody>
      </p:sp>
    </p:spTree>
    <p:extLst>
      <p:ext uri="{BB962C8B-B14F-4D97-AF65-F5344CB8AC3E}">
        <p14:creationId xmlns:p14="http://schemas.microsoft.com/office/powerpoint/2010/main" val="3815955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a:lstStyle/>
          <a:p>
            <a:fld id="{5231FFD9-E831-4ECE-977D-730334631281}" type="slidenum">
              <a:rPr lang="en-US" smtClean="0"/>
              <a:pPr/>
              <a:t>52</a:t>
            </a:fld>
            <a:endParaRPr lang="en-US" smtClean="0"/>
          </a:p>
        </p:txBody>
      </p:sp>
    </p:spTree>
    <p:extLst>
      <p:ext uri="{BB962C8B-B14F-4D97-AF65-F5344CB8AC3E}">
        <p14:creationId xmlns:p14="http://schemas.microsoft.com/office/powerpoint/2010/main" val="1184374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a:lstStyle/>
          <a:p>
            <a:fld id="{83EE876A-60E0-489A-9CEE-3E513B872D77}" type="slidenum">
              <a:rPr lang="en-US" smtClean="0"/>
              <a:pPr/>
              <a:t>53</a:t>
            </a:fld>
            <a:endParaRPr lang="en-US" smtClean="0"/>
          </a:p>
        </p:txBody>
      </p:sp>
    </p:spTree>
    <p:extLst>
      <p:ext uri="{BB962C8B-B14F-4D97-AF65-F5344CB8AC3E}">
        <p14:creationId xmlns:p14="http://schemas.microsoft.com/office/powerpoint/2010/main" val="3137876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a:lstStyle/>
          <a:p>
            <a:fld id="{8C4143B2-6275-4337-8FA6-6EAB1F792B82}" type="slidenum">
              <a:rPr lang="en-US" smtClean="0"/>
              <a:pPr/>
              <a:t>54</a:t>
            </a:fld>
            <a:endParaRPr lang="en-US" smtClean="0"/>
          </a:p>
        </p:txBody>
      </p:sp>
    </p:spTree>
    <p:extLst>
      <p:ext uri="{BB962C8B-B14F-4D97-AF65-F5344CB8AC3E}">
        <p14:creationId xmlns:p14="http://schemas.microsoft.com/office/powerpoint/2010/main" val="215261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a:lstStyle/>
          <a:p>
            <a:fld id="{529EEB8D-5A73-4383-9BC5-D956FBEEA694}" type="slidenum">
              <a:rPr lang="en-US" smtClean="0"/>
              <a:pPr/>
              <a:t>55</a:t>
            </a:fld>
            <a:endParaRPr lang="en-US" smtClean="0"/>
          </a:p>
        </p:txBody>
      </p:sp>
    </p:spTree>
    <p:extLst>
      <p:ext uri="{BB962C8B-B14F-4D97-AF65-F5344CB8AC3E}">
        <p14:creationId xmlns:p14="http://schemas.microsoft.com/office/powerpoint/2010/main" val="483722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a:lstStyle/>
          <a:p>
            <a:fld id="{78ADBAF1-3302-4262-8E09-70F2C3EE555F}" type="slidenum">
              <a:rPr lang="en-US" smtClean="0"/>
              <a:pPr/>
              <a:t>56</a:t>
            </a:fld>
            <a:endParaRPr lang="en-US" smtClean="0"/>
          </a:p>
        </p:txBody>
      </p:sp>
    </p:spTree>
    <p:extLst>
      <p:ext uri="{BB962C8B-B14F-4D97-AF65-F5344CB8AC3E}">
        <p14:creationId xmlns:p14="http://schemas.microsoft.com/office/powerpoint/2010/main" val="217104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noFill/>
          <a:ln>
            <a:miter lim="800000"/>
            <a:headEnd/>
            <a:tailEnd/>
          </a:ln>
        </p:spPr>
        <p:txBody>
          <a:bodyPr/>
          <a:lstStyle/>
          <a:p>
            <a:fld id="{0703AF8E-9D02-482B-8020-7E65AE06F620}" type="slidenum">
              <a:rPr lang="en-US" smtClean="0"/>
              <a:pPr/>
              <a:t>57</a:t>
            </a:fld>
            <a:endParaRPr lang="en-US" smtClean="0"/>
          </a:p>
        </p:txBody>
      </p:sp>
    </p:spTree>
    <p:extLst>
      <p:ext uri="{BB962C8B-B14F-4D97-AF65-F5344CB8AC3E}">
        <p14:creationId xmlns:p14="http://schemas.microsoft.com/office/powerpoint/2010/main" val="6659484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a:lstStyle/>
          <a:p>
            <a:fld id="{396E0894-38BA-4864-88CC-64388A7977F8}" type="slidenum">
              <a:rPr lang="en-US" smtClean="0"/>
              <a:pPr/>
              <a:t>58</a:t>
            </a:fld>
            <a:endParaRPr lang="en-US" smtClean="0"/>
          </a:p>
        </p:txBody>
      </p:sp>
    </p:spTree>
    <p:extLst>
      <p:ext uri="{BB962C8B-B14F-4D97-AF65-F5344CB8AC3E}">
        <p14:creationId xmlns:p14="http://schemas.microsoft.com/office/powerpoint/2010/main" val="4118338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a:lstStyle/>
          <a:p>
            <a:fld id="{454E539F-543C-45EA-B98F-0D6F0A9B8778}" type="slidenum">
              <a:rPr lang="en-US" smtClean="0"/>
              <a:pPr/>
              <a:t>59</a:t>
            </a:fld>
            <a:endParaRPr lang="en-US" smtClean="0"/>
          </a:p>
        </p:txBody>
      </p:sp>
    </p:spTree>
    <p:extLst>
      <p:ext uri="{BB962C8B-B14F-4D97-AF65-F5344CB8AC3E}">
        <p14:creationId xmlns:p14="http://schemas.microsoft.com/office/powerpoint/2010/main" val="195688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a:lstStyle/>
          <a:p>
            <a:fld id="{16716B34-F9CB-4EF5-994A-9E54C2DF31EC}" type="slidenum">
              <a:rPr lang="en-US" smtClean="0"/>
              <a:pPr/>
              <a:t>6</a:t>
            </a:fld>
            <a:endParaRPr lang="en-US" smtClean="0"/>
          </a:p>
        </p:txBody>
      </p:sp>
    </p:spTree>
    <p:extLst>
      <p:ext uri="{BB962C8B-B14F-4D97-AF65-F5344CB8AC3E}">
        <p14:creationId xmlns:p14="http://schemas.microsoft.com/office/powerpoint/2010/main" val="1611851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a:lstStyle/>
          <a:p>
            <a:fld id="{7E9FAD25-3358-47F4-A5E0-24A926F23655}" type="slidenum">
              <a:rPr lang="en-US" smtClean="0"/>
              <a:pPr/>
              <a:t>60</a:t>
            </a:fld>
            <a:endParaRPr lang="en-US" smtClean="0"/>
          </a:p>
        </p:txBody>
      </p:sp>
    </p:spTree>
    <p:extLst>
      <p:ext uri="{BB962C8B-B14F-4D97-AF65-F5344CB8AC3E}">
        <p14:creationId xmlns:p14="http://schemas.microsoft.com/office/powerpoint/2010/main" val="4006438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a:lstStyle/>
          <a:p>
            <a:fld id="{F35AC536-7F6E-46B8-8A27-29A127DBDC0E}" type="slidenum">
              <a:rPr lang="en-US" smtClean="0"/>
              <a:pPr/>
              <a:t>61</a:t>
            </a:fld>
            <a:endParaRPr lang="en-US" smtClean="0"/>
          </a:p>
        </p:txBody>
      </p:sp>
    </p:spTree>
    <p:extLst>
      <p:ext uri="{BB962C8B-B14F-4D97-AF65-F5344CB8AC3E}">
        <p14:creationId xmlns:p14="http://schemas.microsoft.com/office/powerpoint/2010/main" val="1694196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a:lstStyle/>
          <a:p>
            <a:fld id="{007D7FE5-DF94-4F9C-B4A1-85BF79F286DD}" type="slidenum">
              <a:rPr lang="en-US" smtClean="0"/>
              <a:pPr/>
              <a:t>62</a:t>
            </a:fld>
            <a:endParaRPr lang="en-US" smtClean="0"/>
          </a:p>
        </p:txBody>
      </p:sp>
    </p:spTree>
    <p:extLst>
      <p:ext uri="{BB962C8B-B14F-4D97-AF65-F5344CB8AC3E}">
        <p14:creationId xmlns:p14="http://schemas.microsoft.com/office/powerpoint/2010/main" val="3098696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a:lstStyle/>
          <a:p>
            <a:fld id="{B9CCCD2F-D00B-4721-ACA4-AD05367BDF7A}" type="slidenum">
              <a:rPr lang="en-US" smtClean="0"/>
              <a:pPr/>
              <a:t>63</a:t>
            </a:fld>
            <a:endParaRPr lang="en-US" smtClean="0"/>
          </a:p>
        </p:txBody>
      </p:sp>
    </p:spTree>
    <p:extLst>
      <p:ext uri="{BB962C8B-B14F-4D97-AF65-F5344CB8AC3E}">
        <p14:creationId xmlns:p14="http://schemas.microsoft.com/office/powerpoint/2010/main" val="4240251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a:lstStyle/>
          <a:p>
            <a:fld id="{B77152CA-9AFB-4111-93C8-49CA4209A4A4}" type="slidenum">
              <a:rPr lang="en-US" smtClean="0"/>
              <a:pPr/>
              <a:t>64</a:t>
            </a:fld>
            <a:endParaRPr lang="en-US" smtClean="0"/>
          </a:p>
        </p:txBody>
      </p:sp>
    </p:spTree>
    <p:extLst>
      <p:ext uri="{BB962C8B-B14F-4D97-AF65-F5344CB8AC3E}">
        <p14:creationId xmlns:p14="http://schemas.microsoft.com/office/powerpoint/2010/main" val="2372285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a:lstStyle/>
          <a:p>
            <a:fld id="{2DAC02E1-4B40-439C-82FD-3726D4A1E0DE}" type="slidenum">
              <a:rPr lang="en-US" smtClean="0"/>
              <a:pPr/>
              <a:t>65</a:t>
            </a:fld>
            <a:endParaRPr lang="en-US" smtClean="0"/>
          </a:p>
        </p:txBody>
      </p:sp>
    </p:spTree>
    <p:extLst>
      <p:ext uri="{BB962C8B-B14F-4D97-AF65-F5344CB8AC3E}">
        <p14:creationId xmlns:p14="http://schemas.microsoft.com/office/powerpoint/2010/main" val="264310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a:lstStyle/>
          <a:p>
            <a:fld id="{FD72345E-12C8-4409-98EF-94CC50A77838}" type="slidenum">
              <a:rPr lang="en-US" smtClean="0"/>
              <a:pPr/>
              <a:t>66</a:t>
            </a:fld>
            <a:endParaRPr lang="en-US" smtClean="0"/>
          </a:p>
        </p:txBody>
      </p:sp>
    </p:spTree>
    <p:extLst>
      <p:ext uri="{BB962C8B-B14F-4D97-AF65-F5344CB8AC3E}">
        <p14:creationId xmlns:p14="http://schemas.microsoft.com/office/powerpoint/2010/main" val="4767363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a:lstStyle/>
          <a:p>
            <a:fld id="{2D5EEAB2-6E54-4AC6-867C-F373C4DA91E1}" type="slidenum">
              <a:rPr lang="en-US" smtClean="0"/>
              <a:pPr/>
              <a:t>67</a:t>
            </a:fld>
            <a:endParaRPr lang="en-US" smtClean="0"/>
          </a:p>
        </p:txBody>
      </p:sp>
    </p:spTree>
    <p:extLst>
      <p:ext uri="{BB962C8B-B14F-4D97-AF65-F5344CB8AC3E}">
        <p14:creationId xmlns:p14="http://schemas.microsoft.com/office/powerpoint/2010/main" val="17099715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a:lstStyle/>
          <a:p>
            <a:fld id="{E8701C09-61E9-4F7D-B27D-24DB92AE32E0}" type="slidenum">
              <a:rPr lang="en-US" smtClean="0"/>
              <a:pPr/>
              <a:t>68</a:t>
            </a:fld>
            <a:endParaRPr lang="en-US" smtClean="0"/>
          </a:p>
        </p:txBody>
      </p:sp>
    </p:spTree>
    <p:extLst>
      <p:ext uri="{BB962C8B-B14F-4D97-AF65-F5344CB8AC3E}">
        <p14:creationId xmlns:p14="http://schemas.microsoft.com/office/powerpoint/2010/main" val="2521922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a:lstStyle/>
          <a:p>
            <a:fld id="{88CD7FF4-1DD1-49BE-8FEA-1798F7540F5D}" type="slidenum">
              <a:rPr lang="en-US" smtClean="0"/>
              <a:pPr/>
              <a:t>69</a:t>
            </a:fld>
            <a:endParaRPr lang="en-US" smtClean="0"/>
          </a:p>
        </p:txBody>
      </p:sp>
    </p:spTree>
    <p:extLst>
      <p:ext uri="{BB962C8B-B14F-4D97-AF65-F5344CB8AC3E}">
        <p14:creationId xmlns:p14="http://schemas.microsoft.com/office/powerpoint/2010/main" val="125348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a:lstStyle/>
          <a:p>
            <a:fld id="{8C3D84E4-52DE-49A0-B92F-017B4419CA33}" type="slidenum">
              <a:rPr lang="en-US" smtClean="0"/>
              <a:pPr/>
              <a:t>7</a:t>
            </a:fld>
            <a:endParaRPr lang="en-US" smtClean="0"/>
          </a:p>
        </p:txBody>
      </p:sp>
    </p:spTree>
    <p:extLst>
      <p:ext uri="{BB962C8B-B14F-4D97-AF65-F5344CB8AC3E}">
        <p14:creationId xmlns:p14="http://schemas.microsoft.com/office/powerpoint/2010/main" val="53736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a:lstStyle/>
          <a:p>
            <a:fld id="{56B27097-9100-49D5-80C9-505914E4F66A}" type="slidenum">
              <a:rPr lang="en-US" smtClean="0"/>
              <a:pPr/>
              <a:t>70</a:t>
            </a:fld>
            <a:endParaRPr lang="en-US" smtClean="0"/>
          </a:p>
        </p:txBody>
      </p:sp>
    </p:spTree>
    <p:extLst>
      <p:ext uri="{BB962C8B-B14F-4D97-AF65-F5344CB8AC3E}">
        <p14:creationId xmlns:p14="http://schemas.microsoft.com/office/powerpoint/2010/main" val="34635040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a:lstStyle/>
          <a:p>
            <a:fld id="{882F06E6-5B6F-49E1-8EA9-D30F22F210BE}" type="slidenum">
              <a:rPr lang="en-US" smtClean="0"/>
              <a:pPr/>
              <a:t>71</a:t>
            </a:fld>
            <a:endParaRPr lang="en-US" smtClean="0"/>
          </a:p>
        </p:txBody>
      </p:sp>
    </p:spTree>
    <p:extLst>
      <p:ext uri="{BB962C8B-B14F-4D97-AF65-F5344CB8AC3E}">
        <p14:creationId xmlns:p14="http://schemas.microsoft.com/office/powerpoint/2010/main" val="2533519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a:lstStyle/>
          <a:p>
            <a:fld id="{D1372857-0E0A-444B-A0E8-D39E0B6EFF57}" type="slidenum">
              <a:rPr lang="en-US" smtClean="0"/>
              <a:pPr/>
              <a:t>72</a:t>
            </a:fld>
            <a:endParaRPr lang="en-US" smtClean="0"/>
          </a:p>
        </p:txBody>
      </p:sp>
    </p:spTree>
    <p:extLst>
      <p:ext uri="{BB962C8B-B14F-4D97-AF65-F5344CB8AC3E}">
        <p14:creationId xmlns:p14="http://schemas.microsoft.com/office/powerpoint/2010/main" val="2486335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a:lstStyle/>
          <a:p>
            <a:fld id="{1B9D526C-78F7-4D34-8B75-9B6046417FF0}" type="slidenum">
              <a:rPr lang="en-US" smtClean="0"/>
              <a:pPr/>
              <a:t>73</a:t>
            </a:fld>
            <a:endParaRPr lang="en-US" smtClean="0"/>
          </a:p>
        </p:txBody>
      </p:sp>
    </p:spTree>
    <p:extLst>
      <p:ext uri="{BB962C8B-B14F-4D97-AF65-F5344CB8AC3E}">
        <p14:creationId xmlns:p14="http://schemas.microsoft.com/office/powerpoint/2010/main" val="675219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a:lstStyle/>
          <a:p>
            <a:fld id="{CCF24E18-4F5B-4B8D-8DD4-FE5E512F0463}" type="slidenum">
              <a:rPr lang="en-US" smtClean="0"/>
              <a:pPr/>
              <a:t>74</a:t>
            </a:fld>
            <a:endParaRPr lang="en-US" smtClean="0"/>
          </a:p>
        </p:txBody>
      </p:sp>
    </p:spTree>
    <p:extLst>
      <p:ext uri="{BB962C8B-B14F-4D97-AF65-F5344CB8AC3E}">
        <p14:creationId xmlns:p14="http://schemas.microsoft.com/office/powerpoint/2010/main" val="22282933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8964" name="Slide Number Placeholder 3"/>
          <p:cNvSpPr>
            <a:spLocks noGrp="1"/>
          </p:cNvSpPr>
          <p:nvPr>
            <p:ph type="sldNum" sz="quarter" idx="5"/>
          </p:nvPr>
        </p:nvSpPr>
        <p:spPr bwMode="auto">
          <a:noFill/>
          <a:ln>
            <a:miter lim="800000"/>
            <a:headEnd/>
            <a:tailEnd/>
          </a:ln>
        </p:spPr>
        <p:txBody>
          <a:bodyPr/>
          <a:lstStyle/>
          <a:p>
            <a:fld id="{FD23571A-1382-4990-B94D-27489D88D55C}" type="slidenum">
              <a:rPr lang="en-US" smtClean="0"/>
              <a:pPr/>
              <a:t>75</a:t>
            </a:fld>
            <a:endParaRPr lang="en-US" smtClean="0"/>
          </a:p>
        </p:txBody>
      </p:sp>
    </p:spTree>
    <p:extLst>
      <p:ext uri="{BB962C8B-B14F-4D97-AF65-F5344CB8AC3E}">
        <p14:creationId xmlns:p14="http://schemas.microsoft.com/office/powerpoint/2010/main" val="22900232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a:lstStyle/>
          <a:p>
            <a:fld id="{FF452453-F6E9-4B61-AE89-F24949EEB6AB}" type="slidenum">
              <a:rPr lang="en-US" smtClean="0"/>
              <a:pPr/>
              <a:t>76</a:t>
            </a:fld>
            <a:endParaRPr lang="en-US" smtClean="0"/>
          </a:p>
        </p:txBody>
      </p:sp>
    </p:spTree>
    <p:extLst>
      <p:ext uri="{BB962C8B-B14F-4D97-AF65-F5344CB8AC3E}">
        <p14:creationId xmlns:p14="http://schemas.microsoft.com/office/powerpoint/2010/main" val="12355906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a:lstStyle/>
          <a:p>
            <a:fld id="{83CADBED-2461-4977-B745-B12DF9354D9B}" type="slidenum">
              <a:rPr lang="en-US" smtClean="0"/>
              <a:pPr/>
              <a:t>77</a:t>
            </a:fld>
            <a:endParaRPr lang="en-US" smtClean="0"/>
          </a:p>
        </p:txBody>
      </p:sp>
    </p:spTree>
    <p:extLst>
      <p:ext uri="{BB962C8B-B14F-4D97-AF65-F5344CB8AC3E}">
        <p14:creationId xmlns:p14="http://schemas.microsoft.com/office/powerpoint/2010/main" val="27064342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2036" name="Slide Number Placeholder 3"/>
          <p:cNvSpPr>
            <a:spLocks noGrp="1"/>
          </p:cNvSpPr>
          <p:nvPr>
            <p:ph type="sldNum" sz="quarter" idx="5"/>
          </p:nvPr>
        </p:nvSpPr>
        <p:spPr bwMode="auto">
          <a:noFill/>
          <a:ln>
            <a:miter lim="800000"/>
            <a:headEnd/>
            <a:tailEnd/>
          </a:ln>
        </p:spPr>
        <p:txBody>
          <a:bodyPr/>
          <a:lstStyle/>
          <a:p>
            <a:fld id="{7FA9F1F8-0262-4B9C-980F-64DB85980293}" type="slidenum">
              <a:rPr lang="en-US" smtClean="0"/>
              <a:pPr/>
              <a:t>78</a:t>
            </a:fld>
            <a:endParaRPr lang="en-US" smtClean="0"/>
          </a:p>
        </p:txBody>
      </p:sp>
    </p:spTree>
    <p:extLst>
      <p:ext uri="{BB962C8B-B14F-4D97-AF65-F5344CB8AC3E}">
        <p14:creationId xmlns:p14="http://schemas.microsoft.com/office/powerpoint/2010/main" val="1017769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a:lstStyle/>
          <a:p>
            <a:fld id="{C454C660-E527-46F0-B4A7-07948FAC6C16}" type="slidenum">
              <a:rPr lang="en-US" smtClean="0"/>
              <a:pPr/>
              <a:t>79</a:t>
            </a:fld>
            <a:endParaRPr lang="en-US" smtClean="0"/>
          </a:p>
        </p:txBody>
      </p:sp>
    </p:spTree>
    <p:extLst>
      <p:ext uri="{BB962C8B-B14F-4D97-AF65-F5344CB8AC3E}">
        <p14:creationId xmlns:p14="http://schemas.microsoft.com/office/powerpoint/2010/main" val="92889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a:lstStyle/>
          <a:p>
            <a:fld id="{0AEF206B-86F3-482E-B946-34402DAF61E4}" type="slidenum">
              <a:rPr lang="en-US" smtClean="0"/>
              <a:pPr/>
              <a:t>8</a:t>
            </a:fld>
            <a:endParaRPr lang="en-US" smtClean="0"/>
          </a:p>
        </p:txBody>
      </p:sp>
    </p:spTree>
    <p:extLst>
      <p:ext uri="{BB962C8B-B14F-4D97-AF65-F5344CB8AC3E}">
        <p14:creationId xmlns:p14="http://schemas.microsoft.com/office/powerpoint/2010/main" val="26217875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a:lstStyle/>
          <a:p>
            <a:fld id="{6A188524-B470-4468-88C2-519D484CE90E}" type="slidenum">
              <a:rPr lang="en-US" smtClean="0"/>
              <a:pPr/>
              <a:t>80</a:t>
            </a:fld>
            <a:endParaRPr lang="en-US" smtClean="0"/>
          </a:p>
        </p:txBody>
      </p:sp>
    </p:spTree>
    <p:extLst>
      <p:ext uri="{BB962C8B-B14F-4D97-AF65-F5344CB8AC3E}">
        <p14:creationId xmlns:p14="http://schemas.microsoft.com/office/powerpoint/2010/main" val="3190015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a:lstStyle/>
          <a:p>
            <a:fld id="{65DF2F71-1686-440B-95E5-F8974398CC87}" type="slidenum">
              <a:rPr lang="en-US" smtClean="0"/>
              <a:pPr/>
              <a:t>81</a:t>
            </a:fld>
            <a:endParaRPr lang="en-US" smtClean="0"/>
          </a:p>
        </p:txBody>
      </p:sp>
    </p:spTree>
    <p:extLst>
      <p:ext uri="{BB962C8B-B14F-4D97-AF65-F5344CB8AC3E}">
        <p14:creationId xmlns:p14="http://schemas.microsoft.com/office/powerpoint/2010/main" val="37426932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a:lstStyle/>
          <a:p>
            <a:fld id="{83197D54-5D51-4FFD-91BF-D65F19C9F953}" type="slidenum">
              <a:rPr lang="en-US" smtClean="0"/>
              <a:pPr/>
              <a:t>82</a:t>
            </a:fld>
            <a:endParaRPr lang="en-US" smtClean="0"/>
          </a:p>
        </p:txBody>
      </p:sp>
    </p:spTree>
    <p:extLst>
      <p:ext uri="{BB962C8B-B14F-4D97-AF65-F5344CB8AC3E}">
        <p14:creationId xmlns:p14="http://schemas.microsoft.com/office/powerpoint/2010/main" val="12670400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noFill/>
          <a:ln>
            <a:miter lim="800000"/>
            <a:headEnd/>
            <a:tailEnd/>
          </a:ln>
        </p:spPr>
        <p:txBody>
          <a:bodyPr/>
          <a:lstStyle/>
          <a:p>
            <a:fld id="{4ABB6897-E78D-4322-82A5-E43F2E446CBE}" type="slidenum">
              <a:rPr lang="en-US" smtClean="0"/>
              <a:pPr/>
              <a:t>83</a:t>
            </a:fld>
            <a:endParaRPr lang="en-US" smtClean="0"/>
          </a:p>
        </p:txBody>
      </p:sp>
    </p:spTree>
    <p:extLst>
      <p:ext uri="{BB962C8B-B14F-4D97-AF65-F5344CB8AC3E}">
        <p14:creationId xmlns:p14="http://schemas.microsoft.com/office/powerpoint/2010/main" val="14581768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a:lstStyle/>
          <a:p>
            <a:fld id="{51BC3D0D-D302-47DF-9AA7-183ED57014F7}" type="slidenum">
              <a:rPr lang="en-US" smtClean="0"/>
              <a:pPr/>
              <a:t>84</a:t>
            </a:fld>
            <a:endParaRPr lang="en-US" smtClean="0"/>
          </a:p>
        </p:txBody>
      </p:sp>
    </p:spTree>
    <p:extLst>
      <p:ext uri="{BB962C8B-B14F-4D97-AF65-F5344CB8AC3E}">
        <p14:creationId xmlns:p14="http://schemas.microsoft.com/office/powerpoint/2010/main" val="2976452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ln>
            <a:miter lim="800000"/>
            <a:headEnd/>
            <a:tailEnd/>
          </a:ln>
        </p:spPr>
        <p:txBody>
          <a:bodyPr/>
          <a:lstStyle/>
          <a:p>
            <a:fld id="{21584B73-63F5-45CA-8C4D-D1E27092EB35}" type="slidenum">
              <a:rPr lang="en-US" smtClean="0"/>
              <a:pPr/>
              <a:t>85</a:t>
            </a:fld>
            <a:endParaRPr lang="en-US" smtClean="0"/>
          </a:p>
        </p:txBody>
      </p:sp>
    </p:spTree>
    <p:extLst>
      <p:ext uri="{BB962C8B-B14F-4D97-AF65-F5344CB8AC3E}">
        <p14:creationId xmlns:p14="http://schemas.microsoft.com/office/powerpoint/2010/main" val="6904086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a:lstStyle/>
          <a:p>
            <a:fld id="{C18887B8-649C-4067-9C5A-0E14479BD2B1}" type="slidenum">
              <a:rPr lang="en-US" smtClean="0"/>
              <a:pPr/>
              <a:t>86</a:t>
            </a:fld>
            <a:endParaRPr lang="en-US" smtClean="0"/>
          </a:p>
        </p:txBody>
      </p:sp>
    </p:spTree>
    <p:extLst>
      <p:ext uri="{BB962C8B-B14F-4D97-AF65-F5344CB8AC3E}">
        <p14:creationId xmlns:p14="http://schemas.microsoft.com/office/powerpoint/2010/main" val="203319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a:lstStyle/>
          <a:p>
            <a:fld id="{EA4DCF4D-4EF9-4F1A-B9F3-643AA85209AE}" type="slidenum">
              <a:rPr lang="en-US" smtClean="0"/>
              <a:pPr/>
              <a:t>87</a:t>
            </a:fld>
            <a:endParaRPr lang="en-US" smtClean="0"/>
          </a:p>
        </p:txBody>
      </p:sp>
    </p:spTree>
    <p:extLst>
      <p:ext uri="{BB962C8B-B14F-4D97-AF65-F5344CB8AC3E}">
        <p14:creationId xmlns:p14="http://schemas.microsoft.com/office/powerpoint/2010/main" val="957177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a:lstStyle/>
          <a:p>
            <a:fld id="{CA0C5D04-BA81-4B72-BA2D-9C0E21790B50}" type="slidenum">
              <a:rPr lang="en-US" smtClean="0"/>
              <a:pPr/>
              <a:t>9</a:t>
            </a:fld>
            <a:endParaRPr lang="en-US" smtClean="0"/>
          </a:p>
        </p:txBody>
      </p:sp>
    </p:spTree>
    <p:extLst>
      <p:ext uri="{BB962C8B-B14F-4D97-AF65-F5344CB8AC3E}">
        <p14:creationId xmlns:p14="http://schemas.microsoft.com/office/powerpoint/2010/main" val="3522248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698DE3-8F05-46CB-AD56-E5D36B8AB306}"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6" name="Slide Number Placeholder 5"/>
          <p:cNvSpPr>
            <a:spLocks noGrp="1"/>
          </p:cNvSpPr>
          <p:nvPr>
            <p:ph type="sldNum" sz="quarter" idx="12"/>
          </p:nvPr>
        </p:nvSpPr>
        <p:spPr>
          <a:xfrm>
            <a:off x="7467600" y="6248400"/>
            <a:ext cx="1371600" cy="365125"/>
          </a:xfrm>
        </p:spPr>
        <p:txBody>
          <a:bodyPr/>
          <a:lstStyle>
            <a:lvl1pPr>
              <a:defRPr/>
            </a:lvl1pPr>
          </a:lstStyle>
          <a:p>
            <a:pPr>
              <a:defRPr/>
            </a:pPr>
            <a:fld id="{D6A32406-16FF-4C96-A4C6-79194DF982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5FB77E-A886-47C4-AFAC-D82610BA4F40}"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B1DD67-866E-47A6-8D5A-647C0836EC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F0CEEE-B948-4036-B042-2DBC3B42668B}"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94BB62-5BED-47A0-AB88-C175E4A51FB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Wiley_Logo_0112_k.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7347" y="763960"/>
            <a:ext cx="4550712" cy="959748"/>
          </a:xfrm>
          <a:prstGeom prst="rect">
            <a:avLst/>
          </a:prstGeom>
        </p:spPr>
      </p:pic>
      <p:sp>
        <p:nvSpPr>
          <p:cNvPr id="4" name="Title 3"/>
          <p:cNvSpPr>
            <a:spLocks noGrp="1"/>
          </p:cNvSpPr>
          <p:nvPr>
            <p:ph type="title"/>
          </p:nvPr>
        </p:nvSpPr>
        <p:spPr/>
        <p:txBody>
          <a:bodyPr/>
          <a:lstStyle/>
          <a:p>
            <a:r>
              <a:rPr lang="en-US" dirty="0" smtClean="0"/>
              <a:t>Click to edit Master title style</a:t>
            </a:r>
            <a:endParaRPr lang="en-US" dirty="0"/>
          </a:p>
        </p:txBody>
      </p:sp>
      <p:sp>
        <p:nvSpPr>
          <p:cNvPr id="6" name="Rectangle 5"/>
          <p:cNvSpPr/>
          <p:nvPr userDrawn="1"/>
        </p:nvSpPr>
        <p:spPr>
          <a:xfrm>
            <a:off x="1524000" y="6553200"/>
            <a:ext cx="6477000"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Helvetica" pitchFamily="34" charset="0"/>
                <a:cs typeface="Times New Roman" pitchFamily="18" charset="0"/>
              </a:rPr>
              <a:t>Copyright © 2014 John Wiley &amp; Sons, Inc. All rights reserved.</a:t>
            </a:r>
          </a:p>
        </p:txBody>
      </p:sp>
    </p:spTree>
    <p:extLst>
      <p:ext uri="{BB962C8B-B14F-4D97-AF65-F5344CB8AC3E}">
        <p14:creationId xmlns:p14="http://schemas.microsoft.com/office/powerpoint/2010/main" val="391945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CB143E-A25F-444A-8DDC-B9D579FA5E72}"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62A8A07A-DB97-4403-A17A-1B5B8B1A56E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0886F8-60C7-4D4C-9C73-6B614B52394A}"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300D59A7-04C6-4358-8874-F589E3EFC02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BB7975-5F93-47B2-8DC4-3F0CB7AE3509}"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B66E5126-F3E0-417E-9E42-E12E5F45614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3CD6497-D5FC-414C-8726-3D29BE88CD6B}"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p>
        </p:txBody>
      </p:sp>
      <p:sp>
        <p:nvSpPr>
          <p:cNvPr id="7" name="Slide Number Placeholder 5"/>
          <p:cNvSpPr>
            <a:spLocks noGrp="1"/>
          </p:cNvSpPr>
          <p:nvPr>
            <p:ph type="sldNum" sz="quarter" idx="12"/>
          </p:nvPr>
        </p:nvSpPr>
        <p:spPr/>
        <p:txBody>
          <a:bodyPr/>
          <a:lstStyle>
            <a:lvl1pPr>
              <a:defRPr/>
            </a:lvl1pPr>
          </a:lstStyle>
          <a:p>
            <a:pPr>
              <a:defRPr/>
            </a:pPr>
            <a:fld id="{58D80FBD-63CE-476E-8251-E8D27E08460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B540D6A-F5F0-4009-8F5E-9D43520880B5}" type="datetime1">
              <a:rPr lang="en-US"/>
              <a:pPr>
                <a:defRPr/>
              </a:pPr>
              <a:t>3/30/2017</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Sec 2-</a:t>
            </a:r>
          </a:p>
        </p:txBody>
      </p:sp>
      <p:sp>
        <p:nvSpPr>
          <p:cNvPr id="9" name="Slide Number Placeholder 5"/>
          <p:cNvSpPr>
            <a:spLocks noGrp="1"/>
          </p:cNvSpPr>
          <p:nvPr>
            <p:ph type="sldNum" sz="quarter" idx="12"/>
          </p:nvPr>
        </p:nvSpPr>
        <p:spPr/>
        <p:txBody>
          <a:bodyPr/>
          <a:lstStyle>
            <a:lvl1pPr>
              <a:defRPr/>
            </a:lvl1pPr>
          </a:lstStyle>
          <a:p>
            <a:pPr>
              <a:defRPr/>
            </a:pPr>
            <a:fld id="{1AAEE5EA-916B-4B4C-B244-C766446CFC9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EB7679-DD9C-4F4D-819B-FAF2DE8DD638}" type="datetime1">
              <a:rPr lang="en-US"/>
              <a:pPr>
                <a:defRPr/>
              </a:pPr>
              <a:t>3/30/2017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Sec 2-</a:t>
            </a:r>
          </a:p>
        </p:txBody>
      </p:sp>
      <p:sp>
        <p:nvSpPr>
          <p:cNvPr id="5" name="Slide Number Placeholder 5"/>
          <p:cNvSpPr>
            <a:spLocks noGrp="1"/>
          </p:cNvSpPr>
          <p:nvPr>
            <p:ph type="sldNum" sz="quarter" idx="12"/>
          </p:nvPr>
        </p:nvSpPr>
        <p:spPr/>
        <p:txBody>
          <a:bodyPr/>
          <a:lstStyle>
            <a:lvl1pPr>
              <a:defRPr/>
            </a:lvl1pPr>
          </a:lstStyle>
          <a:p>
            <a:pPr>
              <a:defRPr/>
            </a:pPr>
            <a:fld id="{E5DD7B9C-E029-4FC0-9957-9892F720F326}"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9BE609-870F-4142-95DE-8C7BDE24932E}" type="datetime1">
              <a:rPr lang="en-US"/>
              <a:pPr>
                <a:defRPr/>
              </a:pPr>
              <a:t>3/30/2017</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Sec 2-</a:t>
            </a:r>
          </a:p>
        </p:txBody>
      </p:sp>
      <p:sp>
        <p:nvSpPr>
          <p:cNvPr id="4" name="Slide Number Placeholder 5"/>
          <p:cNvSpPr>
            <a:spLocks noGrp="1"/>
          </p:cNvSpPr>
          <p:nvPr>
            <p:ph type="sldNum" sz="quarter" idx="12"/>
          </p:nvPr>
        </p:nvSpPr>
        <p:spPr/>
        <p:txBody>
          <a:bodyPr/>
          <a:lstStyle>
            <a:lvl1pPr>
              <a:defRPr/>
            </a:lvl1pPr>
          </a:lstStyle>
          <a:p>
            <a:pPr>
              <a:defRPr/>
            </a:pPr>
            <a:fld id="{5BC84A1C-F9EF-458C-9E20-6E63978E425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762000"/>
            <a:ext cx="822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0"/>
            <a:ext cx="8229600" cy="868362"/>
          </a:xfrm>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066800"/>
            <a:ext cx="8229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a:xfrm>
            <a:off x="6477000" y="6248400"/>
            <a:ext cx="990600" cy="365125"/>
          </a:xfrm>
        </p:spPr>
        <p:txBody>
          <a:bodyPr/>
          <a:lstStyle>
            <a:lvl1pPr>
              <a:defRPr/>
            </a:lvl1pPr>
          </a:lstStyle>
          <a:p>
            <a:pPr>
              <a:defRPr/>
            </a:pPr>
            <a:fld id="{C7CAC12A-BCFA-4DB7-BD6F-6A12737233E1}" type="datetime1">
              <a:rPr lang="en-US"/>
              <a:pPr>
                <a:defRPr/>
              </a:pPr>
              <a:t>3/30/2017</a:t>
            </a:fld>
            <a:endParaRPr lang="en-US"/>
          </a:p>
        </p:txBody>
      </p:sp>
      <p:sp>
        <p:nvSpPr>
          <p:cNvPr id="7" name="Footer Placeholder 4"/>
          <p:cNvSpPr>
            <a:spLocks noGrp="1"/>
          </p:cNvSpPr>
          <p:nvPr>
            <p:ph type="ftr" sz="quarter" idx="11"/>
          </p:nvPr>
        </p:nvSpPr>
        <p:spPr>
          <a:xfrm>
            <a:off x="457200" y="6248400"/>
            <a:ext cx="4953000" cy="365125"/>
          </a:xfrm>
        </p:spPr>
        <p:txBody>
          <a:bodyPr/>
          <a:lstStyle>
            <a:lvl1pPr>
              <a:defRPr/>
            </a:lvl1pPr>
          </a:lstStyle>
          <a:p>
            <a:pPr>
              <a:defRPr/>
            </a:pPr>
            <a:r>
              <a:rPr lang="en-US"/>
              <a:t>Sec 2-</a:t>
            </a:r>
          </a:p>
        </p:txBody>
      </p:sp>
      <p:sp>
        <p:nvSpPr>
          <p:cNvPr id="8" name="Slide Number Placeholder 5"/>
          <p:cNvSpPr>
            <a:spLocks noGrp="1"/>
          </p:cNvSpPr>
          <p:nvPr>
            <p:ph type="sldNum" sz="quarter" idx="12"/>
          </p:nvPr>
        </p:nvSpPr>
        <p:spPr>
          <a:xfrm>
            <a:off x="7772400" y="6248400"/>
            <a:ext cx="1066800" cy="365125"/>
          </a:xfrm>
        </p:spPr>
        <p:txBody>
          <a:bodyPr/>
          <a:lstStyle>
            <a:lvl1pPr>
              <a:defRPr/>
            </a:lvl1pPr>
          </a:lstStyle>
          <a:p>
            <a:pPr>
              <a:defRPr/>
            </a:pPr>
            <a:fld id="{93BEE1FC-C988-42D5-AEE0-6361F4925E4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7B6C30-CB82-4EE4-B1FD-639CF5265D37}"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p>
        </p:txBody>
      </p:sp>
      <p:sp>
        <p:nvSpPr>
          <p:cNvPr id="7" name="Slide Number Placeholder 5"/>
          <p:cNvSpPr>
            <a:spLocks noGrp="1"/>
          </p:cNvSpPr>
          <p:nvPr>
            <p:ph type="sldNum" sz="quarter" idx="12"/>
          </p:nvPr>
        </p:nvSpPr>
        <p:spPr/>
        <p:txBody>
          <a:bodyPr/>
          <a:lstStyle>
            <a:lvl1pPr>
              <a:defRPr/>
            </a:lvl1pPr>
          </a:lstStyle>
          <a:p>
            <a:pPr>
              <a:defRPr/>
            </a:pPr>
            <a:fld id="{D1F6F202-9E12-4662-953E-66E83CB33AC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3D9B30-6299-4A05-9022-3247AF3436B8}"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p>
        </p:txBody>
      </p:sp>
      <p:sp>
        <p:nvSpPr>
          <p:cNvPr id="7" name="Slide Number Placeholder 5"/>
          <p:cNvSpPr>
            <a:spLocks noGrp="1"/>
          </p:cNvSpPr>
          <p:nvPr>
            <p:ph type="sldNum" sz="quarter" idx="12"/>
          </p:nvPr>
        </p:nvSpPr>
        <p:spPr/>
        <p:txBody>
          <a:bodyPr/>
          <a:lstStyle>
            <a:lvl1pPr>
              <a:defRPr/>
            </a:lvl1pPr>
          </a:lstStyle>
          <a:p>
            <a:pPr>
              <a:defRPr/>
            </a:pPr>
            <a:fld id="{2D03BFDA-9D4C-4FC6-AE00-00FF36A9A36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C7FDD4-CDEC-4D90-A0FE-BB939E0A9DE8}"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B72342CE-E0DC-4521-B0C1-FB50FA20DB01}"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D58D64-4CAA-46CE-BD56-E7F68E000766}"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D856921A-5C9A-43A2-BCDB-B5A62313C57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7284523-916F-44B5-BCFA-2B1CCC6834B8}"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65E60F9C-6494-4B0A-B0E8-EF33DB97FF8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B866F5-6655-4C7C-912D-0411D1FFF59B}"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5E3D6F74-DFFA-4E53-A81E-0FF8A745E62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22E7FA5-4DC7-4702-A832-D20F4E334B46}"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2927210C-00A5-46A3-9967-ABCB8CA80DB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E8AE99-2FA2-4F33-81CA-A9FFB33779A9}"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p>
        </p:txBody>
      </p:sp>
      <p:sp>
        <p:nvSpPr>
          <p:cNvPr id="7" name="Slide Number Placeholder 5"/>
          <p:cNvSpPr>
            <a:spLocks noGrp="1"/>
          </p:cNvSpPr>
          <p:nvPr>
            <p:ph type="sldNum" sz="quarter" idx="12"/>
          </p:nvPr>
        </p:nvSpPr>
        <p:spPr/>
        <p:txBody>
          <a:bodyPr/>
          <a:lstStyle>
            <a:lvl1pPr>
              <a:defRPr/>
            </a:lvl1pPr>
          </a:lstStyle>
          <a:p>
            <a:pPr>
              <a:defRPr/>
            </a:pPr>
            <a:fld id="{8BD82FA1-7B0E-4FE5-A821-D2B16D6BC02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4B18E1-57FE-4503-BD58-EAD1874EE52C}" type="datetime1">
              <a:rPr lang="en-US"/>
              <a:pPr>
                <a:defRPr/>
              </a:pPr>
              <a:t>3/30/2017</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Sec 2-</a:t>
            </a:r>
          </a:p>
        </p:txBody>
      </p:sp>
      <p:sp>
        <p:nvSpPr>
          <p:cNvPr id="9" name="Slide Number Placeholder 5"/>
          <p:cNvSpPr>
            <a:spLocks noGrp="1"/>
          </p:cNvSpPr>
          <p:nvPr>
            <p:ph type="sldNum" sz="quarter" idx="12"/>
          </p:nvPr>
        </p:nvSpPr>
        <p:spPr/>
        <p:txBody>
          <a:bodyPr/>
          <a:lstStyle>
            <a:lvl1pPr>
              <a:defRPr/>
            </a:lvl1pPr>
          </a:lstStyle>
          <a:p>
            <a:pPr>
              <a:defRPr/>
            </a:pPr>
            <a:fld id="{45B8EB1B-B120-4D27-939F-4AB52CACA90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0235C1-8B02-4903-A9B7-BDD209BA0E66}" type="datetime1">
              <a:rPr lang="en-US"/>
              <a:pPr>
                <a:defRPr/>
              </a:pPr>
              <a:t>3/30/2017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Sec 2-</a:t>
            </a:r>
          </a:p>
        </p:txBody>
      </p:sp>
      <p:sp>
        <p:nvSpPr>
          <p:cNvPr id="5" name="Slide Number Placeholder 5"/>
          <p:cNvSpPr>
            <a:spLocks noGrp="1"/>
          </p:cNvSpPr>
          <p:nvPr>
            <p:ph type="sldNum" sz="quarter" idx="12"/>
          </p:nvPr>
        </p:nvSpPr>
        <p:spPr/>
        <p:txBody>
          <a:bodyPr/>
          <a:lstStyle>
            <a:lvl1pPr>
              <a:defRPr/>
            </a:lvl1pPr>
          </a:lstStyle>
          <a:p>
            <a:pPr>
              <a:defRPr/>
            </a:pPr>
            <a:fld id="{B999C0D5-D068-416F-BF8E-38D79C4FD21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54A73D-9716-4648-892A-AA5B72D50AE6}"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EE14336-FB34-456D-8085-D832190823E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2FDF9B-5A43-4A9C-AF0A-FABE4830793D}" type="datetime1">
              <a:rPr lang="en-US"/>
              <a:pPr>
                <a:defRPr/>
              </a:pPr>
              <a:t>3/30/2017</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Sec 2-</a:t>
            </a:r>
          </a:p>
        </p:txBody>
      </p:sp>
      <p:sp>
        <p:nvSpPr>
          <p:cNvPr id="4" name="Slide Number Placeholder 5"/>
          <p:cNvSpPr>
            <a:spLocks noGrp="1"/>
          </p:cNvSpPr>
          <p:nvPr>
            <p:ph type="sldNum" sz="quarter" idx="12"/>
          </p:nvPr>
        </p:nvSpPr>
        <p:spPr/>
        <p:txBody>
          <a:bodyPr/>
          <a:lstStyle>
            <a:lvl1pPr>
              <a:defRPr/>
            </a:lvl1pPr>
          </a:lstStyle>
          <a:p>
            <a:pPr>
              <a:defRPr/>
            </a:pPr>
            <a:fld id="{8D6999BA-3BE0-4FDF-B427-1B98CBB3148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6D4B11-E40C-4BB5-A813-060419BA81E9}"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p>
        </p:txBody>
      </p:sp>
      <p:sp>
        <p:nvSpPr>
          <p:cNvPr id="7" name="Slide Number Placeholder 5"/>
          <p:cNvSpPr>
            <a:spLocks noGrp="1"/>
          </p:cNvSpPr>
          <p:nvPr>
            <p:ph type="sldNum" sz="quarter" idx="12"/>
          </p:nvPr>
        </p:nvSpPr>
        <p:spPr/>
        <p:txBody>
          <a:bodyPr/>
          <a:lstStyle>
            <a:lvl1pPr>
              <a:defRPr/>
            </a:lvl1pPr>
          </a:lstStyle>
          <a:p>
            <a:pPr>
              <a:defRPr/>
            </a:pPr>
            <a:fld id="{C90908D8-60D3-419D-8FD9-DED03703020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8F87EF-7957-467D-894C-B3CD424A23B3}"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p>
        </p:txBody>
      </p:sp>
      <p:sp>
        <p:nvSpPr>
          <p:cNvPr id="7" name="Slide Number Placeholder 5"/>
          <p:cNvSpPr>
            <a:spLocks noGrp="1"/>
          </p:cNvSpPr>
          <p:nvPr>
            <p:ph type="sldNum" sz="quarter" idx="12"/>
          </p:nvPr>
        </p:nvSpPr>
        <p:spPr/>
        <p:txBody>
          <a:bodyPr/>
          <a:lstStyle>
            <a:lvl1pPr>
              <a:defRPr/>
            </a:lvl1pPr>
          </a:lstStyle>
          <a:p>
            <a:pPr>
              <a:defRPr/>
            </a:pPr>
            <a:fld id="{97420D53-A7D7-44D8-B72A-D7BA668B57D5}"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18A12B-B58C-4E52-8FC9-9C82E463653C}"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E4E6BE16-7833-413A-A680-92B70D6C69B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72787C-01FF-46CC-AE3B-29C07F0362AC}" type="datetime1">
              <a:rPr lang="en-US"/>
              <a:pPr>
                <a:defRPr/>
              </a:pPr>
              <a:t>3/30/2017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Sec 2-</a:t>
            </a:r>
          </a:p>
        </p:txBody>
      </p:sp>
      <p:sp>
        <p:nvSpPr>
          <p:cNvPr id="6" name="Slide Number Placeholder 5"/>
          <p:cNvSpPr>
            <a:spLocks noGrp="1"/>
          </p:cNvSpPr>
          <p:nvPr>
            <p:ph type="sldNum" sz="quarter" idx="12"/>
          </p:nvPr>
        </p:nvSpPr>
        <p:spPr/>
        <p:txBody>
          <a:bodyPr/>
          <a:lstStyle>
            <a:lvl1pPr>
              <a:defRPr/>
            </a:lvl1pPr>
          </a:lstStyle>
          <a:p>
            <a:pPr>
              <a:defRPr/>
            </a:pPr>
            <a:fld id="{3302AF21-DCE5-4106-9CEA-2CBBC9C509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8ED8C43-8612-46B6-8A74-551621C9D538}"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8B3EAC2-C25D-4A2D-A345-A12214EFCD2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23871FD-86F1-43A9-9487-80FE5F877CA6}" type="datetime1">
              <a:rPr lang="en-US"/>
              <a:pPr>
                <a:defRPr/>
              </a:pPr>
              <a:t>3/30/2017</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DA4D28D-A1E0-456F-8B90-8B4AA62E406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E1309E-C761-47DB-9DC7-7F8CECDBD0E3}" type="datetime1">
              <a:rPr lang="en-US"/>
              <a:pPr>
                <a:defRPr/>
              </a:pPr>
              <a:t>3/30/2017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50C8B46-13C8-4735-B393-47850B96DBB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3CD849-0357-4F0A-9A46-0306927CF909}" type="datetime1">
              <a:rPr lang="en-US"/>
              <a:pPr>
                <a:defRPr/>
              </a:pPr>
              <a:t>3/30/2017</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4" name="Slide Number Placeholder 5"/>
          <p:cNvSpPr>
            <a:spLocks noGrp="1"/>
          </p:cNvSpPr>
          <p:nvPr>
            <p:ph type="sldNum" sz="quarter" idx="12"/>
          </p:nvPr>
        </p:nvSpPr>
        <p:spPr>
          <a:xfrm>
            <a:off x="7467600" y="6248400"/>
            <a:ext cx="1371600" cy="365125"/>
          </a:xfrm>
        </p:spPr>
        <p:txBody>
          <a:bodyPr/>
          <a:lstStyle>
            <a:lvl1pPr>
              <a:defRPr/>
            </a:lvl1pPr>
          </a:lstStyle>
          <a:p>
            <a:pPr>
              <a:defRPr/>
            </a:pPr>
            <a:fld id="{8F698252-00B1-4DDB-A355-A77F2EA0779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D1F87F-A3BA-4901-86EE-DEEE9AF8F4EB}"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4F35CA4-E3A4-4899-B31A-828417C9FCD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ACD116-32F4-48E5-B01C-AFD473C453DA}" type="datetime1">
              <a:rPr lang="en-US"/>
              <a:pPr>
                <a:defRPr/>
              </a:pPr>
              <a:t>3/30/2017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Sec 2-</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995BAF-599C-4B9C-A657-AE79B591497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e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867400" y="6324600"/>
            <a:ext cx="11430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fld id="{79B00EDE-8E71-492C-8482-48F6E5788AF4}" type="datetime1">
              <a:rPr lang="en-US"/>
              <a:pPr>
                <a:defRPr/>
              </a:pPr>
              <a:t>3/30/2017</a:t>
            </a:fld>
            <a:endParaRPr lang="en-US"/>
          </a:p>
        </p:txBody>
      </p:sp>
      <p:sp>
        <p:nvSpPr>
          <p:cNvPr id="5" name="Footer Placeholder 4"/>
          <p:cNvSpPr>
            <a:spLocks noGrp="1"/>
          </p:cNvSpPr>
          <p:nvPr>
            <p:ph type="ftr" sz="quarter" idx="3"/>
          </p:nvPr>
        </p:nvSpPr>
        <p:spPr>
          <a:xfrm>
            <a:off x="457200" y="6324600"/>
            <a:ext cx="5029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a:t>Sec 2-</a:t>
            </a:r>
            <a:endParaRPr lang="en-US" dirty="0"/>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AE4F2BD1-E591-4FC1-8EB5-FB12B635CAC8}" type="slidenum">
              <a:rPr lang="en-US"/>
              <a:pPr>
                <a:defRPr/>
              </a:pPr>
              <a:t>‹#›</a:t>
            </a:fld>
            <a:endParaRPr lang="en-US"/>
          </a:p>
        </p:txBody>
      </p:sp>
      <p:sp>
        <p:nvSpPr>
          <p:cNvPr id="7" name="Rectangle 6"/>
          <p:cNvSpPr/>
          <p:nvPr userDrawn="1"/>
        </p:nvSpPr>
        <p:spPr>
          <a:xfrm>
            <a:off x="1524000" y="6553200"/>
            <a:ext cx="6477000"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Helvetica" pitchFamily="34" charset="0"/>
                <a:cs typeface="Times New Roman" pitchFamily="18" charset="0"/>
              </a:rPr>
              <a:t>Copyright © 2014 John Wiley &amp; Sons, Inc. All rights reserved.</a:t>
            </a:r>
          </a:p>
        </p:txBody>
      </p:sp>
      <p:pic>
        <p:nvPicPr>
          <p:cNvPr id="8" name="Picture 7" descr="Wiley_Logo.ep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01459" y="6553200"/>
            <a:ext cx="1143000" cy="241060"/>
          </a:xfrm>
          <a:prstGeom prst="rect">
            <a:avLst/>
          </a:prstGeom>
        </p:spPr>
      </p:pic>
    </p:spTree>
  </p:cSld>
  <p:clrMap bg1="lt1" tx1="dk1" bg2="lt2" tx2="dk2" accent1="accent1" accent2="accent2" accent3="accent3" accent4="accent4" accent5="accent5" accent6="accent6" hlink="hlink" folHlink="folHlink"/>
  <p:sldLayoutIdLst>
    <p:sldLayoutId id="2147484025" r:id="rId1"/>
    <p:sldLayoutId id="2147484057"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5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fld id="{9B1C669E-E90B-4F49-AF74-ACED12CD3CF0}" type="datetime1">
              <a:rPr lang="en-US"/>
              <a:pPr>
                <a:defRPr/>
              </a:pPr>
              <a:t>3/30/2017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Sec 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8D2082E3-F252-44EA-9E3A-3B32C6E4123D}" type="slidenum">
              <a:rPr lang="en-US"/>
              <a:pPr>
                <a:defRPr/>
              </a:pPr>
              <a:t>‹#›</a:t>
            </a:fld>
            <a:endParaRPr lang="en-US"/>
          </a:p>
        </p:txBody>
      </p:sp>
      <p:sp>
        <p:nvSpPr>
          <p:cNvPr id="7" name="Rectangle 6"/>
          <p:cNvSpPr/>
          <p:nvPr userDrawn="1"/>
        </p:nvSpPr>
        <p:spPr>
          <a:xfrm>
            <a:off x="1524000" y="6553200"/>
            <a:ext cx="6477000"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Helvetica" pitchFamily="34" charset="0"/>
                <a:cs typeface="Times New Roman" pitchFamily="18" charset="0"/>
              </a:rPr>
              <a:t>Copyright © 2014 John Wiley &amp; Sons, Inc. All rights reserved.</a:t>
            </a:r>
          </a:p>
        </p:txBody>
      </p:sp>
      <p:pic>
        <p:nvPicPr>
          <p:cNvPr id="8" name="Picture 7" descr="Wiley_Logo.eps"/>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1459" y="6553200"/>
            <a:ext cx="1143000" cy="241060"/>
          </a:xfrm>
          <a:prstGeom prst="rect">
            <a:avLst/>
          </a:prstGeom>
        </p:spPr>
      </p:pic>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34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4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581400" y="63246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fld id="{1B767436-8DD3-4592-9BC6-0CF8A1F7E58D}" type="datetime1">
              <a:rPr lang="en-US"/>
              <a:pPr>
                <a:defRPr/>
              </a:pPr>
              <a:t>3/30/2017</a:t>
            </a:fld>
            <a:endParaRPr lang="en-US"/>
          </a:p>
        </p:txBody>
      </p:sp>
      <p:sp>
        <p:nvSpPr>
          <p:cNvPr id="5"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Sec 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E809130-D956-485D-A318-4C2FD4AB0B46}" type="slidenum">
              <a:rPr lang="en-US"/>
              <a:pPr>
                <a:defRPr/>
              </a:pPr>
              <a:t>‹#›</a:t>
            </a:fld>
            <a:endParaRPr lang="en-US"/>
          </a:p>
        </p:txBody>
      </p:sp>
      <p:sp>
        <p:nvSpPr>
          <p:cNvPr id="7" name="Rectangle 6"/>
          <p:cNvSpPr/>
          <p:nvPr userDrawn="1"/>
        </p:nvSpPr>
        <p:spPr>
          <a:xfrm>
            <a:off x="1524000" y="6553200"/>
            <a:ext cx="6477000"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Helvetica" pitchFamily="34" charset="0"/>
                <a:cs typeface="Times New Roman" pitchFamily="18" charset="0"/>
              </a:rPr>
              <a:t>Copyright © 2014 John Wiley &amp; Sons, Inc. All rights reserved.</a:t>
            </a:r>
          </a:p>
        </p:txBody>
      </p:sp>
      <p:pic>
        <p:nvPicPr>
          <p:cNvPr id="8" name="Picture 7" descr="Wiley_Logo.eps"/>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1459" y="6553200"/>
            <a:ext cx="1143000" cy="241060"/>
          </a:xfrm>
          <a:prstGeom prst="rect">
            <a:avLst/>
          </a:prstGeom>
        </p:spPr>
      </p:pic>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3.wmf"/><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4.w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16.w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8.w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9.w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20.wmf"/><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6.wmf"/><Relationship Id="rId3" Type="http://schemas.openxmlformats.org/officeDocument/2006/relationships/notesSlide" Target="../notesSlides/notesSlide18.xml"/><Relationship Id="rId7" Type="http://schemas.openxmlformats.org/officeDocument/2006/relationships/image" Target="../media/image23.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9.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24.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7.w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1.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5.bin"/><Relationship Id="rId5" Type="http://schemas.openxmlformats.org/officeDocument/2006/relationships/image" Target="../media/image28.wmf"/><Relationship Id="rId4" Type="http://schemas.openxmlformats.org/officeDocument/2006/relationships/oleObject" Target="../embeddings/oleObject24.bin"/><Relationship Id="rId9" Type="http://schemas.openxmlformats.org/officeDocument/2006/relationships/image" Target="../media/image30.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8.bin"/><Relationship Id="rId5" Type="http://schemas.openxmlformats.org/officeDocument/2006/relationships/image" Target="../media/image31.wmf"/><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0.bin"/><Relationship Id="rId5" Type="http://schemas.openxmlformats.org/officeDocument/2006/relationships/image" Target="../media/image33.wmf"/><Relationship Id="rId4" Type="http://schemas.openxmlformats.org/officeDocument/2006/relationships/oleObject" Target="../embeddings/oleObject29.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24.xml"/><Relationship Id="rId7"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2.bin"/><Relationship Id="rId11" Type="http://schemas.openxmlformats.org/officeDocument/2006/relationships/image" Target="../media/image38.wmf"/><Relationship Id="rId5" Type="http://schemas.openxmlformats.org/officeDocument/2006/relationships/image" Target="../media/image35.wmf"/><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37.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25.xml"/><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6.bin"/><Relationship Id="rId11" Type="http://schemas.openxmlformats.org/officeDocument/2006/relationships/image" Target="../media/image42.wmf"/><Relationship Id="rId5" Type="http://schemas.openxmlformats.org/officeDocument/2006/relationships/image" Target="../media/image39.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41.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43.wmf"/><Relationship Id="rId4" Type="http://schemas.openxmlformats.org/officeDocument/2006/relationships/oleObject" Target="../embeddings/oleObject3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1.bin"/><Relationship Id="rId5" Type="http://schemas.openxmlformats.org/officeDocument/2006/relationships/image" Target="../media/image44.wmf"/><Relationship Id="rId4" Type="http://schemas.openxmlformats.org/officeDocument/2006/relationships/oleObject" Target="../embeddings/oleObject4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43.bin"/><Relationship Id="rId5" Type="http://schemas.openxmlformats.org/officeDocument/2006/relationships/image" Target="../media/image46.wmf"/><Relationship Id="rId4" Type="http://schemas.openxmlformats.org/officeDocument/2006/relationships/oleObject" Target="../embeddings/oleObject4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5.bin"/><Relationship Id="rId5" Type="http://schemas.openxmlformats.org/officeDocument/2006/relationships/image" Target="../media/image48.wmf"/><Relationship Id="rId4" Type="http://schemas.openxmlformats.org/officeDocument/2006/relationships/oleObject" Target="../embeddings/oleObject4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50.wmf"/><Relationship Id="rId4" Type="http://schemas.openxmlformats.org/officeDocument/2006/relationships/oleObject" Target="../embeddings/oleObject4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8.bin"/><Relationship Id="rId5" Type="http://schemas.openxmlformats.org/officeDocument/2006/relationships/image" Target="../media/image51.wmf"/><Relationship Id="rId4" Type="http://schemas.openxmlformats.org/officeDocument/2006/relationships/oleObject" Target="../embeddings/oleObject4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53.wmf"/><Relationship Id="rId4" Type="http://schemas.openxmlformats.org/officeDocument/2006/relationships/oleObject" Target="../embeddings/oleObject49.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54.wmf"/><Relationship Id="rId4" Type="http://schemas.openxmlformats.org/officeDocument/2006/relationships/oleObject" Target="../embeddings/oleObject5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55.wmf"/><Relationship Id="rId4" Type="http://schemas.openxmlformats.org/officeDocument/2006/relationships/oleObject" Target="../embeddings/oleObject5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56.wmf"/><Relationship Id="rId4" Type="http://schemas.openxmlformats.org/officeDocument/2006/relationships/oleObject" Target="../embeddings/oleObject5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54.bin"/><Relationship Id="rId5" Type="http://schemas.openxmlformats.org/officeDocument/2006/relationships/image" Target="../media/image57.w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59.wmf"/><Relationship Id="rId4" Type="http://schemas.openxmlformats.org/officeDocument/2006/relationships/oleObject" Target="../embeddings/oleObject55.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notesSlide" Target="../notesSlides/notesSlide43.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57.bin"/><Relationship Id="rId5" Type="http://schemas.openxmlformats.org/officeDocument/2006/relationships/image" Target="../media/image60.wmf"/><Relationship Id="rId4" Type="http://schemas.openxmlformats.org/officeDocument/2006/relationships/oleObject" Target="../embeddings/oleObject56.bin"/><Relationship Id="rId9" Type="http://schemas.openxmlformats.org/officeDocument/2006/relationships/image" Target="../media/image62.w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63.wmf"/><Relationship Id="rId4" Type="http://schemas.openxmlformats.org/officeDocument/2006/relationships/oleObject" Target="../embeddings/oleObject59.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64.wmf"/><Relationship Id="rId4" Type="http://schemas.openxmlformats.org/officeDocument/2006/relationships/oleObject" Target="../embeddings/oleObject60.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notesSlide" Target="../notesSlides/notesSlide47.xml"/><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62.bin"/><Relationship Id="rId5" Type="http://schemas.openxmlformats.org/officeDocument/2006/relationships/image" Target="../media/image65.wmf"/><Relationship Id="rId4" Type="http://schemas.openxmlformats.org/officeDocument/2006/relationships/oleObject" Target="../embeddings/oleObject61.bin"/><Relationship Id="rId9" Type="http://schemas.openxmlformats.org/officeDocument/2006/relationships/image" Target="../media/image67.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68.wmf"/><Relationship Id="rId4" Type="http://schemas.openxmlformats.org/officeDocument/2006/relationships/oleObject" Target="../embeddings/oleObject64.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73.wmf"/><Relationship Id="rId3" Type="http://schemas.openxmlformats.org/officeDocument/2006/relationships/notesSlide" Target="../notesSlides/notesSlide49.xml"/><Relationship Id="rId7" Type="http://schemas.openxmlformats.org/officeDocument/2006/relationships/image" Target="../media/image70.wmf"/><Relationship Id="rId12"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66.bin"/><Relationship Id="rId11" Type="http://schemas.openxmlformats.org/officeDocument/2006/relationships/image" Target="../media/image72.wmf"/><Relationship Id="rId5" Type="http://schemas.openxmlformats.org/officeDocument/2006/relationships/image" Target="../media/image69.w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71.wmf"/><Relationship Id="rId14" Type="http://schemas.openxmlformats.org/officeDocument/2006/relationships/oleObject" Target="../embeddings/oleObject70.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75.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72.bin"/><Relationship Id="rId5" Type="http://schemas.openxmlformats.org/officeDocument/2006/relationships/image" Target="../media/image74.wmf"/><Relationship Id="rId4" Type="http://schemas.openxmlformats.org/officeDocument/2006/relationships/oleObject" Target="../embeddings/oleObject7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76.wmf"/><Relationship Id="rId4" Type="http://schemas.openxmlformats.org/officeDocument/2006/relationships/oleObject" Target="../embeddings/oleObject7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75.bin"/><Relationship Id="rId5" Type="http://schemas.openxmlformats.org/officeDocument/2006/relationships/image" Target="../media/image77.wmf"/><Relationship Id="rId4" Type="http://schemas.openxmlformats.org/officeDocument/2006/relationships/oleObject" Target="../embeddings/oleObject74.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notesSlide" Target="../notesSlides/notesSlide53.xml"/><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77.bin"/><Relationship Id="rId11" Type="http://schemas.openxmlformats.org/officeDocument/2006/relationships/image" Target="../media/image82.wmf"/><Relationship Id="rId5" Type="http://schemas.openxmlformats.org/officeDocument/2006/relationships/image" Target="../media/image79.wmf"/><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81.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oleObject" Target="../embeddings/oleObject81.bin"/><Relationship Id="rId5" Type="http://schemas.openxmlformats.org/officeDocument/2006/relationships/image" Target="../media/image83.wmf"/><Relationship Id="rId4" Type="http://schemas.openxmlformats.org/officeDocument/2006/relationships/oleObject" Target="../embeddings/oleObject80.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notesSlide" Target="../notesSlides/notesSlide55.xml"/><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oleObject" Target="../embeddings/oleObject83.bin"/><Relationship Id="rId11" Type="http://schemas.openxmlformats.org/officeDocument/2006/relationships/image" Target="../media/image88.wmf"/><Relationship Id="rId5" Type="http://schemas.openxmlformats.org/officeDocument/2006/relationships/image" Target="../media/image85.w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87.wmf"/></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notesSlide" Target="../notesSlides/notesSlide57.xml"/><Relationship Id="rId7"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oleObject" Target="../embeddings/oleObject87.bin"/><Relationship Id="rId5" Type="http://schemas.openxmlformats.org/officeDocument/2006/relationships/image" Target="../media/image90.wmf"/><Relationship Id="rId4" Type="http://schemas.openxmlformats.org/officeDocument/2006/relationships/oleObject" Target="../embeddings/oleObject86.bin"/><Relationship Id="rId9" Type="http://schemas.openxmlformats.org/officeDocument/2006/relationships/image" Target="../media/image92.wmf"/></Relationships>
</file>

<file path=ppt/slides/_rels/slide58.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notesSlide" Target="../notesSlides/notesSlide58.xml"/><Relationship Id="rId7"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93.wmf"/><Relationship Id="rId5" Type="http://schemas.openxmlformats.org/officeDocument/2006/relationships/oleObject" Target="../embeddings/oleObject89.bin"/><Relationship Id="rId4" Type="http://schemas.openxmlformats.org/officeDocument/2006/relationships/image" Target="../media/image95.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97.png"/><Relationship Id="rId5" Type="http://schemas.openxmlformats.org/officeDocument/2006/relationships/image" Target="../media/image94.wmf"/><Relationship Id="rId4" Type="http://schemas.openxmlformats.org/officeDocument/2006/relationships/oleObject" Target="../embeddings/oleObject91.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wmf"/><Relationship Id="rId5" Type="http://schemas.openxmlformats.org/officeDocument/2006/relationships/image" Target="../media/image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wmf"/></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93.bin"/><Relationship Id="rId5" Type="http://schemas.openxmlformats.org/officeDocument/2006/relationships/image" Target="../media/image99.wmf"/><Relationship Id="rId4" Type="http://schemas.openxmlformats.org/officeDocument/2006/relationships/oleObject" Target="../embeddings/oleObject92.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02.wmf"/><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oleObject" Target="../embeddings/oleObject95.bin"/><Relationship Id="rId5" Type="http://schemas.openxmlformats.org/officeDocument/2006/relationships/image" Target="../media/image101.wmf"/><Relationship Id="rId4" Type="http://schemas.openxmlformats.org/officeDocument/2006/relationships/oleObject" Target="../embeddings/oleObject94.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98.bin"/><Relationship Id="rId3" Type="http://schemas.openxmlformats.org/officeDocument/2006/relationships/notesSlide" Target="../notesSlides/notesSlide63.xml"/><Relationship Id="rId7" Type="http://schemas.openxmlformats.org/officeDocument/2006/relationships/image" Target="../media/image104.w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97.bin"/><Relationship Id="rId5" Type="http://schemas.openxmlformats.org/officeDocument/2006/relationships/image" Target="../media/image103.wmf"/><Relationship Id="rId4" Type="http://schemas.openxmlformats.org/officeDocument/2006/relationships/oleObject" Target="../embeddings/oleObject96.bin"/><Relationship Id="rId9" Type="http://schemas.openxmlformats.org/officeDocument/2006/relationships/image" Target="../media/image105.w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100.bin"/><Relationship Id="rId5" Type="http://schemas.openxmlformats.org/officeDocument/2006/relationships/image" Target="../media/image106.wmf"/><Relationship Id="rId4" Type="http://schemas.openxmlformats.org/officeDocument/2006/relationships/oleObject" Target="../embeddings/oleObject99.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48.vml"/><Relationship Id="rId5" Type="http://schemas.openxmlformats.org/officeDocument/2006/relationships/image" Target="../media/image108.wmf"/><Relationship Id="rId4" Type="http://schemas.openxmlformats.org/officeDocument/2006/relationships/oleObject" Target="../embeddings/oleObject101.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49.vml"/><Relationship Id="rId5" Type="http://schemas.openxmlformats.org/officeDocument/2006/relationships/image" Target="../media/image109.wmf"/><Relationship Id="rId4" Type="http://schemas.openxmlformats.org/officeDocument/2006/relationships/oleObject" Target="../embeddings/oleObject102.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7.xml"/><Relationship Id="rId7"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8.wmf"/><Relationship Id="rId4" Type="http://schemas.openxmlformats.org/officeDocument/2006/relationships/oleObject" Target="../embeddings/oleObject5.bin"/><Relationship Id="rId9" Type="http://schemas.openxmlformats.org/officeDocument/2006/relationships/image" Target="../media/image10.w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50.vml"/><Relationship Id="rId5" Type="http://schemas.openxmlformats.org/officeDocument/2006/relationships/image" Target="../media/image111.wmf"/><Relationship Id="rId4" Type="http://schemas.openxmlformats.org/officeDocument/2006/relationships/oleObject" Target="../embeddings/oleObject103.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oleObject" Target="../embeddings/oleObject105.bin"/><Relationship Id="rId5" Type="http://schemas.openxmlformats.org/officeDocument/2006/relationships/image" Target="../media/image112.wmf"/><Relationship Id="rId4" Type="http://schemas.openxmlformats.org/officeDocument/2006/relationships/oleObject" Target="../embeddings/oleObject104.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52.vml"/><Relationship Id="rId5" Type="http://schemas.openxmlformats.org/officeDocument/2006/relationships/image" Target="../media/image114.wmf"/><Relationship Id="rId4" Type="http://schemas.openxmlformats.org/officeDocument/2006/relationships/oleObject" Target="../embeddings/oleObject106.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53.vml"/><Relationship Id="rId5" Type="http://schemas.openxmlformats.org/officeDocument/2006/relationships/image" Target="../media/image115.wmf"/><Relationship Id="rId4" Type="http://schemas.openxmlformats.org/officeDocument/2006/relationships/oleObject" Target="../embeddings/oleObject107.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54.vml"/><Relationship Id="rId5" Type="http://schemas.openxmlformats.org/officeDocument/2006/relationships/image" Target="../media/image116.wmf"/><Relationship Id="rId4" Type="http://schemas.openxmlformats.org/officeDocument/2006/relationships/oleObject" Target="../embeddings/oleObject108.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55.vml"/><Relationship Id="rId5" Type="http://schemas.openxmlformats.org/officeDocument/2006/relationships/image" Target="../media/image117.wmf"/><Relationship Id="rId4" Type="http://schemas.openxmlformats.org/officeDocument/2006/relationships/oleObject" Target="../embeddings/oleObject109.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19.wmf"/><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oleObject" Target="../embeddings/oleObject111.bin"/><Relationship Id="rId5" Type="http://schemas.openxmlformats.org/officeDocument/2006/relationships/image" Target="../media/image118.wmf"/><Relationship Id="rId4" Type="http://schemas.openxmlformats.org/officeDocument/2006/relationships/oleObject" Target="../embeddings/oleObject110.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wmf"/><Relationship Id="rId4" Type="http://schemas.openxmlformats.org/officeDocument/2006/relationships/oleObject" Target="../embeddings/oleObject8.bin"/></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21.wmf"/><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oleObject" Target="../embeddings/oleObject113.bin"/><Relationship Id="rId5" Type="http://schemas.openxmlformats.org/officeDocument/2006/relationships/image" Target="../media/image120.wmf"/><Relationship Id="rId4" Type="http://schemas.openxmlformats.org/officeDocument/2006/relationships/oleObject" Target="../embeddings/oleObject112.bin"/></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notesSlide" Target="../notesSlides/notesSlide81.xml"/><Relationship Id="rId7" Type="http://schemas.openxmlformats.org/officeDocument/2006/relationships/image" Target="../media/image123.wmf"/><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oleObject" Target="../embeddings/oleObject115.bin"/><Relationship Id="rId5" Type="http://schemas.openxmlformats.org/officeDocument/2006/relationships/image" Target="../media/image122.wmf"/><Relationship Id="rId4" Type="http://schemas.openxmlformats.org/officeDocument/2006/relationships/oleObject" Target="../embeddings/oleObject114.bin"/><Relationship Id="rId9" Type="http://schemas.openxmlformats.org/officeDocument/2006/relationships/image" Target="../media/image124.w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59.vml"/><Relationship Id="rId5" Type="http://schemas.openxmlformats.org/officeDocument/2006/relationships/image" Target="../media/image125.wmf"/><Relationship Id="rId4" Type="http://schemas.openxmlformats.org/officeDocument/2006/relationships/oleObject" Target="../embeddings/oleObject117.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8"/>
          <p:cNvSpPr>
            <a:spLocks noGrp="1" noChangeArrowheads="1"/>
          </p:cNvSpPr>
          <p:nvPr/>
        </p:nvSpPr>
        <p:spPr bwMode="auto">
          <a:xfrm>
            <a:off x="304800" y="4862024"/>
            <a:ext cx="8648700" cy="1261272"/>
          </a:xfrm>
          <a:prstGeom prst="rect">
            <a:avLst/>
          </a:prstGeom>
          <a:noFill/>
          <a:ln w="9525">
            <a:noFill/>
            <a:miter lim="800000"/>
            <a:headEnd/>
            <a:tailEnd/>
          </a:ln>
        </p:spPr>
        <p:txBody>
          <a:bodyPr/>
          <a:lstStyle/>
          <a:p>
            <a:pPr algn="ctr"/>
            <a:r>
              <a:rPr lang="en-US" sz="3400" b="1" dirty="0">
                <a:latin typeface="Helvetica" pitchFamily="34" charset="0"/>
                <a:cs typeface="Times New Roman" pitchFamily="18" charset="0"/>
              </a:rPr>
              <a:t>Chapter </a:t>
            </a:r>
            <a:r>
              <a:rPr lang="en-US" sz="3400" b="1" dirty="0" smtClean="0">
                <a:latin typeface="Helvetica" pitchFamily="34" charset="0"/>
                <a:cs typeface="Times New Roman" pitchFamily="18" charset="0"/>
              </a:rPr>
              <a:t>12</a:t>
            </a:r>
            <a:endParaRPr lang="en-US" sz="2500" dirty="0" smtClean="0">
              <a:latin typeface="Helvetica" pitchFamily="34" charset="0"/>
              <a:cs typeface="Helvetica" pitchFamily="34" charset="0"/>
            </a:endParaRPr>
          </a:p>
          <a:p>
            <a:pPr algn="ctr"/>
            <a:r>
              <a:rPr lang="en-US" sz="3400" dirty="0" smtClean="0">
                <a:latin typeface="Helvetica"/>
              </a:rPr>
              <a:t>Multiple Linear Regression</a:t>
            </a:r>
            <a:endParaRPr lang="en-US" sz="3400" dirty="0">
              <a:latin typeface="Helvetica"/>
            </a:endParaRPr>
          </a:p>
        </p:txBody>
      </p:sp>
      <p:sp>
        <p:nvSpPr>
          <p:cNvPr id="12" name="Rectangle 34"/>
          <p:cNvSpPr>
            <a:spLocks noGrp="1" noChangeArrowheads="1"/>
          </p:cNvSpPr>
          <p:nvPr/>
        </p:nvSpPr>
        <p:spPr bwMode="auto">
          <a:xfrm>
            <a:off x="2946950" y="2152952"/>
            <a:ext cx="5483018" cy="2590800"/>
          </a:xfrm>
          <a:prstGeom prst="rect">
            <a:avLst/>
          </a:prstGeom>
          <a:noFill/>
          <a:ln w="9525">
            <a:noFill/>
            <a:miter lim="800000"/>
            <a:headEnd/>
            <a:tailEnd/>
          </a:ln>
        </p:spPr>
        <p:txBody>
          <a:bodyPr anchor="ctr"/>
          <a:lstStyle/>
          <a:p>
            <a:pPr algn="ctr"/>
            <a:r>
              <a:rPr lang="en-US" sz="3400" b="1" dirty="0" smtClean="0">
                <a:latin typeface="Helvetica" pitchFamily="34" charset="0"/>
                <a:ea typeface="ＭＳ Ｐゴシック" charset="-128"/>
                <a:cs typeface="Times New Roman" pitchFamily="18" charset="0"/>
              </a:rPr>
              <a:t>Applied Statistics and Probability for Engineers</a:t>
            </a:r>
          </a:p>
          <a:p>
            <a:pPr algn="ctr"/>
            <a:endParaRPr lang="en-US" sz="2800" b="1" dirty="0" smtClean="0">
              <a:latin typeface="Times New Roman" pitchFamily="18" charset="0"/>
              <a:ea typeface="ＭＳ Ｐゴシック" charset="-128"/>
              <a:cs typeface="Times New Roman" pitchFamily="18" charset="0"/>
            </a:endParaRPr>
          </a:p>
          <a:p>
            <a:pPr algn="ctr"/>
            <a:r>
              <a:rPr lang="en-US" sz="3000" b="1" dirty="0" smtClean="0">
                <a:latin typeface="Helvetica" pitchFamily="34" charset="0"/>
                <a:ea typeface="ＭＳ Ｐゴシック" charset="-128"/>
                <a:cs typeface="Times New Roman" pitchFamily="18" charset="0"/>
              </a:rPr>
              <a:t>Sixth Edition</a:t>
            </a:r>
          </a:p>
          <a:p>
            <a:pPr algn="ctr">
              <a:lnSpc>
                <a:spcPct val="200000"/>
              </a:lnSpc>
            </a:pPr>
            <a:r>
              <a:rPr lang="en-US" sz="1800" b="1" dirty="0" smtClean="0">
                <a:latin typeface="Helvetica" pitchFamily="34" charset="0"/>
                <a:ea typeface="ＭＳ Ｐゴシック" charset="-128"/>
                <a:cs typeface="Times New Roman" pitchFamily="18" charset="0"/>
              </a:rPr>
              <a:t>Douglas C. Montgomery    George C. </a:t>
            </a:r>
            <a:r>
              <a:rPr lang="en-US" sz="1800" b="1" dirty="0" err="1" smtClean="0">
                <a:latin typeface="Helvetica" pitchFamily="34" charset="0"/>
                <a:ea typeface="ＭＳ Ｐゴシック" charset="-128"/>
                <a:cs typeface="Times New Roman" pitchFamily="18" charset="0"/>
              </a:rPr>
              <a:t>Runger</a:t>
            </a:r>
            <a:endParaRPr lang="en-US" sz="1800" b="1" dirty="0">
              <a:latin typeface="Helvetica" pitchFamily="34" charset="0"/>
              <a:ea typeface="ＭＳ Ｐゴシック" charset="-128"/>
              <a:cs typeface="Times New Roman" pitchFamily="18" charset="0"/>
            </a:endParaRPr>
          </a:p>
        </p:txBody>
      </p:sp>
      <p:grpSp>
        <p:nvGrpSpPr>
          <p:cNvPr id="2" name="Group 15"/>
          <p:cNvGrpSpPr/>
          <p:nvPr/>
        </p:nvGrpSpPr>
        <p:grpSpPr>
          <a:xfrm>
            <a:off x="546204" y="2107464"/>
            <a:ext cx="8051592" cy="2697542"/>
            <a:chOff x="631825" y="2107464"/>
            <a:chExt cx="7880350" cy="2697542"/>
          </a:xfrm>
        </p:grpSpPr>
        <p:sp>
          <p:nvSpPr>
            <p:cNvPr id="13" name="Line 36"/>
            <p:cNvSpPr>
              <a:spLocks noChangeShapeType="1"/>
            </p:cNvSpPr>
            <p:nvPr/>
          </p:nvSpPr>
          <p:spPr bwMode="auto">
            <a:xfrm>
              <a:off x="631825" y="2107464"/>
              <a:ext cx="7880350" cy="0"/>
            </a:xfrm>
            <a:prstGeom prst="line">
              <a:avLst/>
            </a:prstGeom>
            <a:noFill/>
            <a:ln w="19050">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37"/>
            <p:cNvSpPr>
              <a:spLocks noChangeShapeType="1"/>
            </p:cNvSpPr>
            <p:nvPr/>
          </p:nvSpPr>
          <p:spPr bwMode="auto">
            <a:xfrm>
              <a:off x="631825" y="4805006"/>
              <a:ext cx="7880350" cy="0"/>
            </a:xfrm>
            <a:prstGeom prst="line">
              <a:avLst/>
            </a:prstGeom>
            <a:noFill/>
            <a:ln w="19050">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 name="Rectangle 2"/>
          <p:cNvSpPr/>
          <p:nvPr/>
        </p:nvSpPr>
        <p:spPr>
          <a:xfrm>
            <a:off x="7543800" y="64008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8180" name="Picture 4"/>
          <p:cNvPicPr>
            <a:picLocks noChangeAspect="1" noChangeArrowheads="1"/>
          </p:cNvPicPr>
          <p:nvPr/>
        </p:nvPicPr>
        <p:blipFill>
          <a:blip r:embed="rId3" cstate="print"/>
          <a:srcRect/>
          <a:stretch>
            <a:fillRect/>
          </a:stretch>
        </p:blipFill>
        <p:spPr bwMode="auto">
          <a:xfrm>
            <a:off x="838200" y="2239963"/>
            <a:ext cx="1828800" cy="2408237"/>
          </a:xfrm>
          <a:prstGeom prst="rect">
            <a:avLst/>
          </a:prstGeom>
          <a:noFill/>
          <a:ln w="9525">
            <a:noFill/>
            <a:miter lim="800000"/>
            <a:headEnd/>
            <a:tailEnd/>
          </a:ln>
          <a:effectLst/>
        </p:spPr>
      </p:pic>
    </p:spTree>
    <p:extLst>
      <p:ext uri="{BB962C8B-B14F-4D97-AF65-F5344CB8AC3E}">
        <p14:creationId xmlns:p14="http://schemas.microsoft.com/office/powerpoint/2010/main" val="3842289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70659"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70660" name="Text Box 5"/>
          <p:cNvSpPr txBox="1">
            <a:spLocks noChangeArrowheads="1"/>
          </p:cNvSpPr>
          <p:nvPr/>
        </p:nvSpPr>
        <p:spPr bwMode="auto">
          <a:xfrm>
            <a:off x="381000" y="762000"/>
            <a:ext cx="8229600" cy="519113"/>
          </a:xfrm>
          <a:prstGeom prst="rect">
            <a:avLst/>
          </a:prstGeom>
          <a:noFill/>
          <a:ln w="9525">
            <a:noFill/>
            <a:miter lim="800000"/>
            <a:headEnd/>
            <a:tailEnd/>
          </a:ln>
        </p:spPr>
        <p:txBody>
          <a:bodyPr>
            <a:spAutoFit/>
          </a:bodyPr>
          <a:lstStyle/>
          <a:p>
            <a:r>
              <a:rPr lang="en-US" sz="2800" b="1">
                <a:latin typeface="Helvetica"/>
              </a:rPr>
              <a:t>Example 12-1</a:t>
            </a:r>
          </a:p>
        </p:txBody>
      </p:sp>
      <p:sp>
        <p:nvSpPr>
          <p:cNvPr id="70661" name="Slide Number Placeholder 6"/>
          <p:cNvSpPr>
            <a:spLocks noGrp="1"/>
          </p:cNvSpPr>
          <p:nvPr>
            <p:ph type="sldNum" sz="quarter" idx="12"/>
          </p:nvPr>
        </p:nvSpPr>
        <p:spPr bwMode="auto">
          <a:noFill/>
          <a:ln>
            <a:miter lim="800000"/>
            <a:headEnd/>
            <a:tailEnd/>
          </a:ln>
        </p:spPr>
        <p:txBody>
          <a:bodyPr/>
          <a:lstStyle/>
          <a:p>
            <a:fld id="{392C343B-780F-4492-9491-64B26B2752AC}" type="slidenum">
              <a:rPr lang="en-US" smtClean="0">
                <a:latin typeface="Helvetica"/>
              </a:rPr>
              <a:pPr/>
              <a:t>10</a:t>
            </a:fld>
            <a:endParaRPr lang="en-US" smtClean="0">
              <a:latin typeface="Helvetica"/>
            </a:endParaRPr>
          </a:p>
        </p:txBody>
      </p:sp>
      <p:sp>
        <p:nvSpPr>
          <p:cNvPr id="70662" name="TextBox 6"/>
          <p:cNvSpPr txBox="1">
            <a:spLocks noChangeArrowheads="1"/>
          </p:cNvSpPr>
          <p:nvPr/>
        </p:nvSpPr>
        <p:spPr bwMode="auto">
          <a:xfrm>
            <a:off x="228600" y="1295400"/>
            <a:ext cx="8534400" cy="400050"/>
          </a:xfrm>
          <a:prstGeom prst="rect">
            <a:avLst/>
          </a:prstGeom>
          <a:noFill/>
          <a:ln w="9525">
            <a:noFill/>
            <a:miter lim="800000"/>
            <a:headEnd/>
            <a:tailEnd/>
          </a:ln>
        </p:spPr>
        <p:txBody>
          <a:bodyPr>
            <a:spAutoFit/>
          </a:bodyPr>
          <a:lstStyle/>
          <a:p>
            <a:r>
              <a:rPr lang="en-US" sz="2000" b="1">
                <a:latin typeface="Helvetica"/>
              </a:rPr>
              <a:t>Table 12-2</a:t>
            </a:r>
            <a:r>
              <a:rPr lang="en-US" sz="2000">
                <a:latin typeface="Helvetica"/>
              </a:rPr>
              <a:t> Wire Bond Data for Example 12-1</a:t>
            </a:r>
          </a:p>
        </p:txBody>
      </p:sp>
      <p:graphicFrame>
        <p:nvGraphicFramePr>
          <p:cNvPr id="8" name="Table 7"/>
          <p:cNvGraphicFramePr>
            <a:graphicFrameLocks noGrp="1"/>
          </p:cNvGraphicFramePr>
          <p:nvPr/>
        </p:nvGraphicFramePr>
        <p:xfrm>
          <a:off x="304800" y="1905000"/>
          <a:ext cx="8382000" cy="4219144"/>
        </p:xfrm>
        <a:graphic>
          <a:graphicData uri="http://schemas.openxmlformats.org/drawingml/2006/table">
            <a:tbl>
              <a:tblPr/>
              <a:tblGrid>
                <a:gridCol w="1143000"/>
                <a:gridCol w="914400"/>
                <a:gridCol w="1219200"/>
                <a:gridCol w="900668"/>
                <a:gridCol w="1126944"/>
                <a:gridCol w="1077700"/>
                <a:gridCol w="933288"/>
                <a:gridCol w="1066800"/>
              </a:tblGrid>
              <a:tr h="609599">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Observation Number</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Pull </a:t>
                      </a:r>
                      <a:r>
                        <a:rPr lang="en-US" sz="1500" b="0" dirty="0" smtClean="0">
                          <a:solidFill>
                            <a:srgbClr val="000000"/>
                          </a:solidFill>
                          <a:latin typeface="Helvetica" pitchFamily="34" charset="0"/>
                          <a:ea typeface="Times New Roman"/>
                          <a:cs typeface="Times New Roman"/>
                        </a:rPr>
                        <a:t>Strength</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0" i="1" dirty="0" smtClean="0">
                          <a:solidFill>
                            <a:srgbClr val="000000"/>
                          </a:solidFill>
                          <a:latin typeface="Helvetica" pitchFamily="34" charset="0"/>
                          <a:ea typeface="Times New Roman"/>
                          <a:cs typeface="Times New Roman"/>
                        </a:rPr>
                        <a:t>y</a:t>
                      </a:r>
                      <a:endParaRPr lang="en-US" sz="1500" dirty="0" smtClean="0">
                        <a:latin typeface="Helvetica" pitchFamily="34" charset="0"/>
                        <a:ea typeface="Times New Roman"/>
                        <a:cs typeface="Times New Roman"/>
                      </a:endParaRPr>
                    </a:p>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Wire </a:t>
                      </a:r>
                      <a:r>
                        <a:rPr lang="en-US" sz="1500" b="0" dirty="0" smtClean="0">
                          <a:solidFill>
                            <a:srgbClr val="000000"/>
                          </a:solidFill>
                          <a:latin typeface="Helvetica" pitchFamily="34" charset="0"/>
                          <a:ea typeface="Times New Roman"/>
                          <a:cs typeface="Times New Roman"/>
                        </a:rPr>
                        <a:t>Length</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0" i="1" dirty="0" smtClean="0">
                          <a:solidFill>
                            <a:srgbClr val="000000"/>
                          </a:solidFill>
                          <a:latin typeface="Helvetica" pitchFamily="34" charset="0"/>
                          <a:ea typeface="Times New Roman"/>
                          <a:cs typeface="Times New Roman"/>
                        </a:rPr>
                        <a:t> x</a:t>
                      </a:r>
                      <a:r>
                        <a:rPr lang="en-US" sz="1500" b="0" baseline="-25000" dirty="0" smtClean="0">
                          <a:solidFill>
                            <a:srgbClr val="000000"/>
                          </a:solidFill>
                          <a:latin typeface="Helvetica" pitchFamily="34" charset="0"/>
                          <a:ea typeface="Times New Roman"/>
                          <a:cs typeface="Times New Roman"/>
                        </a:rPr>
                        <a:t>1</a:t>
                      </a:r>
                      <a:endParaRPr lang="en-US" sz="1500" dirty="0" smtClean="0">
                        <a:latin typeface="Helvetica" pitchFamily="34" charset="0"/>
                        <a:ea typeface="Times New Roman"/>
                        <a:cs typeface="Times New Roman"/>
                      </a:endParaRPr>
                    </a:p>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Die </a:t>
                      </a:r>
                      <a:r>
                        <a:rPr lang="en-US" sz="1500" b="0" dirty="0" smtClean="0">
                          <a:solidFill>
                            <a:srgbClr val="000000"/>
                          </a:solidFill>
                          <a:latin typeface="Helvetica" pitchFamily="34" charset="0"/>
                          <a:ea typeface="Times New Roman"/>
                          <a:cs typeface="Times New Roman"/>
                        </a:rPr>
                        <a:t>Height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0" i="1" dirty="0" smtClean="0">
                          <a:solidFill>
                            <a:srgbClr val="000000"/>
                          </a:solidFill>
                          <a:latin typeface="Helvetica" pitchFamily="34" charset="0"/>
                          <a:ea typeface="Times New Roman"/>
                          <a:cs typeface="Times New Roman"/>
                        </a:rPr>
                        <a:t>  x</a:t>
                      </a:r>
                      <a:r>
                        <a:rPr lang="en-US" sz="1500" b="0" baseline="-25000" dirty="0" smtClean="0">
                          <a:solidFill>
                            <a:srgbClr val="000000"/>
                          </a:solidFill>
                          <a:latin typeface="Helvetica" pitchFamily="34" charset="0"/>
                          <a:ea typeface="Times New Roman"/>
                          <a:cs typeface="Times New Roman"/>
                        </a:rPr>
                        <a:t>2</a:t>
                      </a:r>
                      <a:endParaRPr lang="en-US" sz="1500" dirty="0" smtClean="0">
                        <a:latin typeface="Helvetica" pitchFamily="34" charset="0"/>
                        <a:ea typeface="Times New Roman"/>
                        <a:cs typeface="Times New Roman"/>
                      </a:endParaRPr>
                    </a:p>
                    <a:p>
                      <a:pPr marL="0" marR="0" algn="ctr">
                        <a:spcBef>
                          <a:spcPts val="0"/>
                        </a:spcBef>
                        <a:spcAft>
                          <a:spcPts val="0"/>
                        </a:spcAft>
                      </a:pPr>
                      <a:r>
                        <a:rPr lang="en-US" sz="1500" dirty="0" smtClean="0">
                          <a:latin typeface="Helvetica" pitchFamily="34" charset="0"/>
                          <a:ea typeface="Times New Roman"/>
                          <a:cs typeface="Times New Roman"/>
                        </a:rPr>
                        <a:t> </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Observation Number</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Pull </a:t>
                      </a:r>
                      <a:r>
                        <a:rPr lang="en-US" sz="1500" b="0" dirty="0" smtClean="0">
                          <a:solidFill>
                            <a:srgbClr val="000000"/>
                          </a:solidFill>
                          <a:latin typeface="Helvetica" pitchFamily="34" charset="0"/>
                          <a:ea typeface="Times New Roman"/>
                          <a:cs typeface="Times New Roman"/>
                        </a:rPr>
                        <a:t>Strength</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0" i="1" dirty="0" smtClean="0">
                          <a:solidFill>
                            <a:srgbClr val="000000"/>
                          </a:solidFill>
                          <a:latin typeface="Helvetica" pitchFamily="34" charset="0"/>
                          <a:ea typeface="Times New Roman"/>
                          <a:cs typeface="Times New Roman"/>
                        </a:rPr>
                        <a:t> y</a:t>
                      </a:r>
                      <a:endParaRPr lang="en-US" sz="1500" dirty="0" smtClean="0">
                        <a:latin typeface="Helvetica" pitchFamily="34" charset="0"/>
                        <a:ea typeface="Times New Roman"/>
                        <a:cs typeface="Times New Roman"/>
                      </a:endParaRPr>
                    </a:p>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Wire </a:t>
                      </a:r>
                      <a:r>
                        <a:rPr lang="en-US" sz="1500" b="0" dirty="0" smtClean="0">
                          <a:solidFill>
                            <a:srgbClr val="000000"/>
                          </a:solidFill>
                          <a:latin typeface="Helvetica" pitchFamily="34" charset="0"/>
                          <a:ea typeface="Times New Roman"/>
                          <a:cs typeface="Times New Roman"/>
                        </a:rPr>
                        <a:t>Length</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0" i="1" dirty="0" smtClean="0">
                          <a:solidFill>
                            <a:srgbClr val="000000"/>
                          </a:solidFill>
                          <a:latin typeface="Helvetica" pitchFamily="34" charset="0"/>
                          <a:ea typeface="Times New Roman"/>
                          <a:cs typeface="Times New Roman"/>
                        </a:rPr>
                        <a:t>   x</a:t>
                      </a:r>
                      <a:r>
                        <a:rPr lang="en-US" sz="1500" b="0" baseline="-25000" dirty="0" smtClean="0">
                          <a:solidFill>
                            <a:srgbClr val="000000"/>
                          </a:solidFill>
                          <a:latin typeface="Helvetica" pitchFamily="34" charset="0"/>
                          <a:ea typeface="Times New Roman"/>
                          <a:cs typeface="Times New Roman"/>
                        </a:rPr>
                        <a:t>1</a:t>
                      </a:r>
                      <a:endParaRPr lang="en-US" sz="1500" dirty="0" smtClean="0">
                        <a:latin typeface="Helvetica" pitchFamily="34" charset="0"/>
                        <a:ea typeface="Times New Roman"/>
                        <a:cs typeface="Times New Roman"/>
                      </a:endParaRPr>
                    </a:p>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Die </a:t>
                      </a:r>
                      <a:r>
                        <a:rPr lang="en-US" sz="1500" b="0" dirty="0" smtClean="0">
                          <a:solidFill>
                            <a:srgbClr val="000000"/>
                          </a:solidFill>
                          <a:latin typeface="Helvetica" pitchFamily="34" charset="0"/>
                          <a:ea typeface="Times New Roman"/>
                          <a:cs typeface="Times New Roman"/>
                        </a:rPr>
                        <a:t>Height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0" i="1" dirty="0" smtClean="0">
                          <a:solidFill>
                            <a:srgbClr val="000000"/>
                          </a:solidFill>
                          <a:latin typeface="Helvetica" pitchFamily="34" charset="0"/>
                          <a:ea typeface="Times New Roman"/>
                          <a:cs typeface="Times New Roman"/>
                        </a:rPr>
                        <a:t>  x</a:t>
                      </a:r>
                      <a:r>
                        <a:rPr lang="en-US" sz="1500" b="0" baseline="-25000" dirty="0" smtClean="0">
                          <a:solidFill>
                            <a:srgbClr val="000000"/>
                          </a:solidFill>
                          <a:latin typeface="Helvetica" pitchFamily="34" charset="0"/>
                          <a:ea typeface="Times New Roman"/>
                          <a:cs typeface="Times New Roman"/>
                        </a:rPr>
                        <a:t>2</a:t>
                      </a:r>
                      <a:endParaRPr lang="en-US" sz="1500" dirty="0" smtClean="0">
                        <a:latin typeface="Helvetica" pitchFamily="34" charset="0"/>
                        <a:ea typeface="Times New Roman"/>
                        <a:cs typeface="Times New Roman"/>
                      </a:endParaRPr>
                    </a:p>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014">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9.95</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50</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14</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11.66</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360</a:t>
                      </a:r>
                      <a:endParaRPr lang="en-US" sz="15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243463">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24.45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8</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110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21.65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205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56600">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3</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31.75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11</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120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16</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17.89</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4</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400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52221">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35.00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550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17</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69.00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600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47842">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25.02</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8</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295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18</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10.30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585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47842">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6</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16.86</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200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19</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34.93</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540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52221">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7</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14.38</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375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46.59</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250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47842">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8</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9.60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52</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21</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44.88</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290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47842">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9</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24.35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9</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100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22</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54.12</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16</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510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52221">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27.50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8</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300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23</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56.63</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17</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590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47842">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11</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17.08</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412</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24</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22.13</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6</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100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22444">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12</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37.00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11</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400</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21.15</a:t>
                      </a:r>
                      <a:endParaRPr lang="en-US" sz="15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400</a:t>
                      </a:r>
                      <a:endParaRPr lang="en-US" sz="1500" dirty="0">
                        <a:latin typeface="Helvetica" pitchFamily="34" charset="0"/>
                        <a:ea typeface="Times New Roman"/>
                        <a:cs typeface="Times New Roman"/>
                      </a:endParaRPr>
                    </a:p>
                  </a:txBody>
                  <a:tcPr marL="25400" marR="25400" marT="0" marB="0">
                    <a:lnL>
                      <a:noFill/>
                    </a:lnL>
                    <a:lnR>
                      <a:noFill/>
                    </a:lnR>
                    <a:lnT>
                      <a:noFill/>
                    </a:lnT>
                    <a:lnB>
                      <a:noFill/>
                    </a:lnB>
                  </a:tcPr>
                </a:tc>
              </a:tr>
              <a:tr h="277194">
                <a:tc>
                  <a:txBody>
                    <a:bodyPr/>
                    <a:lstStyle/>
                    <a:p>
                      <a:pPr marL="0" marR="0" algn="ctr">
                        <a:spcBef>
                          <a:spcPts val="0"/>
                        </a:spcBef>
                        <a:spcAft>
                          <a:spcPts val="0"/>
                        </a:spcAft>
                      </a:pPr>
                      <a:r>
                        <a:rPr lang="en-US" sz="1500" b="0">
                          <a:solidFill>
                            <a:srgbClr val="000000"/>
                          </a:solidFill>
                          <a:latin typeface="Helvetica" pitchFamily="34" charset="0"/>
                          <a:ea typeface="Times New Roman"/>
                          <a:cs typeface="Times New Roman"/>
                        </a:rPr>
                        <a:t>13</a:t>
                      </a:r>
                      <a:endParaRPr lang="en-US" sz="15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41.95</a:t>
                      </a:r>
                      <a:endParaRPr lang="en-US" sz="15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12</a:t>
                      </a:r>
                      <a:endParaRPr lang="en-US" sz="15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rgbClr val="000000"/>
                          </a:solidFill>
                          <a:latin typeface="Helvetica" pitchFamily="34" charset="0"/>
                          <a:ea typeface="Times New Roman"/>
                          <a:cs typeface="Times New Roman"/>
                        </a:rPr>
                        <a:t>500</a:t>
                      </a:r>
                      <a:endParaRPr lang="en-US" sz="15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5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5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71683" name="Rectangle 3"/>
          <p:cNvSpPr>
            <a:spLocks noGrp="1" noChangeArrowheads="1"/>
          </p:cNvSpPr>
          <p:nvPr>
            <p:ph type="body" idx="1"/>
          </p:nvPr>
        </p:nvSpPr>
        <p:spPr>
          <a:xfrm>
            <a:off x="609600" y="2819400"/>
            <a:ext cx="76200" cy="2590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71684" name="Rectangle 8"/>
          <p:cNvSpPr>
            <a:spLocks noChangeArrowheads="1"/>
          </p:cNvSpPr>
          <p:nvPr/>
        </p:nvSpPr>
        <p:spPr bwMode="auto">
          <a:xfrm>
            <a:off x="457200" y="5638800"/>
            <a:ext cx="7924800" cy="646113"/>
          </a:xfrm>
          <a:prstGeom prst="rect">
            <a:avLst/>
          </a:prstGeom>
          <a:noFill/>
          <a:ln w="9525">
            <a:noFill/>
            <a:miter lim="800000"/>
            <a:headEnd/>
            <a:tailEnd/>
          </a:ln>
        </p:spPr>
        <p:txBody>
          <a:bodyPr>
            <a:spAutoFit/>
          </a:bodyPr>
          <a:lstStyle/>
          <a:p>
            <a:r>
              <a:rPr lang="en-US" b="1" dirty="0">
                <a:solidFill>
                  <a:srgbClr val="1F497D"/>
                </a:solidFill>
                <a:latin typeface="Helvetica"/>
              </a:rPr>
              <a:t>Figure 12-4 </a:t>
            </a:r>
            <a:r>
              <a:rPr lang="en-US" dirty="0">
                <a:latin typeface="Helvetica"/>
              </a:rPr>
              <a:t>Matrix of </a:t>
            </a:r>
            <a:r>
              <a:rPr lang="en-US" dirty="0" smtClean="0">
                <a:latin typeface="Helvetica"/>
              </a:rPr>
              <a:t>computer-generated scatter plots for </a:t>
            </a:r>
            <a:r>
              <a:rPr lang="en-US" dirty="0">
                <a:latin typeface="Helvetica"/>
              </a:rPr>
              <a:t>the wire bond pull strength data in Table 12-2.</a:t>
            </a:r>
            <a:endParaRPr lang="en-US" baseline="-25000" dirty="0">
              <a:latin typeface="Helvetica"/>
            </a:endParaRPr>
          </a:p>
        </p:txBody>
      </p:sp>
      <p:sp>
        <p:nvSpPr>
          <p:cNvPr id="71685" name="Slide Number Placeholder 6"/>
          <p:cNvSpPr>
            <a:spLocks noGrp="1"/>
          </p:cNvSpPr>
          <p:nvPr>
            <p:ph type="sldNum" sz="quarter" idx="12"/>
          </p:nvPr>
        </p:nvSpPr>
        <p:spPr bwMode="auto">
          <a:noFill/>
          <a:ln>
            <a:miter lim="800000"/>
            <a:headEnd/>
            <a:tailEnd/>
          </a:ln>
        </p:spPr>
        <p:txBody>
          <a:bodyPr/>
          <a:lstStyle/>
          <a:p>
            <a:fld id="{84818012-FF19-4C58-B49A-E2533C6BBBE6}" type="slidenum">
              <a:rPr lang="en-US" smtClean="0">
                <a:latin typeface="Helvetica"/>
              </a:rPr>
              <a:pPr/>
              <a:t>11</a:t>
            </a:fld>
            <a:endParaRPr lang="en-US" smtClean="0">
              <a:latin typeface="Helvetica"/>
            </a:endParaRPr>
          </a:p>
        </p:txBody>
      </p:sp>
      <p:pic>
        <p:nvPicPr>
          <p:cNvPr id="182274" name="Picture 2"/>
          <p:cNvPicPr>
            <a:picLocks noChangeAspect="1" noChangeArrowheads="1"/>
          </p:cNvPicPr>
          <p:nvPr/>
        </p:nvPicPr>
        <p:blipFill>
          <a:blip r:embed="rId3"/>
          <a:srcRect/>
          <a:stretch>
            <a:fillRect/>
          </a:stretch>
        </p:blipFill>
        <p:spPr bwMode="auto">
          <a:xfrm>
            <a:off x="1143000" y="990600"/>
            <a:ext cx="6324600" cy="4572000"/>
          </a:xfrm>
          <a:prstGeom prst="rect">
            <a:avLst/>
          </a:prstGeom>
          <a:noFill/>
          <a:ln w="9525">
            <a:noFill/>
            <a:miter lim="800000"/>
            <a:headEnd/>
            <a:tailEnd/>
          </a:ln>
          <a:effectLst/>
        </p:spPr>
      </p:pic>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4100"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4101" name="Text Box 5"/>
          <p:cNvSpPr txBox="1">
            <a:spLocks noChangeArrowheads="1"/>
          </p:cNvSpPr>
          <p:nvPr/>
        </p:nvSpPr>
        <p:spPr bwMode="auto">
          <a:xfrm>
            <a:off x="381000" y="762000"/>
            <a:ext cx="8229600" cy="519113"/>
          </a:xfrm>
          <a:prstGeom prst="rect">
            <a:avLst/>
          </a:prstGeom>
          <a:noFill/>
          <a:ln w="9525">
            <a:noFill/>
            <a:miter lim="800000"/>
            <a:headEnd/>
            <a:tailEnd/>
          </a:ln>
        </p:spPr>
        <p:txBody>
          <a:bodyPr>
            <a:spAutoFit/>
          </a:bodyPr>
          <a:lstStyle/>
          <a:p>
            <a:r>
              <a:rPr lang="en-US" sz="2800" b="1">
                <a:latin typeface="Helvetica"/>
              </a:rPr>
              <a:t>Example 12-1</a:t>
            </a:r>
          </a:p>
        </p:txBody>
      </p:sp>
      <p:sp>
        <p:nvSpPr>
          <p:cNvPr id="4102" name="Slide Number Placeholder 6"/>
          <p:cNvSpPr>
            <a:spLocks noGrp="1"/>
          </p:cNvSpPr>
          <p:nvPr>
            <p:ph type="sldNum" sz="quarter" idx="12"/>
          </p:nvPr>
        </p:nvSpPr>
        <p:spPr bwMode="auto">
          <a:noFill/>
          <a:ln>
            <a:miter lim="800000"/>
            <a:headEnd/>
            <a:tailEnd/>
          </a:ln>
        </p:spPr>
        <p:txBody>
          <a:bodyPr/>
          <a:lstStyle/>
          <a:p>
            <a:fld id="{481BB402-109F-45F3-82D2-92C294D6AB24}" type="slidenum">
              <a:rPr lang="en-US" smtClean="0">
                <a:latin typeface="Helvetica"/>
              </a:rPr>
              <a:pPr/>
              <a:t>12</a:t>
            </a:fld>
            <a:endParaRPr lang="en-US" smtClean="0">
              <a:latin typeface="Helvetica"/>
            </a:endParaRPr>
          </a:p>
        </p:txBody>
      </p:sp>
      <p:sp>
        <p:nvSpPr>
          <p:cNvPr id="4103" name="TextBox 7"/>
          <p:cNvSpPr txBox="1">
            <a:spLocks noChangeArrowheads="1"/>
          </p:cNvSpPr>
          <p:nvPr/>
        </p:nvSpPr>
        <p:spPr bwMode="auto">
          <a:xfrm>
            <a:off x="304800" y="1219200"/>
            <a:ext cx="8229600" cy="2246313"/>
          </a:xfrm>
          <a:prstGeom prst="rect">
            <a:avLst/>
          </a:prstGeom>
          <a:noFill/>
          <a:ln w="9525">
            <a:noFill/>
            <a:miter lim="800000"/>
            <a:headEnd/>
            <a:tailEnd/>
          </a:ln>
        </p:spPr>
        <p:txBody>
          <a:bodyPr>
            <a:spAutoFit/>
          </a:bodyPr>
          <a:lstStyle/>
          <a:p>
            <a:r>
              <a:rPr lang="en-US" sz="1900">
                <a:latin typeface="Helvetica"/>
              </a:rPr>
              <a:t>Specifically, we will fit the multiple linear regression model</a:t>
            </a:r>
          </a:p>
          <a:p>
            <a:r>
              <a:rPr lang="en-US" sz="2000">
                <a:latin typeface="Helvetica"/>
              </a:rPr>
              <a:t> </a:t>
            </a:r>
          </a:p>
          <a:p>
            <a:r>
              <a:rPr lang="en-US" sz="2200" i="1">
                <a:latin typeface="Helvetica"/>
              </a:rPr>
              <a:t>		Y= </a:t>
            </a:r>
            <a:r>
              <a:rPr lang="en-US" sz="2200">
                <a:latin typeface="Symbol" pitchFamily="18" charset="2"/>
              </a:rPr>
              <a:t>b</a:t>
            </a:r>
            <a:r>
              <a:rPr lang="en-US" sz="2200" baseline="-25000">
                <a:latin typeface="Helvetica"/>
              </a:rPr>
              <a:t>0</a:t>
            </a:r>
            <a:r>
              <a:rPr lang="en-US" sz="2200">
                <a:latin typeface="Helvetica"/>
              </a:rPr>
              <a:t> + </a:t>
            </a:r>
            <a:r>
              <a:rPr lang="en-US" sz="2200">
                <a:latin typeface="Symbol" pitchFamily="18" charset="2"/>
              </a:rPr>
              <a:t>b</a:t>
            </a:r>
            <a:r>
              <a:rPr lang="en-US" sz="2200" baseline="-25000">
                <a:latin typeface="Helvetica"/>
              </a:rPr>
              <a:t>1</a:t>
            </a:r>
            <a:r>
              <a:rPr lang="en-US" sz="2200" i="1">
                <a:latin typeface="Helvetica"/>
              </a:rPr>
              <a:t>x</a:t>
            </a:r>
            <a:r>
              <a:rPr lang="en-US" sz="2200" baseline="-25000">
                <a:latin typeface="Helvetica"/>
              </a:rPr>
              <a:t>1 </a:t>
            </a:r>
            <a:r>
              <a:rPr lang="en-US" sz="2200">
                <a:latin typeface="Helvetica"/>
              </a:rPr>
              <a:t>+ </a:t>
            </a:r>
            <a:r>
              <a:rPr lang="en-US" sz="2200">
                <a:latin typeface="Symbol" pitchFamily="18" charset="2"/>
              </a:rPr>
              <a:t>b</a:t>
            </a:r>
            <a:r>
              <a:rPr lang="en-US" sz="2200" baseline="-25000">
                <a:latin typeface="Helvetica"/>
              </a:rPr>
              <a:t>2</a:t>
            </a:r>
            <a:r>
              <a:rPr lang="en-US" sz="2200" i="1">
                <a:latin typeface="Helvetica"/>
              </a:rPr>
              <a:t>x</a:t>
            </a:r>
            <a:r>
              <a:rPr lang="en-US" sz="2200" baseline="-25000">
                <a:latin typeface="Helvetica"/>
              </a:rPr>
              <a:t> 2</a:t>
            </a:r>
            <a:r>
              <a:rPr lang="en-US" sz="2200">
                <a:latin typeface="Helvetica"/>
              </a:rPr>
              <a:t> + </a:t>
            </a:r>
            <a:r>
              <a:rPr lang="en-US" sz="2200">
                <a:latin typeface="Helvetica"/>
                <a:sym typeface="Symbol" pitchFamily="18" charset="2"/>
              </a:rPr>
              <a:t></a:t>
            </a:r>
            <a:endParaRPr lang="en-US" sz="2200">
              <a:latin typeface="Helvetica"/>
            </a:endParaRPr>
          </a:p>
          <a:p>
            <a:r>
              <a:rPr lang="en-US" sz="2000">
                <a:latin typeface="Helvetica"/>
              </a:rPr>
              <a:t> </a:t>
            </a:r>
          </a:p>
          <a:p>
            <a:r>
              <a:rPr lang="en-US" sz="1900">
                <a:latin typeface="Helvetica"/>
              </a:rPr>
              <a:t>where </a:t>
            </a:r>
            <a:r>
              <a:rPr lang="en-US" sz="1900" i="1">
                <a:latin typeface="Helvetica"/>
              </a:rPr>
              <a:t>Y = </a:t>
            </a:r>
            <a:r>
              <a:rPr lang="en-US" sz="1900">
                <a:latin typeface="Helvetica"/>
              </a:rPr>
              <a:t>pull strength, </a:t>
            </a:r>
            <a:r>
              <a:rPr lang="en-US" sz="1900" i="1">
                <a:latin typeface="Helvetica"/>
              </a:rPr>
              <a:t>x</a:t>
            </a:r>
            <a:r>
              <a:rPr lang="en-US" sz="1900" baseline="-25000">
                <a:latin typeface="Helvetica"/>
              </a:rPr>
              <a:t>1</a:t>
            </a:r>
            <a:r>
              <a:rPr lang="en-US" sz="1900" i="1">
                <a:latin typeface="Helvetica"/>
              </a:rPr>
              <a:t> = </a:t>
            </a:r>
            <a:r>
              <a:rPr lang="en-US" sz="1900">
                <a:latin typeface="Helvetica"/>
              </a:rPr>
              <a:t>wire length, and </a:t>
            </a:r>
            <a:r>
              <a:rPr lang="en-US" sz="1900" i="1">
                <a:latin typeface="Helvetica"/>
              </a:rPr>
              <a:t>x</a:t>
            </a:r>
            <a:r>
              <a:rPr lang="en-US" sz="1900" baseline="-25000">
                <a:latin typeface="Helvetica"/>
              </a:rPr>
              <a:t>2</a:t>
            </a:r>
            <a:r>
              <a:rPr lang="en-US" sz="1900" i="1">
                <a:latin typeface="Helvetica"/>
              </a:rPr>
              <a:t> </a:t>
            </a:r>
            <a:r>
              <a:rPr lang="en-US" sz="1900">
                <a:latin typeface="Helvetica"/>
              </a:rPr>
              <a:t>= die height. From the data in Table 12-2 we calculate</a:t>
            </a:r>
          </a:p>
          <a:p>
            <a:endParaRPr lang="en-US">
              <a:latin typeface="Helvetica"/>
            </a:endParaRPr>
          </a:p>
        </p:txBody>
      </p:sp>
      <p:sp>
        <p:nvSpPr>
          <p:cNvPr id="4104"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8" name="Object 8"/>
          <p:cNvGraphicFramePr>
            <a:graphicFrameLocks noChangeAspect="1"/>
          </p:cNvGraphicFramePr>
          <p:nvPr/>
        </p:nvGraphicFramePr>
        <p:xfrm>
          <a:off x="914400" y="3429001"/>
          <a:ext cx="7162800" cy="2209799"/>
        </p:xfrm>
        <a:graphic>
          <a:graphicData uri="http://schemas.openxmlformats.org/presentationml/2006/ole">
            <mc:AlternateContent xmlns:mc="http://schemas.openxmlformats.org/markup-compatibility/2006">
              <mc:Choice xmlns:v="urn:schemas-microsoft-com:vml" Requires="v">
                <p:oleObj spid="_x0000_s4099" name="Equation" r:id="rId4" imgW="3644640" imgH="1320480" progId="Equation.DSMT4">
                  <p:embed/>
                </p:oleObj>
              </mc:Choice>
              <mc:Fallback>
                <p:oleObj name="Equation" r:id="rId4" imgW="3644640" imgH="132048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429001"/>
                        <a:ext cx="7162800" cy="22097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Rectangle 10"/>
          <p:cNvSpPr>
            <a:spLocks noChangeArrowheads="1"/>
          </p:cNvSpPr>
          <p:nvPr/>
        </p:nvSpPr>
        <p:spPr bwMode="auto">
          <a:xfrm>
            <a:off x="0" y="2466975"/>
            <a:ext cx="9144000" cy="0"/>
          </a:xfrm>
          <a:prstGeom prst="rect">
            <a:avLst/>
          </a:prstGeom>
          <a:noFill/>
          <a:ln w="9525">
            <a:noFill/>
            <a:miter lim="800000"/>
            <a:headEnd/>
            <a:tailEnd/>
          </a:ln>
        </p:spPr>
        <p:txBody>
          <a:bodyPr wrap="none" anchor="ctr">
            <a:spAutoFit/>
          </a:bodyPr>
          <a:lstStyle/>
          <a:p>
            <a:endParaRPr lang="en-US"/>
          </a:p>
        </p:txBody>
      </p:sp>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5125"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5126" name="Text Box 5"/>
          <p:cNvSpPr txBox="1">
            <a:spLocks noChangeArrowheads="1"/>
          </p:cNvSpPr>
          <p:nvPr/>
        </p:nvSpPr>
        <p:spPr bwMode="auto">
          <a:xfrm>
            <a:off x="381000" y="762000"/>
            <a:ext cx="8229600" cy="519113"/>
          </a:xfrm>
          <a:prstGeom prst="rect">
            <a:avLst/>
          </a:prstGeom>
          <a:noFill/>
          <a:ln w="9525">
            <a:noFill/>
            <a:miter lim="800000"/>
            <a:headEnd/>
            <a:tailEnd/>
          </a:ln>
        </p:spPr>
        <p:txBody>
          <a:bodyPr>
            <a:spAutoFit/>
          </a:bodyPr>
          <a:lstStyle/>
          <a:p>
            <a:r>
              <a:rPr lang="en-US" sz="2800" b="1">
                <a:latin typeface="Helvetica"/>
              </a:rPr>
              <a:t>Example 12-1</a:t>
            </a:r>
          </a:p>
        </p:txBody>
      </p:sp>
      <p:sp>
        <p:nvSpPr>
          <p:cNvPr id="5127" name="Slide Number Placeholder 6"/>
          <p:cNvSpPr>
            <a:spLocks noGrp="1"/>
          </p:cNvSpPr>
          <p:nvPr>
            <p:ph type="sldNum" sz="quarter" idx="12"/>
          </p:nvPr>
        </p:nvSpPr>
        <p:spPr bwMode="auto">
          <a:noFill/>
          <a:ln>
            <a:miter lim="800000"/>
            <a:headEnd/>
            <a:tailEnd/>
          </a:ln>
        </p:spPr>
        <p:txBody>
          <a:bodyPr/>
          <a:lstStyle/>
          <a:p>
            <a:fld id="{52F4D833-0F64-421D-819A-BD070029D41A}" type="slidenum">
              <a:rPr lang="en-US" smtClean="0">
                <a:latin typeface="Helvetica"/>
              </a:rPr>
              <a:pPr/>
              <a:t>13</a:t>
            </a:fld>
            <a:endParaRPr lang="en-US" smtClean="0">
              <a:latin typeface="Helvetica"/>
            </a:endParaRPr>
          </a:p>
        </p:txBody>
      </p:sp>
      <p:sp>
        <p:nvSpPr>
          <p:cNvPr id="5128" name="TextBox 7"/>
          <p:cNvSpPr txBox="1">
            <a:spLocks noChangeArrowheads="1"/>
          </p:cNvSpPr>
          <p:nvPr/>
        </p:nvSpPr>
        <p:spPr bwMode="auto">
          <a:xfrm>
            <a:off x="381000" y="1371600"/>
            <a:ext cx="8382000" cy="400050"/>
          </a:xfrm>
          <a:prstGeom prst="rect">
            <a:avLst/>
          </a:prstGeom>
          <a:noFill/>
          <a:ln w="9525">
            <a:noFill/>
            <a:miter lim="800000"/>
            <a:headEnd/>
            <a:tailEnd/>
          </a:ln>
        </p:spPr>
        <p:txBody>
          <a:bodyPr>
            <a:spAutoFit/>
          </a:bodyPr>
          <a:lstStyle/>
          <a:p>
            <a:r>
              <a:rPr lang="en-US" sz="2000" dirty="0">
                <a:latin typeface="Helvetica"/>
              </a:rPr>
              <a:t>For the model </a:t>
            </a:r>
            <a:r>
              <a:rPr lang="en-US" sz="2000" i="1" dirty="0">
                <a:latin typeface="Helvetica"/>
              </a:rPr>
              <a:t>Y</a:t>
            </a:r>
            <a:r>
              <a:rPr lang="en-US" sz="2000" dirty="0">
                <a:latin typeface="Helvetica"/>
              </a:rPr>
              <a:t> = </a:t>
            </a:r>
            <a:r>
              <a:rPr lang="en-US" sz="2000" dirty="0">
                <a:latin typeface="Symbol" pitchFamily="18" charset="2"/>
              </a:rPr>
              <a:t>b</a:t>
            </a:r>
            <a:r>
              <a:rPr lang="en-US" sz="2000" baseline="-25000" dirty="0">
                <a:latin typeface="Helvetica"/>
              </a:rPr>
              <a:t>0 </a:t>
            </a:r>
            <a:r>
              <a:rPr lang="en-US" sz="2000" dirty="0">
                <a:latin typeface="Helvetica"/>
              </a:rPr>
              <a:t> + </a:t>
            </a:r>
            <a:r>
              <a:rPr lang="en-US" sz="2000" dirty="0">
                <a:latin typeface="Symbol" pitchFamily="18" charset="2"/>
              </a:rPr>
              <a:t>b</a:t>
            </a:r>
            <a:r>
              <a:rPr lang="en-US" sz="2000" baseline="-25000" dirty="0">
                <a:latin typeface="Helvetica"/>
              </a:rPr>
              <a:t>1</a:t>
            </a:r>
            <a:r>
              <a:rPr lang="en-US" sz="2000" i="1" dirty="0">
                <a:latin typeface="Helvetica"/>
              </a:rPr>
              <a:t>x</a:t>
            </a:r>
            <a:r>
              <a:rPr lang="en-US" sz="2000" baseline="-25000" dirty="0">
                <a:latin typeface="Helvetica"/>
              </a:rPr>
              <a:t>1 </a:t>
            </a:r>
            <a:r>
              <a:rPr lang="en-US" sz="2000" dirty="0">
                <a:latin typeface="Helvetica"/>
              </a:rPr>
              <a:t>+ </a:t>
            </a:r>
            <a:r>
              <a:rPr lang="en-US" sz="2000" dirty="0">
                <a:latin typeface="Symbol" pitchFamily="18" charset="2"/>
              </a:rPr>
              <a:t>b</a:t>
            </a:r>
            <a:r>
              <a:rPr lang="en-US" sz="2000" baseline="-25000" dirty="0">
                <a:latin typeface="Helvetica"/>
              </a:rPr>
              <a:t>2</a:t>
            </a:r>
            <a:r>
              <a:rPr lang="en-US" sz="2000" i="1" dirty="0">
                <a:latin typeface="Helvetica"/>
              </a:rPr>
              <a:t> x</a:t>
            </a:r>
            <a:r>
              <a:rPr lang="en-US" sz="2000" baseline="-25000" dirty="0">
                <a:latin typeface="Helvetica"/>
              </a:rPr>
              <a:t> 2</a:t>
            </a:r>
            <a:r>
              <a:rPr lang="en-US" sz="2000" dirty="0">
                <a:latin typeface="Helvetica"/>
              </a:rPr>
              <a:t> + </a:t>
            </a:r>
            <a:r>
              <a:rPr lang="en-US" sz="2000" dirty="0">
                <a:latin typeface="Helvetica"/>
                <a:sym typeface="Symbol" pitchFamily="18" charset="2"/>
              </a:rPr>
              <a:t></a:t>
            </a:r>
            <a:r>
              <a:rPr lang="en-US" sz="2000" dirty="0">
                <a:latin typeface="Helvetica"/>
              </a:rPr>
              <a:t>,  the normal </a:t>
            </a:r>
            <a:r>
              <a:rPr lang="en-US" sz="2000" dirty="0" smtClean="0">
                <a:latin typeface="Helvetica"/>
              </a:rPr>
              <a:t>equations (12-5) are</a:t>
            </a:r>
            <a:endParaRPr lang="en-US" sz="2000" dirty="0">
              <a:latin typeface="Helvetica"/>
            </a:endParaRPr>
          </a:p>
        </p:txBody>
      </p:sp>
      <p:sp>
        <p:nvSpPr>
          <p:cNvPr id="5129"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2" name="Object 8"/>
          <p:cNvGraphicFramePr>
            <a:graphicFrameLocks noChangeAspect="1"/>
          </p:cNvGraphicFramePr>
          <p:nvPr/>
        </p:nvGraphicFramePr>
        <p:xfrm>
          <a:off x="1381125" y="1876425"/>
          <a:ext cx="5553075" cy="2314575"/>
        </p:xfrm>
        <a:graphic>
          <a:graphicData uri="http://schemas.openxmlformats.org/presentationml/2006/ole">
            <mc:AlternateContent xmlns:mc="http://schemas.openxmlformats.org/markup-compatibility/2006">
              <mc:Choice xmlns:v="urn:schemas-microsoft-com:vml" Requires="v">
                <p:oleObj spid="_x0000_s5124" name="Equation" r:id="rId4" imgW="3035300" imgH="1473200" progId="Equation.DSMT4">
                  <p:embed/>
                </p:oleObj>
              </mc:Choice>
              <mc:Fallback>
                <p:oleObj name="Equation" r:id="rId4" imgW="3035300" imgH="14732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5" y="1876425"/>
                        <a:ext cx="5553075" cy="231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0" name="TextBox 10"/>
          <p:cNvSpPr txBox="1">
            <a:spLocks noChangeArrowheads="1"/>
          </p:cNvSpPr>
          <p:nvPr/>
        </p:nvSpPr>
        <p:spPr bwMode="auto">
          <a:xfrm>
            <a:off x="381000" y="4343400"/>
            <a:ext cx="8458200" cy="400050"/>
          </a:xfrm>
          <a:prstGeom prst="rect">
            <a:avLst/>
          </a:prstGeom>
          <a:noFill/>
          <a:ln w="9525">
            <a:noFill/>
            <a:miter lim="800000"/>
            <a:headEnd/>
            <a:tailEnd/>
          </a:ln>
        </p:spPr>
        <p:txBody>
          <a:bodyPr>
            <a:spAutoFit/>
          </a:bodyPr>
          <a:lstStyle/>
          <a:p>
            <a:r>
              <a:rPr lang="en-US" sz="2000" dirty="0">
                <a:latin typeface="Helvetica"/>
              </a:rPr>
              <a:t>Inserting the computed summations into the normal equations, we obtain</a:t>
            </a:r>
          </a:p>
        </p:txBody>
      </p:sp>
      <p:sp>
        <p:nvSpPr>
          <p:cNvPr id="5131"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3" name="Object 10"/>
          <p:cNvGraphicFramePr>
            <a:graphicFrameLocks noChangeAspect="1"/>
          </p:cNvGraphicFramePr>
          <p:nvPr/>
        </p:nvGraphicFramePr>
        <p:xfrm>
          <a:off x="1828800" y="4800600"/>
          <a:ext cx="5476875" cy="1447800"/>
        </p:xfrm>
        <a:graphic>
          <a:graphicData uri="http://schemas.openxmlformats.org/presentationml/2006/ole">
            <mc:AlternateContent xmlns:mc="http://schemas.openxmlformats.org/markup-compatibility/2006">
              <mc:Choice xmlns:v="urn:schemas-microsoft-com:vml" Requires="v">
                <p:oleObj spid="_x0000_s5125" name="Equation" r:id="rId6" imgW="2882900" imgH="787400" progId="Equation.DSMT4">
                  <p:embed/>
                </p:oleObj>
              </mc:Choice>
              <mc:Fallback>
                <p:oleObj name="Equation" r:id="rId6" imgW="2882900" imgH="7874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800600"/>
                        <a:ext cx="5476875"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6149"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6150" name="Text Box 5"/>
          <p:cNvSpPr txBox="1">
            <a:spLocks noChangeArrowheads="1"/>
          </p:cNvSpPr>
          <p:nvPr/>
        </p:nvSpPr>
        <p:spPr bwMode="auto">
          <a:xfrm>
            <a:off x="381000" y="762000"/>
            <a:ext cx="8229600" cy="519113"/>
          </a:xfrm>
          <a:prstGeom prst="rect">
            <a:avLst/>
          </a:prstGeom>
          <a:noFill/>
          <a:ln w="9525">
            <a:noFill/>
            <a:miter lim="800000"/>
            <a:headEnd/>
            <a:tailEnd/>
          </a:ln>
        </p:spPr>
        <p:txBody>
          <a:bodyPr>
            <a:spAutoFit/>
          </a:bodyPr>
          <a:lstStyle/>
          <a:p>
            <a:r>
              <a:rPr lang="en-US" sz="2800" b="1">
                <a:latin typeface="Helvetica"/>
              </a:rPr>
              <a:t>Example 12-1</a:t>
            </a:r>
          </a:p>
        </p:txBody>
      </p:sp>
      <p:sp>
        <p:nvSpPr>
          <p:cNvPr id="6151" name="Slide Number Placeholder 6"/>
          <p:cNvSpPr>
            <a:spLocks noGrp="1"/>
          </p:cNvSpPr>
          <p:nvPr>
            <p:ph type="sldNum" sz="quarter" idx="12"/>
          </p:nvPr>
        </p:nvSpPr>
        <p:spPr bwMode="auto">
          <a:noFill/>
          <a:ln>
            <a:miter lim="800000"/>
            <a:headEnd/>
            <a:tailEnd/>
          </a:ln>
        </p:spPr>
        <p:txBody>
          <a:bodyPr/>
          <a:lstStyle/>
          <a:p>
            <a:fld id="{4BBA17A9-4AF1-4CB8-9A65-25106163BB76}" type="slidenum">
              <a:rPr lang="en-US" smtClean="0">
                <a:latin typeface="Helvetica"/>
              </a:rPr>
              <a:pPr/>
              <a:t>14</a:t>
            </a:fld>
            <a:endParaRPr lang="en-US" smtClean="0">
              <a:latin typeface="Helvetica"/>
            </a:endParaRPr>
          </a:p>
        </p:txBody>
      </p:sp>
      <p:sp>
        <p:nvSpPr>
          <p:cNvPr id="6152" name="TextBox 7"/>
          <p:cNvSpPr txBox="1">
            <a:spLocks noChangeArrowheads="1"/>
          </p:cNvSpPr>
          <p:nvPr/>
        </p:nvSpPr>
        <p:spPr bwMode="auto">
          <a:xfrm>
            <a:off x="533400" y="1306513"/>
            <a:ext cx="8382000" cy="431800"/>
          </a:xfrm>
          <a:prstGeom prst="rect">
            <a:avLst/>
          </a:prstGeom>
          <a:noFill/>
          <a:ln w="9525">
            <a:noFill/>
            <a:miter lim="800000"/>
            <a:headEnd/>
            <a:tailEnd/>
          </a:ln>
        </p:spPr>
        <p:txBody>
          <a:bodyPr>
            <a:spAutoFit/>
          </a:bodyPr>
          <a:lstStyle/>
          <a:p>
            <a:r>
              <a:rPr lang="en-US" sz="2200">
                <a:latin typeface="Helvetica"/>
              </a:rPr>
              <a:t>The solution to this set of equations is</a:t>
            </a:r>
          </a:p>
        </p:txBody>
      </p:sp>
      <p:sp>
        <p:nvSpPr>
          <p:cNvPr id="615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6146" name="Object 8"/>
          <p:cNvGraphicFramePr>
            <a:graphicFrameLocks noChangeAspect="1"/>
          </p:cNvGraphicFramePr>
          <p:nvPr/>
        </p:nvGraphicFramePr>
        <p:xfrm>
          <a:off x="1104900" y="1905000"/>
          <a:ext cx="4914900" cy="457200"/>
        </p:xfrm>
        <a:graphic>
          <a:graphicData uri="http://schemas.openxmlformats.org/presentationml/2006/ole">
            <mc:AlternateContent xmlns:mc="http://schemas.openxmlformats.org/markup-compatibility/2006">
              <mc:Choice xmlns:v="urn:schemas-microsoft-com:vml" Requires="v">
                <p:oleObj spid="_x0000_s6148" name="Equation" r:id="rId4" imgW="2781300" imgH="254000" progId="Equation.DSMT4">
                  <p:embed/>
                </p:oleObj>
              </mc:Choice>
              <mc:Fallback>
                <p:oleObj name="Equation" r:id="rId4" imgW="2781300" imgH="2540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 y="1905000"/>
                        <a:ext cx="4914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4" name="TextBox 10"/>
          <p:cNvSpPr txBox="1">
            <a:spLocks noChangeArrowheads="1"/>
          </p:cNvSpPr>
          <p:nvPr/>
        </p:nvSpPr>
        <p:spPr bwMode="auto">
          <a:xfrm>
            <a:off x="533400" y="2541588"/>
            <a:ext cx="6553200" cy="430212"/>
          </a:xfrm>
          <a:prstGeom prst="rect">
            <a:avLst/>
          </a:prstGeom>
          <a:noFill/>
          <a:ln w="9525">
            <a:noFill/>
            <a:miter lim="800000"/>
            <a:headEnd/>
            <a:tailEnd/>
          </a:ln>
        </p:spPr>
        <p:txBody>
          <a:bodyPr>
            <a:spAutoFit/>
          </a:bodyPr>
          <a:lstStyle/>
          <a:p>
            <a:r>
              <a:rPr lang="en-US" sz="2200">
                <a:latin typeface="Helvetica"/>
              </a:rPr>
              <a:t>Therefore, the fitted regression equation is</a:t>
            </a:r>
          </a:p>
        </p:txBody>
      </p:sp>
      <p:sp>
        <p:nvSpPr>
          <p:cNvPr id="6155"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6147" name="Object 10"/>
          <p:cNvGraphicFramePr>
            <a:graphicFrameLocks noChangeAspect="1"/>
          </p:cNvGraphicFramePr>
          <p:nvPr/>
        </p:nvGraphicFramePr>
        <p:xfrm>
          <a:off x="1095375" y="3276600"/>
          <a:ext cx="5457825" cy="457200"/>
        </p:xfrm>
        <a:graphic>
          <a:graphicData uri="http://schemas.openxmlformats.org/presentationml/2006/ole">
            <mc:AlternateContent xmlns:mc="http://schemas.openxmlformats.org/markup-compatibility/2006">
              <mc:Choice xmlns:v="urn:schemas-microsoft-com:vml" Requires="v">
                <p:oleObj spid="_x0000_s6149" name="Equation" r:id="rId6" imgW="2336800" imgH="215900" progId="Equation.DSMT4">
                  <p:embed/>
                </p:oleObj>
              </mc:Choice>
              <mc:Fallback>
                <p:oleObj name="Equation" r:id="rId6" imgW="2336800" imgH="2159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375" y="3276600"/>
                        <a:ext cx="54578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6" name="TextBox 13"/>
          <p:cNvSpPr txBox="1">
            <a:spLocks noChangeArrowheads="1"/>
          </p:cNvSpPr>
          <p:nvPr/>
        </p:nvSpPr>
        <p:spPr bwMode="auto">
          <a:xfrm>
            <a:off x="609600" y="3962400"/>
            <a:ext cx="7620000" cy="2124075"/>
          </a:xfrm>
          <a:prstGeom prst="rect">
            <a:avLst/>
          </a:prstGeom>
          <a:noFill/>
          <a:ln w="9525">
            <a:noFill/>
            <a:miter lim="800000"/>
            <a:headEnd/>
            <a:tailEnd/>
          </a:ln>
        </p:spPr>
        <p:txBody>
          <a:bodyPr>
            <a:spAutoFit/>
          </a:bodyPr>
          <a:lstStyle/>
          <a:p>
            <a:r>
              <a:rPr lang="en-US" sz="2200" dirty="0">
                <a:latin typeface="Helvetica"/>
              </a:rPr>
              <a:t>Practical Interpretation: This equation can be used to predict pull strength for pairs of values of the </a:t>
            </a:r>
            <a:r>
              <a:rPr lang="en-US" sz="2200" dirty="0" err="1">
                <a:latin typeface="Helvetica"/>
              </a:rPr>
              <a:t>regressor</a:t>
            </a:r>
            <a:r>
              <a:rPr lang="en-US" sz="2200" dirty="0">
                <a:latin typeface="Helvetica"/>
              </a:rPr>
              <a:t> variables wire length (</a:t>
            </a:r>
            <a:r>
              <a:rPr lang="en-US" sz="2200" i="1" dirty="0">
                <a:latin typeface="Helvetica"/>
              </a:rPr>
              <a:t>x</a:t>
            </a:r>
            <a:r>
              <a:rPr lang="en-US" sz="2200" baseline="-25000" dirty="0">
                <a:latin typeface="Helvetica"/>
              </a:rPr>
              <a:t>1</a:t>
            </a:r>
            <a:r>
              <a:rPr lang="en-US" sz="2200" dirty="0">
                <a:latin typeface="Helvetica"/>
              </a:rPr>
              <a:t>)</a:t>
            </a:r>
            <a:r>
              <a:rPr lang="en-US" sz="2200" b="1" dirty="0">
                <a:latin typeface="Helvetica"/>
              </a:rPr>
              <a:t> </a:t>
            </a:r>
            <a:r>
              <a:rPr lang="en-US" sz="2200" dirty="0">
                <a:latin typeface="Helvetica"/>
              </a:rPr>
              <a:t>and die height (</a:t>
            </a:r>
            <a:r>
              <a:rPr lang="en-US" sz="2200" i="1" dirty="0">
                <a:latin typeface="Helvetica"/>
              </a:rPr>
              <a:t>x</a:t>
            </a:r>
            <a:r>
              <a:rPr lang="en-US" sz="2200" baseline="-25000" dirty="0">
                <a:latin typeface="Helvetica"/>
              </a:rPr>
              <a:t>2</a:t>
            </a:r>
            <a:r>
              <a:rPr lang="en-US" sz="2200" dirty="0">
                <a:latin typeface="Helvetica"/>
              </a:rPr>
              <a:t>)</a:t>
            </a:r>
            <a:r>
              <a:rPr lang="en-US" sz="2200" b="1" i="1" dirty="0">
                <a:latin typeface="Helvetica"/>
              </a:rPr>
              <a:t>. </a:t>
            </a:r>
            <a:r>
              <a:rPr lang="en-US" sz="2200" dirty="0">
                <a:latin typeface="Helvetica"/>
              </a:rPr>
              <a:t>This is essentially the same regression model given in Section 1-3. Figure 1-16 shows a three-dimensional plot of the plane of predicted values </a:t>
            </a:r>
            <a:r>
              <a:rPr lang="en-US" sz="2200" b="1" i="1" dirty="0">
                <a:latin typeface="Helvetica"/>
              </a:rPr>
              <a:t> </a:t>
            </a:r>
            <a:r>
              <a:rPr lang="en-US" sz="2200" dirty="0">
                <a:latin typeface="Helvetica"/>
              </a:rPr>
              <a:t>generated from this equation.</a:t>
            </a:r>
          </a:p>
        </p:txBody>
      </p:sp>
      <p:sp>
        <p:nvSpPr>
          <p:cNvPr id="1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7172"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7173" name="Text Box 5"/>
          <p:cNvSpPr txBox="1">
            <a:spLocks noChangeArrowheads="1"/>
          </p:cNvSpPr>
          <p:nvPr/>
        </p:nvSpPr>
        <p:spPr bwMode="auto">
          <a:xfrm>
            <a:off x="304800" y="969963"/>
            <a:ext cx="8458200" cy="477837"/>
          </a:xfrm>
          <a:prstGeom prst="rect">
            <a:avLst/>
          </a:prstGeom>
          <a:noFill/>
          <a:ln w="9525">
            <a:noFill/>
            <a:miter lim="800000"/>
            <a:headEnd/>
            <a:tailEnd/>
          </a:ln>
        </p:spPr>
        <p:txBody>
          <a:bodyPr wrap="square">
            <a:spAutoFit/>
          </a:bodyPr>
          <a:lstStyle/>
          <a:p>
            <a:pPr algn="ctr"/>
            <a:r>
              <a:rPr lang="en-US" sz="2500" b="1" dirty="0">
                <a:latin typeface="Helvetica"/>
              </a:rPr>
              <a:t>12-1.3 Matrix Approach to Multiple Linear Regression</a:t>
            </a:r>
          </a:p>
        </p:txBody>
      </p:sp>
      <p:sp>
        <p:nvSpPr>
          <p:cNvPr id="7174" name="Text Box 7"/>
          <p:cNvSpPr txBox="1">
            <a:spLocks noChangeArrowheads="1"/>
          </p:cNvSpPr>
          <p:nvPr/>
        </p:nvSpPr>
        <p:spPr bwMode="auto">
          <a:xfrm>
            <a:off x="533400" y="1720850"/>
            <a:ext cx="7162800" cy="946150"/>
          </a:xfrm>
          <a:prstGeom prst="rect">
            <a:avLst/>
          </a:prstGeom>
          <a:noFill/>
          <a:ln w="9525">
            <a:noFill/>
            <a:miter lim="800000"/>
            <a:headEnd/>
            <a:tailEnd/>
          </a:ln>
        </p:spPr>
        <p:txBody>
          <a:bodyPr>
            <a:spAutoFit/>
          </a:bodyPr>
          <a:lstStyle/>
          <a:p>
            <a:r>
              <a:rPr lang="en-US" sz="2800">
                <a:latin typeface="Helvetica"/>
              </a:rPr>
              <a:t>Suppose the model relating the regressors to the response is</a:t>
            </a:r>
          </a:p>
        </p:txBody>
      </p:sp>
      <p:sp>
        <p:nvSpPr>
          <p:cNvPr id="7175" name="Text Box 9"/>
          <p:cNvSpPr txBox="1">
            <a:spLocks noChangeArrowheads="1"/>
          </p:cNvSpPr>
          <p:nvPr/>
        </p:nvSpPr>
        <p:spPr bwMode="auto">
          <a:xfrm>
            <a:off x="457200" y="3962400"/>
            <a:ext cx="8077200" cy="1816100"/>
          </a:xfrm>
          <a:prstGeom prst="rect">
            <a:avLst/>
          </a:prstGeom>
          <a:noFill/>
          <a:ln w="9525">
            <a:noFill/>
            <a:miter lim="800000"/>
            <a:headEnd/>
            <a:tailEnd/>
          </a:ln>
        </p:spPr>
        <p:txBody>
          <a:bodyPr>
            <a:spAutoFit/>
          </a:bodyPr>
          <a:lstStyle/>
          <a:p>
            <a:r>
              <a:rPr lang="en-US" sz="2800">
                <a:latin typeface="Helvetica"/>
              </a:rPr>
              <a:t>In matrix notation this model can be written as</a:t>
            </a:r>
          </a:p>
          <a:p>
            <a:endParaRPr lang="en-US" sz="2800" b="1"/>
          </a:p>
          <a:p>
            <a:r>
              <a:rPr lang="en-US" sz="2800" b="1"/>
              <a:t>			</a:t>
            </a:r>
            <a:r>
              <a:rPr lang="en-US" sz="2800" b="1">
                <a:latin typeface="Helvetica"/>
              </a:rPr>
              <a:t>y = X</a:t>
            </a:r>
            <a:r>
              <a:rPr lang="en-US" sz="2800" b="1">
                <a:latin typeface="Symbol" pitchFamily="18" charset="2"/>
              </a:rPr>
              <a:t>b</a:t>
            </a:r>
            <a:r>
              <a:rPr lang="en-US" sz="2800" b="1">
                <a:latin typeface="Helvetica"/>
              </a:rPr>
              <a:t> + </a:t>
            </a:r>
            <a:r>
              <a:rPr lang="en-US" sz="2800" b="1">
                <a:latin typeface="Helvetica"/>
                <a:sym typeface="Symbol" pitchFamily="18" charset="2"/>
              </a:rPr>
              <a:t></a:t>
            </a:r>
            <a:endParaRPr lang="en-US" sz="2800">
              <a:latin typeface="Helvetica"/>
            </a:endParaRPr>
          </a:p>
          <a:p>
            <a:endParaRPr lang="en-US" sz="2800">
              <a:latin typeface="Helvetica"/>
            </a:endParaRPr>
          </a:p>
        </p:txBody>
      </p:sp>
      <p:sp>
        <p:nvSpPr>
          <p:cNvPr id="7176" name="Slide Number Placeholder 9"/>
          <p:cNvSpPr>
            <a:spLocks noGrp="1"/>
          </p:cNvSpPr>
          <p:nvPr>
            <p:ph type="sldNum" sz="quarter" idx="12"/>
          </p:nvPr>
        </p:nvSpPr>
        <p:spPr bwMode="auto">
          <a:noFill/>
          <a:ln>
            <a:miter lim="800000"/>
            <a:headEnd/>
            <a:tailEnd/>
          </a:ln>
        </p:spPr>
        <p:txBody>
          <a:bodyPr/>
          <a:lstStyle/>
          <a:p>
            <a:fld id="{E926C006-1765-4F44-BF40-C4000779CD78}" type="slidenum">
              <a:rPr lang="en-US" smtClean="0">
                <a:latin typeface="Helvetica"/>
              </a:rPr>
              <a:pPr/>
              <a:t>15</a:t>
            </a:fld>
            <a:endParaRPr lang="en-US" smtClean="0">
              <a:latin typeface="Helvetica"/>
            </a:endParaRPr>
          </a:p>
        </p:txBody>
      </p:sp>
      <p:sp>
        <p:nvSpPr>
          <p:cNvPr id="7177"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7170" name="Object 10"/>
          <p:cNvGraphicFramePr>
            <a:graphicFrameLocks noChangeAspect="1"/>
          </p:cNvGraphicFramePr>
          <p:nvPr/>
        </p:nvGraphicFramePr>
        <p:xfrm>
          <a:off x="762000" y="2819400"/>
          <a:ext cx="7010400" cy="457200"/>
        </p:xfrm>
        <a:graphic>
          <a:graphicData uri="http://schemas.openxmlformats.org/presentationml/2006/ole">
            <mc:AlternateContent xmlns:mc="http://schemas.openxmlformats.org/markup-compatibility/2006">
              <mc:Choice xmlns:v="urn:schemas-microsoft-com:vml" Requires="v">
                <p:oleObj spid="_x0000_s7171" name="Equation" r:id="rId4" imgW="3467100" imgH="228600" progId="Equation.DSMT4">
                  <p:embed/>
                </p:oleObj>
              </mc:Choice>
              <mc:Fallback>
                <p:oleObj name="Equation" r:id="rId4" imgW="3467100" imgH="22860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819400"/>
                        <a:ext cx="7010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
        <p:nvSpPr>
          <p:cNvPr id="11" name="TextBox 10"/>
          <p:cNvSpPr txBox="1"/>
          <p:nvPr/>
        </p:nvSpPr>
        <p:spPr>
          <a:xfrm>
            <a:off x="7162800" y="4857690"/>
            <a:ext cx="914400" cy="400110"/>
          </a:xfrm>
          <a:prstGeom prst="rect">
            <a:avLst/>
          </a:prstGeom>
          <a:noFill/>
        </p:spPr>
        <p:txBody>
          <a:bodyPr wrap="square" rtlCol="0">
            <a:spAutoFit/>
          </a:bodyPr>
          <a:lstStyle/>
          <a:p>
            <a:r>
              <a:rPr lang="en-IN" sz="2000" dirty="0" smtClean="0">
                <a:latin typeface="Helvetica"/>
              </a:rPr>
              <a:t>(12-6)</a:t>
            </a:r>
            <a:endParaRPr lang="en-IN" sz="2000" dirty="0">
              <a:latin typeface="Helveti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8196" name="Text Box 5"/>
          <p:cNvSpPr txBox="1">
            <a:spLocks noChangeArrowheads="1"/>
          </p:cNvSpPr>
          <p:nvPr/>
        </p:nvSpPr>
        <p:spPr bwMode="auto">
          <a:xfrm>
            <a:off x="381000" y="969962"/>
            <a:ext cx="8305800" cy="477838"/>
          </a:xfrm>
          <a:prstGeom prst="rect">
            <a:avLst/>
          </a:prstGeom>
          <a:noFill/>
          <a:ln w="9525">
            <a:noFill/>
            <a:miter lim="800000"/>
            <a:headEnd/>
            <a:tailEnd/>
          </a:ln>
        </p:spPr>
        <p:txBody>
          <a:bodyPr>
            <a:spAutoFit/>
          </a:bodyPr>
          <a:lstStyle/>
          <a:p>
            <a:pPr algn="ctr"/>
            <a:r>
              <a:rPr lang="en-US" sz="2500" b="1" dirty="0">
                <a:latin typeface="Helvetica"/>
              </a:rPr>
              <a:t>12-1.3 Matrix Approach to Multiple Linear Regression</a:t>
            </a:r>
          </a:p>
        </p:txBody>
      </p:sp>
      <p:sp>
        <p:nvSpPr>
          <p:cNvPr id="8197" name="Text Box 8"/>
          <p:cNvSpPr txBox="1">
            <a:spLocks noChangeArrowheads="1"/>
          </p:cNvSpPr>
          <p:nvPr/>
        </p:nvSpPr>
        <p:spPr bwMode="auto">
          <a:xfrm>
            <a:off x="609600" y="2057400"/>
            <a:ext cx="1981200" cy="523875"/>
          </a:xfrm>
          <a:prstGeom prst="rect">
            <a:avLst/>
          </a:prstGeom>
          <a:noFill/>
          <a:ln w="9525">
            <a:noFill/>
            <a:miter lim="800000"/>
            <a:headEnd/>
            <a:tailEnd/>
          </a:ln>
        </p:spPr>
        <p:txBody>
          <a:bodyPr>
            <a:spAutoFit/>
          </a:bodyPr>
          <a:lstStyle/>
          <a:p>
            <a:r>
              <a:rPr lang="en-US" sz="2800">
                <a:latin typeface="Helvetica"/>
              </a:rPr>
              <a:t>where</a:t>
            </a:r>
          </a:p>
        </p:txBody>
      </p:sp>
      <p:sp>
        <p:nvSpPr>
          <p:cNvPr id="8198" name="Slide Number Placeholder 8"/>
          <p:cNvSpPr>
            <a:spLocks noGrp="1"/>
          </p:cNvSpPr>
          <p:nvPr>
            <p:ph type="sldNum" sz="quarter" idx="12"/>
          </p:nvPr>
        </p:nvSpPr>
        <p:spPr bwMode="auto">
          <a:noFill/>
          <a:ln>
            <a:miter lim="800000"/>
            <a:headEnd/>
            <a:tailEnd/>
          </a:ln>
        </p:spPr>
        <p:txBody>
          <a:bodyPr/>
          <a:lstStyle/>
          <a:p>
            <a:fld id="{E1940900-6176-4EE3-85C7-2CA8FDB5796B}" type="slidenum">
              <a:rPr lang="en-US" smtClean="0">
                <a:latin typeface="Helvetica"/>
              </a:rPr>
              <a:pPr/>
              <a:t>16</a:t>
            </a:fld>
            <a:endParaRPr lang="en-US" smtClean="0">
              <a:latin typeface="Helvetica"/>
            </a:endParaRPr>
          </a:p>
        </p:txBody>
      </p:sp>
      <p:sp>
        <p:nvSpPr>
          <p:cNvPr id="819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8194" name="Object 9"/>
          <p:cNvGraphicFramePr>
            <a:graphicFrameLocks noChangeAspect="1"/>
          </p:cNvGraphicFramePr>
          <p:nvPr/>
        </p:nvGraphicFramePr>
        <p:xfrm>
          <a:off x="1066800" y="2895600"/>
          <a:ext cx="6934200" cy="1676400"/>
        </p:xfrm>
        <a:graphic>
          <a:graphicData uri="http://schemas.openxmlformats.org/presentationml/2006/ole">
            <mc:AlternateContent xmlns:mc="http://schemas.openxmlformats.org/markup-compatibility/2006">
              <mc:Choice xmlns:v="urn:schemas-microsoft-com:vml" Requires="v">
                <p:oleObj spid="_x0000_s8195" name="Equation" r:id="rId4" imgW="4089400" imgH="939800" progId="Equation.DSMT4">
                  <p:embed/>
                </p:oleObj>
              </mc:Choice>
              <mc:Fallback>
                <p:oleObj name="Equation" r:id="rId4" imgW="4089400" imgH="9398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895600"/>
                        <a:ext cx="6934200"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0" name="Rectangle 11"/>
          <p:cNvSpPr>
            <a:spLocks noChangeArrowheads="1"/>
          </p:cNvSpPr>
          <p:nvPr/>
        </p:nvSpPr>
        <p:spPr bwMode="auto">
          <a:xfrm>
            <a:off x="0" y="942975"/>
            <a:ext cx="9144000" cy="0"/>
          </a:xfrm>
          <a:prstGeom prst="rect">
            <a:avLst/>
          </a:prstGeom>
          <a:noFill/>
          <a:ln w="9525">
            <a:noFill/>
            <a:miter lim="800000"/>
            <a:headEnd/>
            <a:tailEnd/>
          </a:ln>
        </p:spPr>
        <p:txBody>
          <a:bodyPr wrap="none" anchor="ctr">
            <a:spAutoFit/>
          </a:bodyPr>
          <a:lstStyle/>
          <a:p>
            <a:endParaRPr lang="en-US"/>
          </a:p>
        </p:txBody>
      </p:sp>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381000" y="969962"/>
            <a:ext cx="8305800" cy="477054"/>
          </a:xfrm>
          <a:prstGeom prst="rect">
            <a:avLst/>
          </a:prstGeom>
          <a:noFill/>
          <a:ln w="9525">
            <a:noFill/>
            <a:miter lim="800000"/>
            <a:headEnd/>
            <a:tailEnd/>
          </a:ln>
        </p:spPr>
        <p:txBody>
          <a:bodyPr wrap="square">
            <a:spAutoFit/>
          </a:bodyPr>
          <a:lstStyle/>
          <a:p>
            <a:pPr algn="ctr"/>
            <a:r>
              <a:rPr lang="en-US" sz="2500" b="1" dirty="0">
                <a:latin typeface="Helvetica"/>
              </a:rPr>
              <a:t>12-1.3 Matrix Approach to Multiple Linear Regression</a:t>
            </a:r>
          </a:p>
        </p:txBody>
      </p:sp>
      <p:sp>
        <p:nvSpPr>
          <p:cNvPr id="9222" name="Text Box 6"/>
          <p:cNvSpPr txBox="1">
            <a:spLocks noChangeArrowheads="1"/>
          </p:cNvSpPr>
          <p:nvPr/>
        </p:nvSpPr>
        <p:spPr bwMode="auto">
          <a:xfrm>
            <a:off x="762000" y="1676400"/>
            <a:ext cx="7543800" cy="862013"/>
          </a:xfrm>
          <a:prstGeom prst="rect">
            <a:avLst/>
          </a:prstGeom>
          <a:noFill/>
          <a:ln w="9525">
            <a:noFill/>
            <a:miter lim="800000"/>
            <a:headEnd/>
            <a:tailEnd/>
          </a:ln>
        </p:spPr>
        <p:txBody>
          <a:bodyPr>
            <a:spAutoFit/>
          </a:bodyPr>
          <a:lstStyle/>
          <a:p>
            <a:r>
              <a:rPr lang="en-US" sz="2500" dirty="0">
                <a:latin typeface="Helvetica"/>
              </a:rPr>
              <a:t>We wish to find the vector of least squares estimators that minimizes:</a:t>
            </a:r>
          </a:p>
        </p:txBody>
      </p:sp>
      <p:sp>
        <p:nvSpPr>
          <p:cNvPr id="9223" name="Text Box 11"/>
          <p:cNvSpPr txBox="1">
            <a:spLocks noChangeArrowheads="1"/>
          </p:cNvSpPr>
          <p:nvPr/>
        </p:nvSpPr>
        <p:spPr bwMode="auto">
          <a:xfrm>
            <a:off x="609600" y="3962400"/>
            <a:ext cx="7543800" cy="477838"/>
          </a:xfrm>
          <a:prstGeom prst="rect">
            <a:avLst/>
          </a:prstGeom>
          <a:noFill/>
          <a:ln w="9525">
            <a:noFill/>
            <a:miter lim="800000"/>
            <a:headEnd/>
            <a:tailEnd/>
          </a:ln>
        </p:spPr>
        <p:txBody>
          <a:bodyPr>
            <a:spAutoFit/>
          </a:bodyPr>
          <a:lstStyle/>
          <a:p>
            <a:r>
              <a:rPr lang="en-US" sz="2500" dirty="0">
                <a:latin typeface="Helvetica"/>
              </a:rPr>
              <a:t>The resulting least squares estimate is</a:t>
            </a:r>
          </a:p>
        </p:txBody>
      </p:sp>
      <p:sp>
        <p:nvSpPr>
          <p:cNvPr id="9224" name="Slide Number Placeholder 8"/>
          <p:cNvSpPr>
            <a:spLocks noGrp="1"/>
          </p:cNvSpPr>
          <p:nvPr>
            <p:ph type="sldNum" sz="quarter" idx="12"/>
          </p:nvPr>
        </p:nvSpPr>
        <p:spPr bwMode="auto">
          <a:noFill/>
          <a:ln>
            <a:miter lim="800000"/>
            <a:headEnd/>
            <a:tailEnd/>
          </a:ln>
        </p:spPr>
        <p:txBody>
          <a:bodyPr/>
          <a:lstStyle/>
          <a:p>
            <a:fld id="{0DEE56E4-5BC3-4285-8A7E-4C9E4E737EF5}" type="slidenum">
              <a:rPr lang="en-US" sz="1000" smtClean="0">
                <a:latin typeface="Helvetica"/>
              </a:rPr>
              <a:pPr/>
              <a:t>17</a:t>
            </a:fld>
            <a:endParaRPr lang="en-US" sz="1000" smtClean="0">
              <a:latin typeface="Helvetica"/>
            </a:endParaRPr>
          </a:p>
        </p:txBody>
      </p:sp>
      <p:sp>
        <p:nvSpPr>
          <p:cNvPr id="9225"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9218" name="Object 9"/>
          <p:cNvGraphicFramePr>
            <a:graphicFrameLocks noChangeAspect="1"/>
          </p:cNvGraphicFramePr>
          <p:nvPr/>
        </p:nvGraphicFramePr>
        <p:xfrm>
          <a:off x="1447800" y="2819400"/>
          <a:ext cx="6096000" cy="914400"/>
        </p:xfrm>
        <a:graphic>
          <a:graphicData uri="http://schemas.openxmlformats.org/presentationml/2006/ole">
            <mc:AlternateContent xmlns:mc="http://schemas.openxmlformats.org/markup-compatibility/2006">
              <mc:Choice xmlns:v="urn:schemas-microsoft-com:vml" Requires="v">
                <p:oleObj spid="_x0000_s9220" name="Equation" r:id="rId4" imgW="2260600" imgH="482600" progId="Equation.DSMT4">
                  <p:embed/>
                </p:oleObj>
              </mc:Choice>
              <mc:Fallback>
                <p:oleObj name="Equation" r:id="rId4" imgW="2260600" imgH="4826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819400"/>
                        <a:ext cx="60960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9219" name="Object 11"/>
          <p:cNvGraphicFramePr>
            <a:graphicFrameLocks noChangeAspect="1"/>
          </p:cNvGraphicFramePr>
          <p:nvPr/>
        </p:nvGraphicFramePr>
        <p:xfrm>
          <a:off x="2971800" y="4800600"/>
          <a:ext cx="2590800" cy="485775"/>
        </p:xfrm>
        <a:graphic>
          <a:graphicData uri="http://schemas.openxmlformats.org/presentationml/2006/ole">
            <mc:AlternateContent xmlns:mc="http://schemas.openxmlformats.org/markup-compatibility/2006">
              <mc:Choice xmlns:v="urn:schemas-microsoft-com:vml" Requires="v">
                <p:oleObj spid="_x0000_s9221" name="Equation" r:id="rId6" imgW="1028254" imgH="253890" progId="Equation.DSMT4">
                  <p:embed/>
                </p:oleObj>
              </mc:Choice>
              <mc:Fallback>
                <p:oleObj name="Equation" r:id="rId6" imgW="1028254" imgH="25389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800600"/>
                        <a:ext cx="25908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7" name="Rectangle 13"/>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sp>
        <p:nvSpPr>
          <p:cNvPr id="9228" name="TextBox 13"/>
          <p:cNvSpPr txBox="1">
            <a:spLocks noChangeArrowheads="1"/>
          </p:cNvSpPr>
          <p:nvPr/>
        </p:nvSpPr>
        <p:spPr bwMode="auto">
          <a:xfrm>
            <a:off x="6019800" y="4876800"/>
            <a:ext cx="2133600" cy="40005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12-7)</a:t>
            </a:r>
            <a:endParaRPr lang="en-US" sz="2000" dirty="0">
              <a:latin typeface="Helvetica"/>
            </a:endParaRPr>
          </a:p>
        </p:txBody>
      </p:sp>
      <p:sp>
        <p:nvSpPr>
          <p:cNvPr id="1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5"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0248" name="Text Box 4"/>
          <p:cNvSpPr txBox="1">
            <a:spLocks noChangeArrowheads="1"/>
          </p:cNvSpPr>
          <p:nvPr/>
        </p:nvSpPr>
        <p:spPr bwMode="auto">
          <a:xfrm>
            <a:off x="381000" y="969962"/>
            <a:ext cx="8305800" cy="477838"/>
          </a:xfrm>
          <a:prstGeom prst="rect">
            <a:avLst/>
          </a:prstGeom>
          <a:noFill/>
          <a:ln w="9525">
            <a:noFill/>
            <a:miter lim="800000"/>
            <a:headEnd/>
            <a:tailEnd/>
          </a:ln>
        </p:spPr>
        <p:txBody>
          <a:bodyPr>
            <a:spAutoFit/>
          </a:bodyPr>
          <a:lstStyle/>
          <a:p>
            <a:pPr algn="ctr"/>
            <a:r>
              <a:rPr lang="en-US" sz="2500" b="1" dirty="0">
                <a:latin typeface="Helvetica"/>
              </a:rPr>
              <a:t>12-1.3 Matrix Approach to Multiple Linear Regression</a:t>
            </a:r>
          </a:p>
        </p:txBody>
      </p:sp>
      <p:sp>
        <p:nvSpPr>
          <p:cNvPr id="10249" name="Slide Number Placeholder 5"/>
          <p:cNvSpPr>
            <a:spLocks noGrp="1"/>
          </p:cNvSpPr>
          <p:nvPr>
            <p:ph type="sldNum" sz="quarter" idx="12"/>
          </p:nvPr>
        </p:nvSpPr>
        <p:spPr bwMode="auto">
          <a:noFill/>
          <a:ln>
            <a:miter lim="800000"/>
            <a:headEnd/>
            <a:tailEnd/>
          </a:ln>
        </p:spPr>
        <p:txBody>
          <a:bodyPr/>
          <a:lstStyle/>
          <a:p>
            <a:fld id="{65353A05-DE69-4E87-A723-F4BC1BEA54A1}" type="slidenum">
              <a:rPr lang="en-US" smtClean="0">
                <a:latin typeface="Helvetica"/>
              </a:rPr>
              <a:pPr/>
              <a:t>18</a:t>
            </a:fld>
            <a:endParaRPr lang="en-US" smtClean="0">
              <a:latin typeface="Helvetica"/>
            </a:endParaRPr>
          </a:p>
        </p:txBody>
      </p:sp>
      <p:sp>
        <p:nvSpPr>
          <p:cNvPr id="10250" name="TextBox 5"/>
          <p:cNvSpPr txBox="1">
            <a:spLocks noChangeArrowheads="1"/>
          </p:cNvSpPr>
          <p:nvPr/>
        </p:nvSpPr>
        <p:spPr bwMode="auto">
          <a:xfrm>
            <a:off x="381000" y="1447800"/>
            <a:ext cx="8229600" cy="4894263"/>
          </a:xfrm>
          <a:prstGeom prst="rect">
            <a:avLst/>
          </a:prstGeom>
          <a:noFill/>
          <a:ln w="9525">
            <a:noFill/>
            <a:miter lim="800000"/>
            <a:headEnd/>
            <a:tailEnd/>
          </a:ln>
        </p:spPr>
        <p:txBody>
          <a:bodyPr>
            <a:spAutoFit/>
          </a:bodyPr>
          <a:lstStyle/>
          <a:p>
            <a:r>
              <a:rPr lang="en-US" sz="2400" dirty="0">
                <a:latin typeface="Helvetica"/>
              </a:rPr>
              <a:t>The fitted regression model is</a:t>
            </a:r>
          </a:p>
          <a:p>
            <a:r>
              <a:rPr lang="en-US" sz="2400" dirty="0">
                <a:latin typeface="Helvetica"/>
              </a:rPr>
              <a:t> </a:t>
            </a:r>
          </a:p>
          <a:p>
            <a:r>
              <a:rPr lang="en-US" sz="2400" dirty="0">
                <a:latin typeface="Helvetica"/>
              </a:rPr>
              <a:t>						</a:t>
            </a:r>
            <a:r>
              <a:rPr lang="en-US" sz="2000" dirty="0">
                <a:latin typeface="Helvetica"/>
              </a:rPr>
              <a:t>(</a:t>
            </a:r>
            <a:r>
              <a:rPr lang="en-US" sz="2000" dirty="0" smtClean="0">
                <a:latin typeface="Helvetica"/>
              </a:rPr>
              <a:t>12-8)</a:t>
            </a:r>
            <a:endParaRPr lang="en-US" sz="2000" dirty="0">
              <a:latin typeface="Helvetica"/>
            </a:endParaRPr>
          </a:p>
          <a:p>
            <a:r>
              <a:rPr lang="en-US" sz="2400" dirty="0">
                <a:latin typeface="Helvetica"/>
              </a:rPr>
              <a:t> </a:t>
            </a:r>
          </a:p>
          <a:p>
            <a:r>
              <a:rPr lang="en-US" sz="2400" dirty="0">
                <a:latin typeface="Helvetica"/>
              </a:rPr>
              <a:t>In matrix notation, the fitted model is</a:t>
            </a:r>
          </a:p>
          <a:p>
            <a:r>
              <a:rPr lang="en-US" sz="2400" dirty="0">
                <a:latin typeface="Helvetica"/>
              </a:rPr>
              <a:t> </a:t>
            </a:r>
          </a:p>
          <a:p>
            <a:r>
              <a:rPr lang="en-US" sz="2400" dirty="0">
                <a:latin typeface="Helvetica"/>
              </a:rPr>
              <a:t> </a:t>
            </a:r>
          </a:p>
          <a:p>
            <a:r>
              <a:rPr lang="en-US" sz="2400" dirty="0">
                <a:latin typeface="Helvetica"/>
              </a:rPr>
              <a:t>The difference between the observation </a:t>
            </a:r>
            <a:r>
              <a:rPr lang="en-US" sz="2400" i="1" dirty="0" err="1">
                <a:latin typeface="Helvetica"/>
              </a:rPr>
              <a:t>y</a:t>
            </a:r>
            <a:r>
              <a:rPr lang="en-US" sz="2400" i="1" baseline="-25000" dirty="0" err="1">
                <a:latin typeface="Helvetica"/>
              </a:rPr>
              <a:t>i</a:t>
            </a:r>
            <a:r>
              <a:rPr lang="en-US" sz="2400" i="1" baseline="-25000" dirty="0">
                <a:latin typeface="Helvetica"/>
              </a:rPr>
              <a:t> </a:t>
            </a:r>
            <a:r>
              <a:rPr lang="en-US" sz="2400" dirty="0">
                <a:latin typeface="Helvetica"/>
              </a:rPr>
              <a:t>and the fitted value     is a </a:t>
            </a:r>
            <a:r>
              <a:rPr lang="en-US" sz="2400" b="1" dirty="0">
                <a:latin typeface="Helvetica"/>
              </a:rPr>
              <a:t>residual,</a:t>
            </a:r>
            <a:r>
              <a:rPr lang="en-US" sz="2400" dirty="0">
                <a:latin typeface="Helvetica"/>
              </a:rPr>
              <a:t> say,              . The (</a:t>
            </a:r>
            <a:r>
              <a:rPr lang="en-US" sz="2400" i="1" dirty="0">
                <a:latin typeface="Helvetica"/>
              </a:rPr>
              <a:t>n </a:t>
            </a:r>
            <a:r>
              <a:rPr lang="en-US" sz="2400" dirty="0">
                <a:latin typeface="Helvetica"/>
                <a:sym typeface="Symbol" pitchFamily="18" charset="2"/>
              </a:rPr>
              <a:t></a:t>
            </a:r>
            <a:r>
              <a:rPr lang="en-US" sz="2400" dirty="0">
                <a:latin typeface="Helvetica"/>
              </a:rPr>
              <a:t> 1) vector of residuals is denoted by</a:t>
            </a:r>
          </a:p>
          <a:p>
            <a:r>
              <a:rPr lang="en-US" sz="2400" dirty="0">
                <a:latin typeface="Helvetica"/>
              </a:rPr>
              <a:t> </a:t>
            </a:r>
          </a:p>
          <a:p>
            <a:r>
              <a:rPr lang="en-US" sz="2400" dirty="0">
                <a:latin typeface="Helvetica"/>
              </a:rPr>
              <a:t>						</a:t>
            </a:r>
            <a:r>
              <a:rPr lang="en-US" sz="2000" dirty="0">
                <a:latin typeface="Helvetica"/>
              </a:rPr>
              <a:t>(</a:t>
            </a:r>
            <a:r>
              <a:rPr lang="en-US" sz="2000" dirty="0" smtClean="0">
                <a:latin typeface="Helvetica"/>
              </a:rPr>
              <a:t>12-9)</a:t>
            </a:r>
            <a:endParaRPr lang="en-US" sz="2000" dirty="0">
              <a:latin typeface="Helvetica"/>
            </a:endParaRPr>
          </a:p>
          <a:p>
            <a:endParaRPr lang="en-US" sz="2400" dirty="0">
              <a:latin typeface="Helvetica"/>
            </a:endParaRPr>
          </a:p>
        </p:txBody>
      </p:sp>
      <p:sp>
        <p:nvSpPr>
          <p:cNvPr id="1025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42" name="Object 6"/>
          <p:cNvGraphicFramePr>
            <a:graphicFrameLocks noChangeAspect="1"/>
          </p:cNvGraphicFramePr>
          <p:nvPr/>
        </p:nvGraphicFramePr>
        <p:xfrm>
          <a:off x="1600200" y="1981200"/>
          <a:ext cx="3962400" cy="838200"/>
        </p:xfrm>
        <a:graphic>
          <a:graphicData uri="http://schemas.openxmlformats.org/presentationml/2006/ole">
            <mc:AlternateContent xmlns:mc="http://schemas.openxmlformats.org/markup-compatibility/2006">
              <mc:Choice xmlns:v="urn:schemas-microsoft-com:vml" Requires="v">
                <p:oleObj spid="_x0000_s10247" name="Equation" r:id="rId4" imgW="2171700" imgH="508000" progId="Equation.DSMT4">
                  <p:embed/>
                </p:oleObj>
              </mc:Choice>
              <mc:Fallback>
                <p:oleObj name="Equation" r:id="rId4" imgW="2171700" imgH="5080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981200"/>
                        <a:ext cx="3962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2" name="Rectangle 8"/>
          <p:cNvSpPr>
            <a:spLocks noChangeArrowheads="1"/>
          </p:cNvSpPr>
          <p:nvPr/>
        </p:nvSpPr>
        <p:spPr bwMode="auto">
          <a:xfrm>
            <a:off x="0" y="504825"/>
            <a:ext cx="9144000" cy="0"/>
          </a:xfrm>
          <a:prstGeom prst="rect">
            <a:avLst/>
          </a:prstGeom>
          <a:noFill/>
          <a:ln w="9525">
            <a:noFill/>
            <a:miter lim="800000"/>
            <a:headEnd/>
            <a:tailEnd/>
          </a:ln>
        </p:spPr>
        <p:txBody>
          <a:bodyPr wrap="none" anchor="ctr">
            <a:spAutoFit/>
          </a:bodyPr>
          <a:lstStyle/>
          <a:p>
            <a:endParaRPr lang="en-US"/>
          </a:p>
        </p:txBody>
      </p:sp>
      <p:sp>
        <p:nvSpPr>
          <p:cNvPr id="1025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43" name="Object 9"/>
          <p:cNvGraphicFramePr>
            <a:graphicFrameLocks noChangeAspect="1"/>
          </p:cNvGraphicFramePr>
          <p:nvPr/>
        </p:nvGraphicFramePr>
        <p:xfrm>
          <a:off x="2438400" y="3419475"/>
          <a:ext cx="1600200" cy="466725"/>
        </p:xfrm>
        <a:graphic>
          <a:graphicData uri="http://schemas.openxmlformats.org/presentationml/2006/ole">
            <mc:AlternateContent xmlns:mc="http://schemas.openxmlformats.org/markup-compatibility/2006">
              <mc:Choice xmlns:v="urn:schemas-microsoft-com:vml" Requires="v">
                <p:oleObj spid="_x0000_s10248" name="Equation" r:id="rId6" imgW="482391" imgH="241195" progId="Equation.DSMT4">
                  <p:embed/>
                </p:oleObj>
              </mc:Choice>
              <mc:Fallback>
                <p:oleObj name="Equation" r:id="rId6" imgW="482391" imgH="241195"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419475"/>
                        <a:ext cx="160020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4" name="Rectangle 11"/>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1025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44" name="Object 12"/>
          <p:cNvGraphicFramePr>
            <a:graphicFrameLocks noChangeAspect="1"/>
          </p:cNvGraphicFramePr>
          <p:nvPr/>
        </p:nvGraphicFramePr>
        <p:xfrm>
          <a:off x="4038600" y="4419600"/>
          <a:ext cx="1143000" cy="457200"/>
        </p:xfrm>
        <a:graphic>
          <a:graphicData uri="http://schemas.openxmlformats.org/presentationml/2006/ole">
            <mc:AlternateContent xmlns:mc="http://schemas.openxmlformats.org/markup-compatibility/2006">
              <mc:Choice xmlns:v="urn:schemas-microsoft-com:vml" Requires="v">
                <p:oleObj spid="_x0000_s10249" name="Equation" r:id="rId8" imgW="711200" imgH="228600" progId="Equation.DSMT4">
                  <p:embed/>
                </p:oleObj>
              </mc:Choice>
              <mc:Fallback>
                <p:oleObj name="Equation" r:id="rId8" imgW="711200" imgH="22860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4419600"/>
                        <a:ext cx="1143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6"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45" name="Object 14"/>
          <p:cNvGraphicFramePr>
            <a:graphicFrameLocks noChangeAspect="1"/>
          </p:cNvGraphicFramePr>
          <p:nvPr/>
        </p:nvGraphicFramePr>
        <p:xfrm>
          <a:off x="1219200" y="4495800"/>
          <a:ext cx="363538" cy="328613"/>
        </p:xfrm>
        <a:graphic>
          <a:graphicData uri="http://schemas.openxmlformats.org/presentationml/2006/ole">
            <mc:AlternateContent xmlns:mc="http://schemas.openxmlformats.org/markup-compatibility/2006">
              <mc:Choice xmlns:v="urn:schemas-microsoft-com:vml" Requires="v">
                <p:oleObj spid="_x0000_s10250" name="Equation" r:id="rId10" imgW="152280" imgH="228600" progId="Equation.DSMT4">
                  <p:embed/>
                </p:oleObj>
              </mc:Choice>
              <mc:Fallback>
                <p:oleObj name="Equation" r:id="rId10" imgW="152280" imgH="228600" progId="Equation.DSMT4">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4495800"/>
                        <a:ext cx="363538"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7" name="Rectangle 16"/>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endParaRPr lang="en-US"/>
          </a:p>
        </p:txBody>
      </p:sp>
      <p:sp>
        <p:nvSpPr>
          <p:cNvPr id="10258"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46" name="Object 17"/>
          <p:cNvGraphicFramePr>
            <a:graphicFrameLocks noChangeAspect="1"/>
          </p:cNvGraphicFramePr>
          <p:nvPr/>
        </p:nvGraphicFramePr>
        <p:xfrm>
          <a:off x="2743200" y="5562600"/>
          <a:ext cx="1219200" cy="381000"/>
        </p:xfrm>
        <a:graphic>
          <a:graphicData uri="http://schemas.openxmlformats.org/presentationml/2006/ole">
            <mc:AlternateContent xmlns:mc="http://schemas.openxmlformats.org/markup-compatibility/2006">
              <mc:Choice xmlns:v="urn:schemas-microsoft-com:vml" Requires="v">
                <p:oleObj spid="_x0000_s10251" name="Equation" r:id="rId12" imgW="596641" imgH="203112" progId="Equation.DSMT4">
                  <p:embed/>
                </p:oleObj>
              </mc:Choice>
              <mc:Fallback>
                <p:oleObj name="Equation" r:id="rId12" imgW="596641" imgH="203112" progId="Equation.DSMT4">
                  <p:embed/>
                  <p:pic>
                    <p:nvPicPr>
                      <p:cNvPr id="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5562600"/>
                        <a:ext cx="1219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72707" name="Text Box 4"/>
          <p:cNvSpPr txBox="1">
            <a:spLocks noChangeArrowheads="1"/>
          </p:cNvSpPr>
          <p:nvPr/>
        </p:nvSpPr>
        <p:spPr bwMode="auto">
          <a:xfrm>
            <a:off x="457200" y="762000"/>
            <a:ext cx="2286000" cy="477838"/>
          </a:xfrm>
          <a:prstGeom prst="rect">
            <a:avLst/>
          </a:prstGeom>
          <a:noFill/>
          <a:ln w="9525">
            <a:noFill/>
            <a:miter lim="800000"/>
            <a:headEnd/>
            <a:tailEnd/>
          </a:ln>
        </p:spPr>
        <p:txBody>
          <a:bodyPr>
            <a:spAutoFit/>
          </a:bodyPr>
          <a:lstStyle/>
          <a:p>
            <a:r>
              <a:rPr lang="en-US" sz="2500" b="1">
                <a:latin typeface="Helvetica"/>
              </a:rPr>
              <a:t>Example 12-2</a:t>
            </a:r>
          </a:p>
        </p:txBody>
      </p:sp>
      <p:sp>
        <p:nvSpPr>
          <p:cNvPr id="72708" name="Slide Number Placeholder 6"/>
          <p:cNvSpPr>
            <a:spLocks noGrp="1"/>
          </p:cNvSpPr>
          <p:nvPr>
            <p:ph type="sldNum" sz="quarter" idx="12"/>
          </p:nvPr>
        </p:nvSpPr>
        <p:spPr bwMode="auto">
          <a:noFill/>
          <a:ln>
            <a:miter lim="800000"/>
            <a:headEnd/>
            <a:tailEnd/>
          </a:ln>
        </p:spPr>
        <p:txBody>
          <a:bodyPr/>
          <a:lstStyle/>
          <a:p>
            <a:fld id="{9BF2FBEA-59B4-4B9A-A75E-C79D7F75A2FA}" type="slidenum">
              <a:rPr lang="en-US" smtClean="0">
                <a:latin typeface="Helvetica"/>
              </a:rPr>
              <a:pPr/>
              <a:t>19</a:t>
            </a:fld>
            <a:endParaRPr lang="en-US" smtClean="0">
              <a:latin typeface="Helvetica"/>
            </a:endParaRPr>
          </a:p>
        </p:txBody>
      </p:sp>
      <p:sp>
        <p:nvSpPr>
          <p:cNvPr id="72709" name="TextBox 5"/>
          <p:cNvSpPr txBox="1">
            <a:spLocks noChangeArrowheads="1"/>
          </p:cNvSpPr>
          <p:nvPr/>
        </p:nvSpPr>
        <p:spPr bwMode="auto">
          <a:xfrm>
            <a:off x="457200" y="1371600"/>
            <a:ext cx="7239000" cy="4524375"/>
          </a:xfrm>
          <a:prstGeom prst="rect">
            <a:avLst/>
          </a:prstGeom>
          <a:noFill/>
          <a:ln w="9525">
            <a:noFill/>
            <a:miter lim="800000"/>
            <a:headEnd/>
            <a:tailEnd/>
          </a:ln>
        </p:spPr>
        <p:txBody>
          <a:bodyPr>
            <a:spAutoFit/>
          </a:bodyPr>
          <a:lstStyle/>
          <a:p>
            <a:r>
              <a:rPr lang="en-US" sz="2400">
                <a:latin typeface="Helvetica"/>
              </a:rPr>
              <a:t>In Example 12-1, we illustrated fitting the multiple regression model</a:t>
            </a:r>
          </a:p>
          <a:p>
            <a:r>
              <a:rPr lang="en-US" sz="2400">
                <a:latin typeface="Helvetica"/>
              </a:rPr>
              <a:t> </a:t>
            </a:r>
          </a:p>
          <a:p>
            <a:r>
              <a:rPr lang="en-US" sz="2400" i="1">
                <a:latin typeface="Helvetica"/>
              </a:rPr>
              <a:t>		y</a:t>
            </a:r>
            <a:r>
              <a:rPr lang="en-US" sz="2400">
                <a:latin typeface="Helvetica"/>
              </a:rPr>
              <a:t> = </a:t>
            </a:r>
            <a:r>
              <a:rPr lang="en-US" sz="2400">
                <a:latin typeface="Symbol" pitchFamily="18" charset="2"/>
              </a:rPr>
              <a:t>b</a:t>
            </a:r>
            <a:r>
              <a:rPr lang="en-US" sz="2400" baseline="-25000">
                <a:latin typeface="Helvetica"/>
              </a:rPr>
              <a:t>0 </a:t>
            </a:r>
            <a:r>
              <a:rPr lang="en-US" sz="2400">
                <a:latin typeface="Helvetica"/>
              </a:rPr>
              <a:t>+</a:t>
            </a:r>
            <a:r>
              <a:rPr lang="en-US" sz="2400" baseline="-25000">
                <a:latin typeface="Helvetica"/>
              </a:rPr>
              <a:t> </a:t>
            </a:r>
            <a:r>
              <a:rPr lang="en-US" sz="2400">
                <a:latin typeface="Symbol" pitchFamily="18" charset="2"/>
              </a:rPr>
              <a:t>b</a:t>
            </a:r>
            <a:r>
              <a:rPr lang="en-US" sz="2400" baseline="-25000">
                <a:latin typeface="Helvetica"/>
              </a:rPr>
              <a:t>1</a:t>
            </a:r>
            <a:r>
              <a:rPr lang="en-US" sz="2400" i="1">
                <a:latin typeface="Helvetica"/>
              </a:rPr>
              <a:t>x</a:t>
            </a:r>
            <a:r>
              <a:rPr lang="en-US" sz="2400" baseline="-25000">
                <a:latin typeface="Helvetica"/>
              </a:rPr>
              <a:t>1 </a:t>
            </a:r>
            <a:r>
              <a:rPr lang="en-US" sz="2400">
                <a:latin typeface="Helvetica"/>
              </a:rPr>
              <a:t>+ </a:t>
            </a:r>
            <a:r>
              <a:rPr lang="en-US" sz="2400">
                <a:latin typeface="Symbol" pitchFamily="18" charset="2"/>
              </a:rPr>
              <a:t>b</a:t>
            </a:r>
            <a:r>
              <a:rPr lang="en-US" sz="2400" baseline="-25000">
                <a:latin typeface="Helvetica"/>
              </a:rPr>
              <a:t>2</a:t>
            </a:r>
            <a:r>
              <a:rPr lang="en-US" sz="2400" i="1">
                <a:latin typeface="Helvetica"/>
              </a:rPr>
              <a:t>x</a:t>
            </a:r>
            <a:r>
              <a:rPr lang="en-US" sz="2400" baseline="-25000">
                <a:latin typeface="Helvetica"/>
              </a:rPr>
              <a:t>2 </a:t>
            </a:r>
            <a:r>
              <a:rPr lang="en-US" sz="2400">
                <a:latin typeface="Helvetica"/>
              </a:rPr>
              <a:t>+ </a:t>
            </a:r>
            <a:r>
              <a:rPr lang="en-US" sz="2400">
                <a:latin typeface="Helvetica"/>
                <a:sym typeface="Symbol" pitchFamily="18" charset="2"/>
              </a:rPr>
              <a:t></a:t>
            </a:r>
            <a:endParaRPr lang="en-US" sz="2400">
              <a:latin typeface="Helvetica"/>
            </a:endParaRPr>
          </a:p>
          <a:p>
            <a:r>
              <a:rPr lang="en-US" sz="2400">
                <a:latin typeface="Helvetica"/>
              </a:rPr>
              <a:t> </a:t>
            </a:r>
          </a:p>
          <a:p>
            <a:r>
              <a:rPr lang="en-US" sz="2400">
                <a:latin typeface="Helvetica"/>
              </a:rPr>
              <a:t>where </a:t>
            </a:r>
            <a:r>
              <a:rPr lang="en-US" sz="2400" i="1">
                <a:latin typeface="Helvetica"/>
              </a:rPr>
              <a:t>y</a:t>
            </a:r>
            <a:r>
              <a:rPr lang="en-US" sz="2400">
                <a:latin typeface="Helvetica"/>
              </a:rPr>
              <a:t> is the observed pull strength for a wire bond, </a:t>
            </a:r>
            <a:r>
              <a:rPr lang="en-US" sz="2400" i="1">
                <a:latin typeface="Helvetica"/>
              </a:rPr>
              <a:t>x</a:t>
            </a:r>
            <a:r>
              <a:rPr lang="en-US" sz="2400" baseline="-25000">
                <a:latin typeface="Helvetica"/>
              </a:rPr>
              <a:t>1</a:t>
            </a:r>
            <a:r>
              <a:rPr lang="en-US" sz="2400" i="1">
                <a:latin typeface="Helvetica"/>
              </a:rPr>
              <a:t> </a:t>
            </a:r>
            <a:r>
              <a:rPr lang="en-US" sz="2400">
                <a:latin typeface="Helvetica"/>
              </a:rPr>
              <a:t>is</a:t>
            </a:r>
            <a:r>
              <a:rPr lang="en-US" sz="2400" i="1">
                <a:latin typeface="Helvetica"/>
              </a:rPr>
              <a:t> </a:t>
            </a:r>
            <a:r>
              <a:rPr lang="en-US" sz="2400">
                <a:latin typeface="Helvetica"/>
              </a:rPr>
              <a:t>the wire length, and </a:t>
            </a:r>
            <a:r>
              <a:rPr lang="en-US" sz="2400" i="1">
                <a:latin typeface="Helvetica"/>
              </a:rPr>
              <a:t>x</a:t>
            </a:r>
            <a:r>
              <a:rPr lang="en-US" sz="2400" baseline="-25000">
                <a:latin typeface="Helvetica"/>
              </a:rPr>
              <a:t>2</a:t>
            </a:r>
            <a:r>
              <a:rPr lang="en-US" sz="2400" i="1">
                <a:latin typeface="Helvetica"/>
              </a:rPr>
              <a:t> </a:t>
            </a:r>
            <a:r>
              <a:rPr lang="en-US" sz="2400">
                <a:latin typeface="Helvetica"/>
              </a:rPr>
              <a:t>is the die height. The 25 observations are in Table 12-2. We will now use the matrix approach to fit the regression model above to these data. The model matrix </a:t>
            </a:r>
            <a:r>
              <a:rPr lang="en-US" sz="2400" b="1">
                <a:latin typeface="Helvetica"/>
              </a:rPr>
              <a:t>X</a:t>
            </a:r>
            <a:r>
              <a:rPr lang="en-US" sz="2400">
                <a:latin typeface="Helvetica"/>
              </a:rPr>
              <a:t> and </a:t>
            </a:r>
            <a:r>
              <a:rPr lang="en-US" sz="2400" b="1">
                <a:latin typeface="Helvetica"/>
              </a:rPr>
              <a:t>y</a:t>
            </a:r>
            <a:r>
              <a:rPr lang="en-US" sz="2400">
                <a:latin typeface="Helvetica"/>
              </a:rPr>
              <a:t> vector for this model are</a:t>
            </a:r>
          </a:p>
          <a:p>
            <a:endParaRPr lang="en-US" sz="240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2"/>
          <p:cNvSpPr>
            <a:spLocks noGrp="1"/>
          </p:cNvSpPr>
          <p:nvPr>
            <p:ph type="sldNum" sz="quarter" idx="12"/>
          </p:nvPr>
        </p:nvSpPr>
        <p:spPr bwMode="auto">
          <a:noFill/>
          <a:ln>
            <a:miter lim="800000"/>
            <a:headEnd/>
            <a:tailEnd/>
          </a:ln>
        </p:spPr>
        <p:txBody>
          <a:bodyPr/>
          <a:lstStyle/>
          <a:p>
            <a:fld id="{D887ADF2-C0E7-4C6D-97F4-C0CB0FFBD5BB}" type="slidenum">
              <a:rPr lang="en-US" smtClean="0">
                <a:latin typeface="Helvetica"/>
              </a:rPr>
              <a:pPr/>
              <a:t>2</a:t>
            </a:fld>
            <a:endParaRPr lang="en-US" dirty="0" smtClean="0">
              <a:latin typeface="Helvetica"/>
            </a:endParaRPr>
          </a:p>
        </p:txBody>
      </p:sp>
      <p:sp>
        <p:nvSpPr>
          <p:cNvPr id="65539" name="TextBox 3"/>
          <p:cNvSpPr txBox="1">
            <a:spLocks noChangeArrowheads="1"/>
          </p:cNvSpPr>
          <p:nvPr/>
        </p:nvSpPr>
        <p:spPr bwMode="auto">
          <a:xfrm>
            <a:off x="0" y="76200"/>
            <a:ext cx="2743200" cy="1323439"/>
          </a:xfrm>
          <a:prstGeom prst="rect">
            <a:avLst/>
          </a:prstGeom>
          <a:noFill/>
          <a:ln w="9525">
            <a:noFill/>
            <a:miter lim="800000"/>
            <a:headEnd/>
            <a:tailEnd/>
          </a:ln>
        </p:spPr>
        <p:txBody>
          <a:bodyPr>
            <a:spAutoFit/>
          </a:bodyPr>
          <a:lstStyle/>
          <a:p>
            <a:pPr algn="ctr"/>
            <a:r>
              <a:rPr lang="en-US" sz="8000" b="1" dirty="0">
                <a:solidFill>
                  <a:srgbClr val="1F497D"/>
                </a:solidFill>
                <a:latin typeface="Helvetica"/>
                <a:cs typeface="Times New Roman" pitchFamily="18" charset="0"/>
              </a:rPr>
              <a:t>12</a:t>
            </a:r>
          </a:p>
        </p:txBody>
      </p:sp>
      <p:sp>
        <p:nvSpPr>
          <p:cNvPr id="65540" name="TextBox 5"/>
          <p:cNvSpPr txBox="1">
            <a:spLocks noChangeArrowheads="1"/>
          </p:cNvSpPr>
          <p:nvPr/>
        </p:nvSpPr>
        <p:spPr bwMode="auto">
          <a:xfrm>
            <a:off x="2819400" y="533400"/>
            <a:ext cx="6019800" cy="630942"/>
          </a:xfrm>
          <a:prstGeom prst="rect">
            <a:avLst/>
          </a:prstGeom>
          <a:noFill/>
          <a:ln w="9525">
            <a:noFill/>
            <a:miter lim="800000"/>
            <a:headEnd/>
            <a:tailEnd/>
          </a:ln>
        </p:spPr>
        <p:txBody>
          <a:bodyPr wrap="square">
            <a:spAutoFit/>
          </a:bodyPr>
          <a:lstStyle/>
          <a:p>
            <a:r>
              <a:rPr lang="en-US" sz="3500" b="1" dirty="0">
                <a:solidFill>
                  <a:srgbClr val="1F497D"/>
                </a:solidFill>
                <a:latin typeface="Helvetica"/>
              </a:rPr>
              <a:t>Multiple Linear Regression</a:t>
            </a:r>
          </a:p>
        </p:txBody>
      </p:sp>
      <p:sp>
        <p:nvSpPr>
          <p:cNvPr id="7" name="TextBox 6"/>
          <p:cNvSpPr txBox="1"/>
          <p:nvPr/>
        </p:nvSpPr>
        <p:spPr>
          <a:xfrm>
            <a:off x="228600" y="1600200"/>
            <a:ext cx="8610600" cy="4739759"/>
          </a:xfrm>
          <a:prstGeom prst="rect">
            <a:avLst/>
          </a:prstGeom>
          <a:noFill/>
        </p:spPr>
        <p:txBody>
          <a:bodyPr numCol="2">
            <a:spAutoFit/>
          </a:bodyPr>
          <a:lstStyle/>
          <a:p>
            <a:pPr fontAlgn="auto">
              <a:spcBef>
                <a:spcPts val="0"/>
              </a:spcBef>
              <a:spcAft>
                <a:spcPts val="0"/>
              </a:spcAft>
              <a:defRPr/>
            </a:pPr>
            <a:r>
              <a:rPr lang="en-US" dirty="0">
                <a:latin typeface="Helvetica" pitchFamily="50" charset="0"/>
                <a:cs typeface="+mn-cs"/>
              </a:rPr>
              <a:t>12-1   Multiple Linear Regression Model</a:t>
            </a:r>
          </a:p>
          <a:p>
            <a:pPr fontAlgn="auto">
              <a:spcBef>
                <a:spcPts val="0"/>
              </a:spcBef>
              <a:spcAft>
                <a:spcPts val="0"/>
              </a:spcAft>
              <a:defRPr/>
            </a:pPr>
            <a:r>
              <a:rPr lang="en-US" sz="1600" dirty="0">
                <a:latin typeface="Helvetica" pitchFamily="50" charset="0"/>
                <a:cs typeface="+mn-cs"/>
              </a:rPr>
              <a:t>   12-1.1 Introduction</a:t>
            </a:r>
          </a:p>
          <a:p>
            <a:pPr fontAlgn="auto">
              <a:spcBef>
                <a:spcPts val="0"/>
              </a:spcBef>
              <a:spcAft>
                <a:spcPts val="0"/>
              </a:spcAft>
              <a:defRPr/>
            </a:pPr>
            <a:r>
              <a:rPr lang="en-US" sz="1600" dirty="0">
                <a:latin typeface="Helvetica" pitchFamily="50" charset="0"/>
                <a:cs typeface="+mn-cs"/>
              </a:rPr>
              <a:t>   12-1.2 Least squares estimation of the </a:t>
            </a:r>
            <a:r>
              <a:rPr lang="en-US" sz="1600" dirty="0" smtClean="0">
                <a:latin typeface="Helvetica" pitchFamily="50" charset="0"/>
                <a:cs typeface="+mn-cs"/>
              </a:rPr>
              <a:t>   </a:t>
            </a:r>
          </a:p>
          <a:p>
            <a:pPr fontAlgn="auto">
              <a:spcBef>
                <a:spcPts val="0"/>
              </a:spcBef>
              <a:spcAft>
                <a:spcPts val="0"/>
              </a:spcAft>
              <a:defRPr/>
            </a:pPr>
            <a:r>
              <a:rPr lang="en-US" sz="1600" dirty="0" smtClean="0">
                <a:latin typeface="Helvetica" pitchFamily="50" charset="0"/>
                <a:cs typeface="+mn-cs"/>
              </a:rPr>
              <a:t>              parameters</a:t>
            </a:r>
            <a:endParaRPr lang="en-US" sz="1600"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12-1.3 Matrix approach to multiple linear </a:t>
            </a:r>
            <a:r>
              <a:rPr lang="en-US" sz="1600" dirty="0" smtClean="0">
                <a:latin typeface="Helvetica" pitchFamily="50" charset="0"/>
                <a:cs typeface="+mn-cs"/>
              </a:rPr>
              <a:t> </a:t>
            </a:r>
          </a:p>
          <a:p>
            <a:pPr fontAlgn="auto">
              <a:spcBef>
                <a:spcPts val="0"/>
              </a:spcBef>
              <a:spcAft>
                <a:spcPts val="0"/>
              </a:spcAft>
              <a:defRPr/>
            </a:pPr>
            <a:r>
              <a:rPr lang="en-US" sz="1600" dirty="0" smtClean="0">
                <a:latin typeface="Helvetica" pitchFamily="50" charset="0"/>
                <a:cs typeface="+mn-cs"/>
              </a:rPr>
              <a:t>              regression</a:t>
            </a:r>
            <a:endParaRPr lang="en-US" sz="1600"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12-1.4 Properties of the least squares </a:t>
            </a:r>
            <a:r>
              <a:rPr lang="en-US" sz="1600" dirty="0" smtClean="0">
                <a:latin typeface="Helvetica" pitchFamily="50" charset="0"/>
                <a:cs typeface="+mn-cs"/>
              </a:rPr>
              <a:t> </a:t>
            </a:r>
          </a:p>
          <a:p>
            <a:pPr fontAlgn="auto">
              <a:spcBef>
                <a:spcPts val="0"/>
              </a:spcBef>
              <a:spcAft>
                <a:spcPts val="0"/>
              </a:spcAft>
              <a:defRPr/>
            </a:pPr>
            <a:r>
              <a:rPr lang="en-US" sz="1600" dirty="0" smtClean="0">
                <a:latin typeface="Helvetica" pitchFamily="50" charset="0"/>
                <a:cs typeface="+mn-cs"/>
              </a:rPr>
              <a:t>              estimators</a:t>
            </a:r>
            <a:endParaRPr lang="en-US" sz="1600" dirty="0">
              <a:latin typeface="Helvetica" pitchFamily="50" charset="0"/>
              <a:cs typeface="+mn-cs"/>
            </a:endParaRPr>
          </a:p>
          <a:p>
            <a:pPr fontAlgn="auto">
              <a:spcBef>
                <a:spcPts val="0"/>
              </a:spcBef>
              <a:spcAft>
                <a:spcPts val="0"/>
              </a:spcAft>
              <a:defRPr/>
            </a:pPr>
            <a:r>
              <a:rPr lang="en-US" dirty="0">
                <a:latin typeface="Helvetica" pitchFamily="50" charset="0"/>
                <a:cs typeface="+mn-cs"/>
              </a:rPr>
              <a:t>12-2   Hypothesis Tests in Multiple Linear </a:t>
            </a:r>
            <a:r>
              <a:rPr lang="en-US" dirty="0" smtClean="0">
                <a:latin typeface="Helvetica" pitchFamily="50" charset="0"/>
                <a:cs typeface="+mn-cs"/>
              </a:rPr>
              <a:t> </a:t>
            </a:r>
          </a:p>
          <a:p>
            <a:pPr fontAlgn="auto">
              <a:spcBef>
                <a:spcPts val="0"/>
              </a:spcBef>
              <a:spcAft>
                <a:spcPts val="0"/>
              </a:spcAft>
              <a:defRPr/>
            </a:pPr>
            <a:r>
              <a:rPr lang="en-US" dirty="0" smtClean="0">
                <a:latin typeface="Helvetica" pitchFamily="50" charset="0"/>
                <a:cs typeface="+mn-cs"/>
              </a:rPr>
              <a:t>          Regression</a:t>
            </a:r>
            <a:endParaRPr lang="en-US"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12-2.1 Test for significance of regression</a:t>
            </a:r>
          </a:p>
          <a:p>
            <a:pPr fontAlgn="auto">
              <a:spcBef>
                <a:spcPts val="0"/>
              </a:spcBef>
              <a:spcAft>
                <a:spcPts val="0"/>
              </a:spcAft>
              <a:defRPr/>
            </a:pPr>
            <a:r>
              <a:rPr lang="en-US" sz="1600" dirty="0">
                <a:latin typeface="Helvetica" pitchFamily="50" charset="0"/>
                <a:cs typeface="+mn-cs"/>
              </a:rPr>
              <a:t>   12-2.2 Tests on individual regression </a:t>
            </a:r>
            <a:r>
              <a:rPr lang="en-US" sz="1600" dirty="0" smtClean="0">
                <a:latin typeface="Helvetica" pitchFamily="50" charset="0"/>
                <a:cs typeface="+mn-cs"/>
              </a:rPr>
              <a:t> </a:t>
            </a:r>
          </a:p>
          <a:p>
            <a:pPr fontAlgn="auto">
              <a:spcBef>
                <a:spcPts val="0"/>
              </a:spcBef>
              <a:spcAft>
                <a:spcPts val="0"/>
              </a:spcAft>
              <a:defRPr/>
            </a:pPr>
            <a:r>
              <a:rPr lang="en-US" sz="1600" dirty="0" smtClean="0">
                <a:latin typeface="Helvetica" pitchFamily="50" charset="0"/>
                <a:cs typeface="+mn-cs"/>
              </a:rPr>
              <a:t>              coefficients &amp; </a:t>
            </a:r>
            <a:r>
              <a:rPr lang="en-US" sz="1600" dirty="0">
                <a:latin typeface="Helvetica" pitchFamily="50" charset="0"/>
                <a:cs typeface="+mn-cs"/>
              </a:rPr>
              <a:t>subsets of coefficients </a:t>
            </a:r>
            <a:endParaRPr lang="en-US" dirty="0">
              <a:latin typeface="Helvetica" pitchFamily="50" charset="0"/>
              <a:cs typeface="+mn-cs"/>
            </a:endParaRPr>
          </a:p>
          <a:p>
            <a:pPr fontAlgn="auto">
              <a:spcBef>
                <a:spcPts val="0"/>
              </a:spcBef>
              <a:spcAft>
                <a:spcPts val="0"/>
              </a:spcAft>
              <a:defRPr/>
            </a:pPr>
            <a:r>
              <a:rPr lang="en-US" dirty="0">
                <a:latin typeface="Helvetica" pitchFamily="50" charset="0"/>
                <a:cs typeface="+mn-cs"/>
              </a:rPr>
              <a:t>12-3   Confidence Intervals in Multiple </a:t>
            </a:r>
            <a:endParaRPr lang="en-US" dirty="0" smtClean="0">
              <a:latin typeface="Helvetica" pitchFamily="50" charset="0"/>
              <a:cs typeface="+mn-cs"/>
            </a:endParaRPr>
          </a:p>
          <a:p>
            <a:pPr fontAlgn="auto">
              <a:spcBef>
                <a:spcPts val="0"/>
              </a:spcBef>
              <a:spcAft>
                <a:spcPts val="0"/>
              </a:spcAft>
              <a:defRPr/>
            </a:pPr>
            <a:r>
              <a:rPr lang="en-US" dirty="0" smtClean="0">
                <a:latin typeface="Helvetica" pitchFamily="50" charset="0"/>
                <a:cs typeface="+mn-cs"/>
              </a:rPr>
              <a:t>          Linear Regression</a:t>
            </a:r>
            <a:endParaRPr lang="en-US"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a:t>
            </a:r>
            <a:r>
              <a:rPr lang="en-US" sz="1600" dirty="0" smtClean="0">
                <a:latin typeface="Helvetica" pitchFamily="50" charset="0"/>
                <a:cs typeface="+mn-cs"/>
              </a:rPr>
              <a:t>12-3.1 </a:t>
            </a:r>
            <a:r>
              <a:rPr lang="en-US" sz="1600" dirty="0">
                <a:latin typeface="Helvetica" pitchFamily="50" charset="0"/>
                <a:cs typeface="+mn-cs"/>
              </a:rPr>
              <a:t>Use of </a:t>
            </a:r>
            <a:r>
              <a:rPr lang="en-US" sz="1600" i="1" dirty="0">
                <a:latin typeface="Helvetica" pitchFamily="50" charset="0"/>
                <a:cs typeface="+mn-cs"/>
              </a:rPr>
              <a:t>t</a:t>
            </a:r>
            <a:r>
              <a:rPr lang="en-US" sz="1600" dirty="0">
                <a:latin typeface="Helvetica" pitchFamily="50" charset="0"/>
                <a:cs typeface="+mn-cs"/>
              </a:rPr>
              <a:t>-tests</a:t>
            </a:r>
          </a:p>
          <a:p>
            <a:pPr fontAlgn="auto">
              <a:spcBef>
                <a:spcPts val="0"/>
              </a:spcBef>
              <a:spcAft>
                <a:spcPts val="0"/>
              </a:spcAft>
              <a:defRPr/>
            </a:pPr>
            <a:r>
              <a:rPr lang="en-US" sz="1600" dirty="0">
                <a:latin typeface="Helvetica" pitchFamily="50" charset="0"/>
                <a:cs typeface="+mn-cs"/>
              </a:rPr>
              <a:t>   12-3.2 Confidence interval on the mean </a:t>
            </a:r>
            <a:r>
              <a:rPr lang="en-US" sz="1600" dirty="0" smtClean="0">
                <a:latin typeface="Helvetica" pitchFamily="50" charset="0"/>
                <a:cs typeface="+mn-cs"/>
              </a:rPr>
              <a:t> </a:t>
            </a:r>
          </a:p>
          <a:p>
            <a:pPr fontAlgn="auto">
              <a:spcBef>
                <a:spcPts val="0"/>
              </a:spcBef>
              <a:spcAft>
                <a:spcPts val="0"/>
              </a:spcAft>
              <a:defRPr/>
            </a:pPr>
            <a:r>
              <a:rPr lang="en-US" sz="1600" dirty="0" smtClean="0">
                <a:latin typeface="Helvetica" pitchFamily="50" charset="0"/>
                <a:cs typeface="+mn-cs"/>
              </a:rPr>
              <a:t>              response</a:t>
            </a:r>
            <a:endParaRPr lang="en-US" sz="1600" dirty="0">
              <a:latin typeface="Helvetica" pitchFamily="50" charset="0"/>
              <a:cs typeface="+mn-cs"/>
            </a:endParaRPr>
          </a:p>
          <a:p>
            <a:pPr fontAlgn="auto">
              <a:spcBef>
                <a:spcPts val="0"/>
              </a:spcBef>
              <a:spcAft>
                <a:spcPts val="0"/>
              </a:spcAft>
              <a:defRPr/>
            </a:pPr>
            <a:r>
              <a:rPr lang="en-US" dirty="0">
                <a:latin typeface="Helvetica" pitchFamily="50" charset="0"/>
                <a:cs typeface="+mn-cs"/>
              </a:rPr>
              <a:t>12-4   Prediction of New Observations</a:t>
            </a:r>
          </a:p>
          <a:p>
            <a:pPr fontAlgn="auto">
              <a:spcBef>
                <a:spcPts val="0"/>
              </a:spcBef>
              <a:spcAft>
                <a:spcPts val="0"/>
              </a:spcAft>
              <a:defRPr/>
            </a:pPr>
            <a:r>
              <a:rPr lang="en-US" dirty="0">
                <a:latin typeface="Helvetica" pitchFamily="50" charset="0"/>
                <a:cs typeface="+mn-cs"/>
              </a:rPr>
              <a:t>12-5   Model Adequacy Checking</a:t>
            </a:r>
          </a:p>
          <a:p>
            <a:pPr fontAlgn="auto">
              <a:spcBef>
                <a:spcPts val="0"/>
              </a:spcBef>
              <a:spcAft>
                <a:spcPts val="0"/>
              </a:spcAft>
              <a:defRPr/>
            </a:pPr>
            <a:r>
              <a:rPr lang="en-US" sz="1600" dirty="0">
                <a:latin typeface="Helvetica" pitchFamily="50" charset="0"/>
                <a:cs typeface="+mn-cs"/>
              </a:rPr>
              <a:t>   12-5.1 Residual analysis</a:t>
            </a:r>
          </a:p>
          <a:p>
            <a:pPr fontAlgn="auto">
              <a:spcBef>
                <a:spcPts val="0"/>
              </a:spcBef>
              <a:spcAft>
                <a:spcPts val="0"/>
              </a:spcAft>
              <a:defRPr/>
            </a:pPr>
            <a:r>
              <a:rPr lang="en-US" sz="1600" dirty="0">
                <a:latin typeface="Helvetica" pitchFamily="50" charset="0"/>
                <a:cs typeface="+mn-cs"/>
              </a:rPr>
              <a:t>   12-5.2 Influential observations</a:t>
            </a:r>
          </a:p>
          <a:p>
            <a:pPr fontAlgn="auto">
              <a:spcBef>
                <a:spcPts val="0"/>
              </a:spcBef>
              <a:spcAft>
                <a:spcPts val="0"/>
              </a:spcAft>
              <a:defRPr/>
            </a:pPr>
            <a:r>
              <a:rPr lang="en-US" dirty="0">
                <a:latin typeface="Helvetica" pitchFamily="50" charset="0"/>
                <a:cs typeface="+mn-cs"/>
              </a:rPr>
              <a:t>12-6   Aspects of Multiple Regression  </a:t>
            </a:r>
            <a:r>
              <a:rPr lang="en-US" dirty="0" smtClean="0">
                <a:latin typeface="Helvetica" pitchFamily="50" charset="0"/>
                <a:cs typeface="+mn-cs"/>
              </a:rPr>
              <a:t>  </a:t>
            </a:r>
          </a:p>
          <a:p>
            <a:pPr fontAlgn="auto">
              <a:spcBef>
                <a:spcPts val="0"/>
              </a:spcBef>
              <a:spcAft>
                <a:spcPts val="0"/>
              </a:spcAft>
              <a:defRPr/>
            </a:pPr>
            <a:r>
              <a:rPr lang="en-US" dirty="0" smtClean="0">
                <a:latin typeface="Helvetica" pitchFamily="50" charset="0"/>
                <a:cs typeface="+mn-cs"/>
              </a:rPr>
              <a:t>          Modeling</a:t>
            </a:r>
            <a:endParaRPr lang="en-US"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12-6.1 Polynomial regression models</a:t>
            </a:r>
          </a:p>
          <a:p>
            <a:pPr fontAlgn="auto">
              <a:spcBef>
                <a:spcPts val="0"/>
              </a:spcBef>
              <a:spcAft>
                <a:spcPts val="0"/>
              </a:spcAft>
              <a:defRPr/>
            </a:pPr>
            <a:r>
              <a:rPr lang="en-US" sz="1600" dirty="0">
                <a:latin typeface="Helvetica" pitchFamily="50" charset="0"/>
                <a:cs typeface="+mn-cs"/>
              </a:rPr>
              <a:t>   12-6.2 Categorical regressors &amp; indicator </a:t>
            </a:r>
            <a:r>
              <a:rPr lang="en-US" sz="1600" dirty="0" smtClean="0">
                <a:latin typeface="Helvetica" pitchFamily="50" charset="0"/>
                <a:cs typeface="+mn-cs"/>
              </a:rPr>
              <a:t>  </a:t>
            </a:r>
          </a:p>
          <a:p>
            <a:pPr fontAlgn="auto">
              <a:spcBef>
                <a:spcPts val="0"/>
              </a:spcBef>
              <a:spcAft>
                <a:spcPts val="0"/>
              </a:spcAft>
              <a:defRPr/>
            </a:pPr>
            <a:r>
              <a:rPr lang="en-US" sz="1600" dirty="0" smtClean="0">
                <a:latin typeface="Helvetica" pitchFamily="50" charset="0"/>
                <a:cs typeface="+mn-cs"/>
              </a:rPr>
              <a:t>              variables</a:t>
            </a:r>
            <a:endParaRPr lang="en-US" sz="1600"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12-6.3 Selection of variables &amp; model </a:t>
            </a:r>
            <a:endParaRPr lang="en-US" sz="1600" dirty="0" smtClean="0">
              <a:latin typeface="Helvetica" pitchFamily="50" charset="0"/>
              <a:cs typeface="+mn-cs"/>
            </a:endParaRPr>
          </a:p>
          <a:p>
            <a:pPr fontAlgn="auto">
              <a:spcBef>
                <a:spcPts val="0"/>
              </a:spcBef>
              <a:spcAft>
                <a:spcPts val="0"/>
              </a:spcAft>
              <a:defRPr/>
            </a:pPr>
            <a:r>
              <a:rPr lang="en-US" sz="1600" dirty="0" smtClean="0">
                <a:latin typeface="Helvetica" pitchFamily="50" charset="0"/>
                <a:cs typeface="+mn-cs"/>
              </a:rPr>
              <a:t>              building</a:t>
            </a:r>
            <a:endParaRPr lang="en-US" sz="1600" dirty="0">
              <a:latin typeface="Helvetica" pitchFamily="50" charset="0"/>
              <a:cs typeface="+mn-cs"/>
            </a:endParaRPr>
          </a:p>
          <a:p>
            <a:pPr fontAlgn="auto">
              <a:spcBef>
                <a:spcPts val="0"/>
              </a:spcBef>
              <a:spcAft>
                <a:spcPts val="0"/>
              </a:spcAft>
              <a:defRPr/>
            </a:pPr>
            <a:r>
              <a:rPr lang="en-US" sz="1600" dirty="0">
                <a:latin typeface="Helvetica" pitchFamily="50" charset="0"/>
                <a:cs typeface="+mn-cs"/>
              </a:rPr>
              <a:t>   12-6.4 Multicollinearity</a:t>
            </a:r>
          </a:p>
        </p:txBody>
      </p:sp>
      <p:sp>
        <p:nvSpPr>
          <p:cNvPr id="65542" name="TextBox 7"/>
          <p:cNvSpPr txBox="1">
            <a:spLocks noChangeArrowheads="1"/>
          </p:cNvSpPr>
          <p:nvPr/>
        </p:nvSpPr>
        <p:spPr bwMode="auto">
          <a:xfrm>
            <a:off x="228600" y="1219200"/>
            <a:ext cx="2625725" cy="400050"/>
          </a:xfrm>
          <a:prstGeom prst="rect">
            <a:avLst/>
          </a:prstGeom>
          <a:noFill/>
          <a:ln w="9525">
            <a:noFill/>
            <a:miter lim="800000"/>
            <a:headEnd/>
            <a:tailEnd/>
          </a:ln>
        </p:spPr>
        <p:txBody>
          <a:bodyPr wrap="none">
            <a:spAutoFit/>
          </a:bodyPr>
          <a:lstStyle/>
          <a:p>
            <a:r>
              <a:rPr lang="en-US" sz="2000" b="1" dirty="0">
                <a:latin typeface="Helvetica"/>
              </a:rPr>
              <a:t>CHAPTER OUTLINE</a:t>
            </a:r>
          </a:p>
        </p:txBody>
      </p:sp>
      <p:sp>
        <p:nvSpPr>
          <p:cNvPr id="8" name="Footer Placeholder 1"/>
          <p:cNvSpPr>
            <a:spLocks noGrp="1"/>
          </p:cNvSpPr>
          <p:nvPr>
            <p:ph type="ftr" sz="quarter" idx="11"/>
          </p:nvPr>
        </p:nvSpPr>
        <p:spPr>
          <a:xfrm>
            <a:off x="457200" y="6248400"/>
            <a:ext cx="2895600" cy="365125"/>
          </a:xfrm>
        </p:spPr>
        <p:txBody>
          <a:bodyPr/>
          <a:lstStyle/>
          <a:p>
            <a:pPr>
              <a:defRPr/>
            </a:pPr>
            <a:r>
              <a:rPr lang="en-US" dirty="0">
                <a:latin typeface="Helvetica"/>
              </a:rPr>
              <a:t>Chapter </a:t>
            </a:r>
            <a:r>
              <a:rPr lang="en-US" dirty="0" smtClean="0">
                <a:latin typeface="Helvetica"/>
              </a:rPr>
              <a:t>12 </a:t>
            </a:r>
            <a:r>
              <a:rPr lang="en-US" dirty="0">
                <a:latin typeface="Helvetica"/>
              </a:rPr>
              <a:t>Title and Outline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a:spLocks noChangeArrowheads="1"/>
          </p:cNvSpPr>
          <p:nvPr/>
        </p:nvSpPr>
        <p:spPr bwMode="auto">
          <a:xfrm>
            <a:off x="381000" y="228600"/>
            <a:ext cx="2286000" cy="477838"/>
          </a:xfrm>
          <a:prstGeom prst="rect">
            <a:avLst/>
          </a:prstGeom>
          <a:noFill/>
          <a:ln w="9525">
            <a:noFill/>
            <a:miter lim="800000"/>
            <a:headEnd/>
            <a:tailEnd/>
          </a:ln>
        </p:spPr>
        <p:txBody>
          <a:bodyPr>
            <a:spAutoFit/>
          </a:bodyPr>
          <a:lstStyle/>
          <a:p>
            <a:r>
              <a:rPr lang="en-US" sz="2500" b="1">
                <a:latin typeface="Helvetica"/>
              </a:rPr>
              <a:t>Example 12-2</a:t>
            </a:r>
          </a:p>
        </p:txBody>
      </p:sp>
      <p:sp>
        <p:nvSpPr>
          <p:cNvPr id="11268" name="Slide Number Placeholder 3"/>
          <p:cNvSpPr>
            <a:spLocks noGrp="1"/>
          </p:cNvSpPr>
          <p:nvPr>
            <p:ph type="sldNum" sz="quarter" idx="12"/>
          </p:nvPr>
        </p:nvSpPr>
        <p:spPr bwMode="auto">
          <a:noFill/>
          <a:ln>
            <a:miter lim="800000"/>
            <a:headEnd/>
            <a:tailEnd/>
          </a:ln>
        </p:spPr>
        <p:txBody>
          <a:bodyPr/>
          <a:lstStyle/>
          <a:p>
            <a:fld id="{98F74802-A4B9-4FFE-89D3-D1BFB5C1A856}" type="slidenum">
              <a:rPr lang="en-US" smtClean="0">
                <a:latin typeface="Helvetica"/>
              </a:rPr>
              <a:pPr/>
              <a:t>20</a:t>
            </a:fld>
            <a:endParaRPr lang="en-US" smtClean="0">
              <a:latin typeface="Helvetica"/>
            </a:endParaRPr>
          </a:p>
        </p:txBody>
      </p:sp>
      <p:sp>
        <p:nvSpPr>
          <p:cNvPr id="1126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1266" name="Object 5"/>
          <p:cNvGraphicFramePr>
            <a:graphicFrameLocks noChangeAspect="1"/>
          </p:cNvGraphicFramePr>
          <p:nvPr/>
        </p:nvGraphicFramePr>
        <p:xfrm>
          <a:off x="2895600" y="838200"/>
          <a:ext cx="2590800" cy="5486400"/>
        </p:xfrm>
        <a:graphic>
          <a:graphicData uri="http://schemas.openxmlformats.org/presentationml/2006/ole">
            <mc:AlternateContent xmlns:mc="http://schemas.openxmlformats.org/markup-compatibility/2006">
              <mc:Choice xmlns:v="urn:schemas-microsoft-com:vml" Requires="v">
                <p:oleObj spid="_x0000_s11267" name="Equation" r:id="rId4" imgW="1917360" imgH="5715000" progId="Equation.DSMT4">
                  <p:embed/>
                </p:oleObj>
              </mc:Choice>
              <mc:Fallback>
                <p:oleObj name="Equation" r:id="rId4" imgW="1917360" imgH="57150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838200"/>
                        <a:ext cx="2590800" cy="548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2294" name="Text Box 4"/>
          <p:cNvSpPr txBox="1">
            <a:spLocks noChangeArrowheads="1"/>
          </p:cNvSpPr>
          <p:nvPr/>
        </p:nvSpPr>
        <p:spPr bwMode="auto">
          <a:xfrm>
            <a:off x="457200" y="741363"/>
            <a:ext cx="2286000" cy="477837"/>
          </a:xfrm>
          <a:prstGeom prst="rect">
            <a:avLst/>
          </a:prstGeom>
          <a:noFill/>
          <a:ln w="9525">
            <a:noFill/>
            <a:miter lim="800000"/>
            <a:headEnd/>
            <a:tailEnd/>
          </a:ln>
        </p:spPr>
        <p:txBody>
          <a:bodyPr>
            <a:spAutoFit/>
          </a:bodyPr>
          <a:lstStyle/>
          <a:p>
            <a:r>
              <a:rPr lang="en-US" sz="2500" b="1">
                <a:latin typeface="Helvetica"/>
              </a:rPr>
              <a:t>Example 12-2</a:t>
            </a:r>
          </a:p>
        </p:txBody>
      </p:sp>
      <p:sp>
        <p:nvSpPr>
          <p:cNvPr id="12295" name="Slide Number Placeholder 5"/>
          <p:cNvSpPr>
            <a:spLocks noGrp="1"/>
          </p:cNvSpPr>
          <p:nvPr>
            <p:ph type="sldNum" sz="quarter" idx="12"/>
          </p:nvPr>
        </p:nvSpPr>
        <p:spPr bwMode="auto">
          <a:noFill/>
          <a:ln>
            <a:miter lim="800000"/>
            <a:headEnd/>
            <a:tailEnd/>
          </a:ln>
        </p:spPr>
        <p:txBody>
          <a:bodyPr/>
          <a:lstStyle/>
          <a:p>
            <a:fld id="{A5089115-7BAA-436E-881E-D64AE84C3D1E}" type="slidenum">
              <a:rPr lang="en-US" smtClean="0">
                <a:latin typeface="Helvetica"/>
              </a:rPr>
              <a:pPr/>
              <a:t>21</a:t>
            </a:fld>
            <a:endParaRPr lang="en-US" smtClean="0">
              <a:latin typeface="Helvetica"/>
            </a:endParaRPr>
          </a:p>
        </p:txBody>
      </p:sp>
      <p:sp>
        <p:nvSpPr>
          <p:cNvPr id="12296" name="TextBox 6"/>
          <p:cNvSpPr txBox="1">
            <a:spLocks noChangeArrowheads="1"/>
          </p:cNvSpPr>
          <p:nvPr/>
        </p:nvSpPr>
        <p:spPr bwMode="auto">
          <a:xfrm>
            <a:off x="457200" y="1219200"/>
            <a:ext cx="8153400" cy="5016758"/>
          </a:xfrm>
          <a:prstGeom prst="rect">
            <a:avLst/>
          </a:prstGeom>
          <a:noFill/>
          <a:ln w="9525">
            <a:noFill/>
            <a:miter lim="800000"/>
            <a:headEnd/>
            <a:tailEnd/>
          </a:ln>
        </p:spPr>
        <p:txBody>
          <a:bodyPr>
            <a:spAutoFit/>
          </a:bodyPr>
          <a:lstStyle/>
          <a:p>
            <a:r>
              <a:rPr lang="en-US" sz="2000" dirty="0">
                <a:latin typeface="Helvetica"/>
              </a:rPr>
              <a:t>The </a:t>
            </a:r>
            <a:r>
              <a:rPr lang="en-US" sz="2000" b="1" dirty="0">
                <a:latin typeface="Helvetica"/>
              </a:rPr>
              <a:t>X</a:t>
            </a:r>
            <a:r>
              <a:rPr lang="en-US" sz="2000" b="1" dirty="0">
                <a:latin typeface="Helvetica"/>
                <a:sym typeface="Symbol" pitchFamily="18" charset="2"/>
              </a:rPr>
              <a:t></a:t>
            </a:r>
            <a:r>
              <a:rPr lang="en-US" sz="2000" b="1" dirty="0">
                <a:latin typeface="Helvetica"/>
              </a:rPr>
              <a:t>X</a:t>
            </a:r>
            <a:r>
              <a:rPr lang="en-US" sz="2000" dirty="0">
                <a:latin typeface="Helvetica"/>
              </a:rPr>
              <a:t> matrix is</a:t>
            </a:r>
          </a:p>
          <a:p>
            <a:endParaRPr lang="en-US" sz="2000" dirty="0">
              <a:latin typeface="Helvetica"/>
            </a:endParaRPr>
          </a:p>
          <a:p>
            <a:endParaRPr lang="en-US" sz="2000" dirty="0">
              <a:latin typeface="Helvetica"/>
            </a:endParaRPr>
          </a:p>
          <a:p>
            <a:r>
              <a:rPr lang="en-US" sz="2000" dirty="0">
                <a:latin typeface="Helvetica"/>
              </a:rPr>
              <a:t> </a:t>
            </a:r>
          </a:p>
          <a:p>
            <a:r>
              <a:rPr lang="en-US" sz="2000" dirty="0">
                <a:latin typeface="Helvetica"/>
              </a:rPr>
              <a:t> </a:t>
            </a:r>
          </a:p>
          <a:p>
            <a:endParaRPr lang="en-US" sz="2000" dirty="0">
              <a:latin typeface="Helvetica"/>
            </a:endParaRPr>
          </a:p>
          <a:p>
            <a:endParaRPr lang="en-US" sz="2000" dirty="0">
              <a:latin typeface="Helvetica"/>
            </a:endParaRPr>
          </a:p>
          <a:p>
            <a:endParaRPr lang="en-US" sz="2000" dirty="0">
              <a:latin typeface="Helvetica"/>
            </a:endParaRPr>
          </a:p>
          <a:p>
            <a:r>
              <a:rPr lang="en-US" sz="2000" dirty="0">
                <a:latin typeface="Helvetica"/>
              </a:rPr>
              <a:t>and the </a:t>
            </a:r>
            <a:r>
              <a:rPr lang="en-US" sz="2000" b="1" dirty="0" err="1">
                <a:latin typeface="Helvetica"/>
              </a:rPr>
              <a:t>X</a:t>
            </a:r>
            <a:r>
              <a:rPr lang="en-US" sz="2000" b="1" dirty="0" err="1">
                <a:latin typeface="Helvetica"/>
                <a:sym typeface="Symbol" pitchFamily="18" charset="2"/>
              </a:rPr>
              <a:t></a:t>
            </a:r>
            <a:r>
              <a:rPr lang="en-US" sz="2000" b="1" dirty="0" err="1">
                <a:latin typeface="Helvetica"/>
              </a:rPr>
              <a:t>y</a:t>
            </a:r>
            <a:r>
              <a:rPr lang="en-US" sz="2000" dirty="0">
                <a:latin typeface="Helvetica"/>
              </a:rPr>
              <a:t> vector is</a:t>
            </a:r>
          </a:p>
          <a:p>
            <a:r>
              <a:rPr lang="en-US" sz="2000" dirty="0">
                <a:latin typeface="Helvetica"/>
              </a:rPr>
              <a:t> </a:t>
            </a:r>
          </a:p>
          <a:p>
            <a:r>
              <a:rPr lang="en-US" sz="2000" dirty="0">
                <a:latin typeface="Helvetica"/>
              </a:rPr>
              <a:t> </a:t>
            </a:r>
          </a:p>
          <a:p>
            <a:endParaRPr lang="en-US" sz="2000" dirty="0">
              <a:latin typeface="Helvetica"/>
            </a:endParaRPr>
          </a:p>
          <a:p>
            <a:endParaRPr lang="en-US" sz="2000" dirty="0">
              <a:latin typeface="Helvetica"/>
            </a:endParaRPr>
          </a:p>
          <a:p>
            <a:r>
              <a:rPr lang="en-US" sz="2000" dirty="0">
                <a:latin typeface="Helvetica"/>
              </a:rPr>
              <a:t>The least squares estimates are found from Equation </a:t>
            </a:r>
            <a:r>
              <a:rPr lang="en-US" sz="2000" dirty="0" smtClean="0">
                <a:latin typeface="Helvetica"/>
              </a:rPr>
              <a:t>12-7 </a:t>
            </a:r>
            <a:r>
              <a:rPr lang="en-US" sz="2000" dirty="0">
                <a:latin typeface="Helvetica"/>
              </a:rPr>
              <a:t>as</a:t>
            </a:r>
          </a:p>
          <a:p>
            <a:r>
              <a:rPr lang="en-US" sz="2000" dirty="0">
                <a:latin typeface="Helvetica"/>
              </a:rPr>
              <a:t> </a:t>
            </a:r>
          </a:p>
          <a:p>
            <a:endParaRPr lang="en-US" sz="2000" dirty="0">
              <a:latin typeface="Helvetica"/>
            </a:endParaRPr>
          </a:p>
        </p:txBody>
      </p:sp>
      <p:sp>
        <p:nvSpPr>
          <p:cNvPr id="1229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90" name="Object 7"/>
          <p:cNvGraphicFramePr>
            <a:graphicFrameLocks noChangeAspect="1"/>
          </p:cNvGraphicFramePr>
          <p:nvPr/>
        </p:nvGraphicFramePr>
        <p:xfrm>
          <a:off x="3048000" y="1295400"/>
          <a:ext cx="3581400" cy="2286000"/>
        </p:xfrm>
        <a:graphic>
          <a:graphicData uri="http://schemas.openxmlformats.org/presentationml/2006/ole">
            <mc:AlternateContent xmlns:mc="http://schemas.openxmlformats.org/markup-compatibility/2006">
              <mc:Choice xmlns:v="urn:schemas-microsoft-com:vml" Requires="v">
                <p:oleObj spid="_x0000_s12293" name="Equation" r:id="rId4" imgW="2540000" imgH="1651000" progId="Equation.DSMT4">
                  <p:embed/>
                </p:oleObj>
              </mc:Choice>
              <mc:Fallback>
                <p:oleObj name="Equation" r:id="rId4" imgW="2540000" imgH="16510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295400"/>
                        <a:ext cx="3581400"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91" name="Object 9"/>
          <p:cNvGraphicFramePr>
            <a:graphicFrameLocks noChangeAspect="1"/>
          </p:cNvGraphicFramePr>
          <p:nvPr/>
        </p:nvGraphicFramePr>
        <p:xfrm>
          <a:off x="3200400" y="3962400"/>
          <a:ext cx="4038600" cy="1295400"/>
        </p:xfrm>
        <a:graphic>
          <a:graphicData uri="http://schemas.openxmlformats.org/presentationml/2006/ole">
            <mc:AlternateContent xmlns:mc="http://schemas.openxmlformats.org/markup-compatibility/2006">
              <mc:Choice xmlns:v="urn:schemas-microsoft-com:vml" Requires="v">
                <p:oleObj spid="_x0000_s12294" name="Equation" r:id="rId6" imgW="3162300" imgH="914400" progId="Equation.DSMT4">
                  <p:embed/>
                </p:oleObj>
              </mc:Choice>
              <mc:Fallback>
                <p:oleObj name="Equation" r:id="rId6" imgW="3162300" imgH="9144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962400"/>
                        <a:ext cx="40386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9" name="Rectangle 11"/>
          <p:cNvSpPr>
            <a:spLocks noChangeArrowheads="1"/>
          </p:cNvSpPr>
          <p:nvPr/>
        </p:nvSpPr>
        <p:spPr bwMode="auto">
          <a:xfrm>
            <a:off x="0" y="914400"/>
            <a:ext cx="9144000" cy="0"/>
          </a:xfrm>
          <a:prstGeom prst="rect">
            <a:avLst/>
          </a:prstGeom>
          <a:noFill/>
          <a:ln w="9525">
            <a:noFill/>
            <a:miter lim="800000"/>
            <a:headEnd/>
            <a:tailEnd/>
          </a:ln>
        </p:spPr>
        <p:txBody>
          <a:bodyPr wrap="none" anchor="ctr">
            <a:spAutoFit/>
          </a:bodyPr>
          <a:lstStyle/>
          <a:p>
            <a:endParaRPr lang="en-US"/>
          </a:p>
        </p:txBody>
      </p:sp>
      <p:sp>
        <p:nvSpPr>
          <p:cNvPr id="12300"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92" name="Object 12"/>
          <p:cNvGraphicFramePr>
            <a:graphicFrameLocks noChangeAspect="1"/>
          </p:cNvGraphicFramePr>
          <p:nvPr/>
        </p:nvGraphicFramePr>
        <p:xfrm>
          <a:off x="3429000" y="5715000"/>
          <a:ext cx="2057400" cy="457200"/>
        </p:xfrm>
        <a:graphic>
          <a:graphicData uri="http://schemas.openxmlformats.org/presentationml/2006/ole">
            <mc:AlternateContent xmlns:mc="http://schemas.openxmlformats.org/markup-compatibility/2006">
              <mc:Choice xmlns:v="urn:schemas-microsoft-com:vml" Requires="v">
                <p:oleObj spid="_x0000_s12295" name="Equation" r:id="rId8" imgW="1028254" imgH="253890" progId="Equation.DSMT4">
                  <p:embed/>
                </p:oleObj>
              </mc:Choice>
              <mc:Fallback>
                <p:oleObj name="Equation" r:id="rId8" imgW="1028254" imgH="25389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5715000"/>
                        <a:ext cx="2057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3317" name="Text Box 4"/>
          <p:cNvSpPr txBox="1">
            <a:spLocks noChangeArrowheads="1"/>
          </p:cNvSpPr>
          <p:nvPr/>
        </p:nvSpPr>
        <p:spPr bwMode="auto">
          <a:xfrm>
            <a:off x="381000" y="741363"/>
            <a:ext cx="2286000" cy="477837"/>
          </a:xfrm>
          <a:prstGeom prst="rect">
            <a:avLst/>
          </a:prstGeom>
          <a:noFill/>
          <a:ln w="9525">
            <a:noFill/>
            <a:miter lim="800000"/>
            <a:headEnd/>
            <a:tailEnd/>
          </a:ln>
        </p:spPr>
        <p:txBody>
          <a:bodyPr>
            <a:spAutoFit/>
          </a:bodyPr>
          <a:lstStyle/>
          <a:p>
            <a:r>
              <a:rPr lang="en-US" sz="2500" b="1" dirty="0">
                <a:latin typeface="Helvetica"/>
              </a:rPr>
              <a:t>Example 12-2</a:t>
            </a:r>
          </a:p>
        </p:txBody>
      </p:sp>
      <p:sp>
        <p:nvSpPr>
          <p:cNvPr id="13318" name="Slide Number Placeholder 5"/>
          <p:cNvSpPr>
            <a:spLocks noGrp="1"/>
          </p:cNvSpPr>
          <p:nvPr>
            <p:ph type="sldNum" sz="quarter" idx="12"/>
          </p:nvPr>
        </p:nvSpPr>
        <p:spPr bwMode="auto">
          <a:noFill/>
          <a:ln>
            <a:miter lim="800000"/>
            <a:headEnd/>
            <a:tailEnd/>
          </a:ln>
        </p:spPr>
        <p:txBody>
          <a:bodyPr/>
          <a:lstStyle/>
          <a:p>
            <a:fld id="{27537C7A-F368-45AD-AAA3-60340C8CF7B3}" type="slidenum">
              <a:rPr lang="en-US" smtClean="0">
                <a:latin typeface="Helvetica"/>
              </a:rPr>
              <a:pPr/>
              <a:t>22</a:t>
            </a:fld>
            <a:endParaRPr lang="en-US" smtClean="0">
              <a:latin typeface="Helvetica"/>
            </a:endParaRPr>
          </a:p>
        </p:txBody>
      </p:sp>
      <p:sp>
        <p:nvSpPr>
          <p:cNvPr id="13319" name="TextBox 5"/>
          <p:cNvSpPr txBox="1">
            <a:spLocks noChangeArrowheads="1"/>
          </p:cNvSpPr>
          <p:nvPr/>
        </p:nvSpPr>
        <p:spPr bwMode="auto">
          <a:xfrm>
            <a:off x="381000" y="1371600"/>
            <a:ext cx="8077200" cy="5016758"/>
          </a:xfrm>
          <a:prstGeom prst="rect">
            <a:avLst/>
          </a:prstGeom>
          <a:noFill/>
          <a:ln w="9525">
            <a:noFill/>
            <a:miter lim="800000"/>
            <a:headEnd/>
            <a:tailEnd/>
          </a:ln>
        </p:spPr>
        <p:txBody>
          <a:bodyPr>
            <a:spAutoFit/>
          </a:bodyPr>
          <a:lstStyle/>
          <a:p>
            <a:r>
              <a:rPr lang="en-US" sz="2000" dirty="0">
                <a:latin typeface="Helvetica"/>
              </a:rPr>
              <a:t>or</a:t>
            </a:r>
          </a:p>
          <a:p>
            <a:r>
              <a:rPr lang="en-US" sz="2000" dirty="0">
                <a:latin typeface="Helvetica"/>
              </a:rPr>
              <a:t> </a:t>
            </a:r>
          </a:p>
          <a:p>
            <a:r>
              <a:rPr lang="en-US" sz="2000" dirty="0">
                <a:latin typeface="Helvetica"/>
              </a:rPr>
              <a:t> </a:t>
            </a:r>
          </a:p>
          <a:p>
            <a:endParaRPr lang="en-US" sz="2000" dirty="0">
              <a:latin typeface="Helvetica"/>
            </a:endParaRPr>
          </a:p>
          <a:p>
            <a:endParaRPr lang="en-US" sz="2000" dirty="0">
              <a:latin typeface="Helvetica"/>
            </a:endParaRPr>
          </a:p>
          <a:p>
            <a:endParaRPr lang="en-US" sz="2000" dirty="0">
              <a:latin typeface="Helvetica"/>
            </a:endParaRPr>
          </a:p>
          <a:p>
            <a:endParaRPr lang="en-US" sz="2000" dirty="0">
              <a:latin typeface="Helvetica"/>
            </a:endParaRPr>
          </a:p>
          <a:p>
            <a:endParaRPr lang="en-US" sz="2000" dirty="0">
              <a:latin typeface="Helvetica"/>
            </a:endParaRPr>
          </a:p>
          <a:p>
            <a:endParaRPr lang="en-US" sz="2000" dirty="0">
              <a:latin typeface="Helvetica"/>
            </a:endParaRPr>
          </a:p>
          <a:p>
            <a:endParaRPr lang="en-US" sz="2000" dirty="0">
              <a:latin typeface="Helvetica"/>
            </a:endParaRPr>
          </a:p>
          <a:p>
            <a:r>
              <a:rPr lang="en-US" sz="2000" dirty="0">
                <a:latin typeface="Helvetica"/>
              </a:rPr>
              <a:t>Therefore, the fitted regression model with the regression coefficients rounded to five decimal places </a:t>
            </a:r>
            <a:r>
              <a:rPr lang="en-US" sz="2000" dirty="0" smtClean="0">
                <a:latin typeface="Helvetica"/>
              </a:rPr>
              <a:t>is</a:t>
            </a:r>
            <a:r>
              <a:rPr lang="en-US" sz="2000" dirty="0">
                <a:latin typeface="Helvetica"/>
              </a:rPr>
              <a:t> </a:t>
            </a:r>
          </a:p>
          <a:p>
            <a:r>
              <a:rPr lang="en-US" sz="2000" dirty="0">
                <a:latin typeface="Helvetica"/>
              </a:rPr>
              <a:t> </a:t>
            </a:r>
          </a:p>
          <a:p>
            <a:endParaRPr lang="en-US" sz="2000" dirty="0">
              <a:latin typeface="Helvetica"/>
            </a:endParaRPr>
          </a:p>
          <a:p>
            <a:r>
              <a:rPr lang="en-US" sz="2000" dirty="0">
                <a:latin typeface="Helvetica"/>
              </a:rPr>
              <a:t>This is identical to the results obtained in Example 12-1.</a:t>
            </a:r>
          </a:p>
          <a:p>
            <a:endParaRPr lang="en-US" sz="2000" dirty="0">
              <a:latin typeface="Helvetica"/>
            </a:endParaRPr>
          </a:p>
        </p:txBody>
      </p:sp>
      <p:sp>
        <p:nvSpPr>
          <p:cNvPr id="1332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3314" name="Object 6"/>
          <p:cNvGraphicFramePr>
            <a:graphicFrameLocks noChangeAspect="1"/>
          </p:cNvGraphicFramePr>
          <p:nvPr/>
        </p:nvGraphicFramePr>
        <p:xfrm>
          <a:off x="2133600" y="5181600"/>
          <a:ext cx="4876800" cy="381000"/>
        </p:xfrm>
        <a:graphic>
          <a:graphicData uri="http://schemas.openxmlformats.org/presentationml/2006/ole">
            <mc:AlternateContent xmlns:mc="http://schemas.openxmlformats.org/markup-compatibility/2006">
              <mc:Choice xmlns:v="urn:schemas-microsoft-com:vml" Requires="v">
                <p:oleObj spid="_x0000_s13316" name="Equation" r:id="rId4" imgW="2336800" imgH="215900" progId="Equation.DSMT4">
                  <p:embed/>
                </p:oleObj>
              </mc:Choice>
              <mc:Fallback>
                <p:oleObj name="Equation" r:id="rId4" imgW="2336800" imgH="2159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181600"/>
                        <a:ext cx="48768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1" name="Rectangle 8"/>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endParaRPr lang="en-US"/>
          </a:p>
        </p:txBody>
      </p:sp>
      <p:sp>
        <p:nvSpPr>
          <p:cNvPr id="1332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3315" name="Object 9"/>
          <p:cNvGraphicFramePr>
            <a:graphicFrameLocks noChangeAspect="1"/>
          </p:cNvGraphicFramePr>
          <p:nvPr/>
        </p:nvGraphicFramePr>
        <p:xfrm>
          <a:off x="1674813" y="1338263"/>
          <a:ext cx="4649787" cy="2962275"/>
        </p:xfrm>
        <a:graphic>
          <a:graphicData uri="http://schemas.openxmlformats.org/presentationml/2006/ole">
            <mc:AlternateContent xmlns:mc="http://schemas.openxmlformats.org/markup-compatibility/2006">
              <mc:Choice xmlns:v="urn:schemas-microsoft-com:vml" Requires="v">
                <p:oleObj spid="_x0000_s13317" name="Equation" r:id="rId6" imgW="3848040" imgH="2260440" progId="Equation.DSMT4">
                  <p:embed/>
                </p:oleObj>
              </mc:Choice>
              <mc:Fallback>
                <p:oleObj name="Equation" r:id="rId6" imgW="3848040" imgH="226044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4813" y="1338263"/>
                        <a:ext cx="4649787" cy="296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4341" name="Text Box 4"/>
          <p:cNvSpPr txBox="1">
            <a:spLocks noChangeArrowheads="1"/>
          </p:cNvSpPr>
          <p:nvPr/>
        </p:nvSpPr>
        <p:spPr bwMode="auto">
          <a:xfrm>
            <a:off x="304800" y="741363"/>
            <a:ext cx="2286000" cy="477837"/>
          </a:xfrm>
          <a:prstGeom prst="rect">
            <a:avLst/>
          </a:prstGeom>
          <a:noFill/>
          <a:ln w="9525">
            <a:noFill/>
            <a:miter lim="800000"/>
            <a:headEnd/>
            <a:tailEnd/>
          </a:ln>
        </p:spPr>
        <p:txBody>
          <a:bodyPr>
            <a:spAutoFit/>
          </a:bodyPr>
          <a:lstStyle/>
          <a:p>
            <a:r>
              <a:rPr lang="en-US" sz="2500" b="1">
                <a:latin typeface="Helvetica"/>
              </a:rPr>
              <a:t>Example 12-2</a:t>
            </a:r>
          </a:p>
        </p:txBody>
      </p:sp>
      <p:sp>
        <p:nvSpPr>
          <p:cNvPr id="14342" name="Slide Number Placeholder 5"/>
          <p:cNvSpPr>
            <a:spLocks noGrp="1"/>
          </p:cNvSpPr>
          <p:nvPr>
            <p:ph type="sldNum" sz="quarter" idx="12"/>
          </p:nvPr>
        </p:nvSpPr>
        <p:spPr bwMode="auto">
          <a:noFill/>
          <a:ln>
            <a:miter lim="800000"/>
            <a:headEnd/>
            <a:tailEnd/>
          </a:ln>
        </p:spPr>
        <p:txBody>
          <a:bodyPr/>
          <a:lstStyle/>
          <a:p>
            <a:fld id="{4797389D-E1A1-40C0-98CC-129658814589}" type="slidenum">
              <a:rPr lang="en-US" smtClean="0">
                <a:latin typeface="Helvetica"/>
              </a:rPr>
              <a:pPr/>
              <a:t>23</a:t>
            </a:fld>
            <a:endParaRPr lang="en-US" smtClean="0">
              <a:latin typeface="Helvetica"/>
            </a:endParaRPr>
          </a:p>
        </p:txBody>
      </p:sp>
      <p:sp>
        <p:nvSpPr>
          <p:cNvPr id="14343" name="TextBox 5"/>
          <p:cNvSpPr txBox="1">
            <a:spLocks noChangeArrowheads="1"/>
          </p:cNvSpPr>
          <p:nvPr/>
        </p:nvSpPr>
        <p:spPr bwMode="auto">
          <a:xfrm>
            <a:off x="304800" y="1219200"/>
            <a:ext cx="8458200" cy="5355312"/>
          </a:xfrm>
          <a:prstGeom prst="rect">
            <a:avLst/>
          </a:prstGeom>
          <a:noFill/>
          <a:ln w="9525">
            <a:noFill/>
            <a:miter lim="800000"/>
            <a:headEnd/>
            <a:tailEnd/>
          </a:ln>
        </p:spPr>
        <p:txBody>
          <a:bodyPr>
            <a:spAutoFit/>
          </a:bodyPr>
          <a:lstStyle/>
          <a:p>
            <a:r>
              <a:rPr lang="en-US" dirty="0">
                <a:latin typeface="Helvetica"/>
              </a:rPr>
              <a:t>This regression model can be used to predict values of pull strength for various values of wire length (</a:t>
            </a:r>
            <a:r>
              <a:rPr lang="en-US" i="1" dirty="0">
                <a:latin typeface="Helvetica"/>
              </a:rPr>
              <a:t>x</a:t>
            </a:r>
            <a:r>
              <a:rPr lang="en-US" baseline="-25000" dirty="0">
                <a:latin typeface="Helvetica"/>
              </a:rPr>
              <a:t>1</a:t>
            </a:r>
            <a:r>
              <a:rPr lang="en-US" dirty="0">
                <a:latin typeface="Helvetica"/>
              </a:rPr>
              <a:t>)</a:t>
            </a:r>
            <a:r>
              <a:rPr lang="en-US" i="1" dirty="0">
                <a:latin typeface="Helvetica"/>
              </a:rPr>
              <a:t> </a:t>
            </a:r>
            <a:r>
              <a:rPr lang="en-US" dirty="0">
                <a:latin typeface="Helvetica"/>
              </a:rPr>
              <a:t>and die height (</a:t>
            </a:r>
            <a:r>
              <a:rPr lang="en-US" i="1" dirty="0">
                <a:latin typeface="Helvetica"/>
              </a:rPr>
              <a:t>x</a:t>
            </a:r>
            <a:r>
              <a:rPr lang="en-US" baseline="-25000" dirty="0">
                <a:latin typeface="Helvetica"/>
              </a:rPr>
              <a:t>2</a:t>
            </a:r>
            <a:r>
              <a:rPr lang="en-US" dirty="0">
                <a:latin typeface="Helvetica"/>
              </a:rPr>
              <a:t>)</a:t>
            </a:r>
            <a:r>
              <a:rPr lang="en-US" i="1" dirty="0">
                <a:latin typeface="Helvetica"/>
              </a:rPr>
              <a:t>. </a:t>
            </a:r>
            <a:r>
              <a:rPr lang="en-US" dirty="0">
                <a:latin typeface="Helvetica"/>
              </a:rPr>
              <a:t>We can also obtain the </a:t>
            </a:r>
            <a:r>
              <a:rPr lang="en-US" b="1" dirty="0">
                <a:latin typeface="Helvetica"/>
              </a:rPr>
              <a:t>fitted values</a:t>
            </a:r>
            <a:r>
              <a:rPr lang="en-US" dirty="0">
                <a:latin typeface="Helvetica"/>
              </a:rPr>
              <a:t> </a:t>
            </a:r>
            <a:r>
              <a:rPr lang="en-US" i="1" dirty="0">
                <a:latin typeface="Helvetica"/>
              </a:rPr>
              <a:t> </a:t>
            </a:r>
            <a:r>
              <a:rPr lang="en-US" dirty="0">
                <a:latin typeface="Helvetica"/>
              </a:rPr>
              <a:t>by substituting each observation (</a:t>
            </a:r>
            <a:r>
              <a:rPr lang="en-US" i="1" dirty="0">
                <a:latin typeface="Helvetica"/>
              </a:rPr>
              <a:t>x</a:t>
            </a:r>
            <a:r>
              <a:rPr lang="en-US" i="1" baseline="-25000" dirty="0">
                <a:latin typeface="Helvetica"/>
              </a:rPr>
              <a:t>i</a:t>
            </a:r>
            <a:r>
              <a:rPr lang="en-US" baseline="-25000" dirty="0">
                <a:latin typeface="Helvetica"/>
              </a:rPr>
              <a:t>1,</a:t>
            </a:r>
            <a:r>
              <a:rPr lang="en-US" i="1" baseline="-25000" dirty="0">
                <a:latin typeface="Helvetica"/>
              </a:rPr>
              <a:t> </a:t>
            </a:r>
            <a:r>
              <a:rPr lang="en-US" i="1" dirty="0">
                <a:latin typeface="Helvetica"/>
              </a:rPr>
              <a:t>x</a:t>
            </a:r>
            <a:r>
              <a:rPr lang="en-US" i="1" baseline="-25000" dirty="0">
                <a:latin typeface="Helvetica"/>
              </a:rPr>
              <a:t>i</a:t>
            </a:r>
            <a:r>
              <a:rPr lang="en-US" baseline="-25000" dirty="0">
                <a:latin typeface="Helvetica"/>
              </a:rPr>
              <a:t>2</a:t>
            </a:r>
            <a:r>
              <a:rPr lang="en-US" dirty="0">
                <a:latin typeface="Helvetica"/>
              </a:rPr>
              <a:t>),</a:t>
            </a:r>
            <a:r>
              <a:rPr lang="en-US" i="1" dirty="0">
                <a:latin typeface="Helvetica"/>
              </a:rPr>
              <a:t> </a:t>
            </a:r>
            <a:r>
              <a:rPr lang="en-US" i="1" dirty="0" err="1">
                <a:latin typeface="Helvetica"/>
              </a:rPr>
              <a:t>i</a:t>
            </a:r>
            <a:r>
              <a:rPr lang="en-US" i="1" dirty="0">
                <a:latin typeface="Helvetica"/>
              </a:rPr>
              <a:t> </a:t>
            </a:r>
            <a:r>
              <a:rPr lang="en-US" dirty="0">
                <a:latin typeface="Helvetica"/>
              </a:rPr>
              <a:t>= 1, 2, </a:t>
            </a:r>
            <a:r>
              <a:rPr lang="en-US" dirty="0">
                <a:latin typeface="Helvetica"/>
                <a:sym typeface="Symbol" pitchFamily="18" charset="2"/>
              </a:rPr>
              <a:t></a:t>
            </a:r>
            <a:r>
              <a:rPr lang="en-US" dirty="0">
                <a:latin typeface="Helvetica"/>
              </a:rPr>
              <a:t>, </a:t>
            </a:r>
            <a:r>
              <a:rPr lang="en-US" i="1" dirty="0">
                <a:latin typeface="Helvetica"/>
              </a:rPr>
              <a:t>n, </a:t>
            </a:r>
            <a:r>
              <a:rPr lang="en-US" dirty="0">
                <a:latin typeface="Helvetica"/>
              </a:rPr>
              <a:t>into the equation. For example, the first observation has </a:t>
            </a:r>
            <a:r>
              <a:rPr lang="en-US" i="1" dirty="0">
                <a:latin typeface="Helvetica"/>
              </a:rPr>
              <a:t>x</a:t>
            </a:r>
            <a:r>
              <a:rPr lang="en-US" baseline="-25000" dirty="0">
                <a:latin typeface="Helvetica"/>
              </a:rPr>
              <a:t>11</a:t>
            </a:r>
            <a:r>
              <a:rPr lang="en-US" dirty="0">
                <a:latin typeface="Helvetica"/>
              </a:rPr>
              <a:t> = 2 and </a:t>
            </a:r>
          </a:p>
          <a:p>
            <a:r>
              <a:rPr lang="en-US" i="1" dirty="0">
                <a:latin typeface="Helvetica"/>
              </a:rPr>
              <a:t>x</a:t>
            </a:r>
            <a:r>
              <a:rPr lang="en-US" baseline="-25000" dirty="0">
                <a:latin typeface="Helvetica"/>
              </a:rPr>
              <a:t>12</a:t>
            </a:r>
            <a:r>
              <a:rPr lang="en-US" i="1" dirty="0">
                <a:latin typeface="Helvetica"/>
              </a:rPr>
              <a:t> </a:t>
            </a:r>
            <a:r>
              <a:rPr lang="en-US" dirty="0">
                <a:latin typeface="Helvetica"/>
              </a:rPr>
              <a:t>=</a:t>
            </a:r>
            <a:r>
              <a:rPr lang="en-US" i="1" dirty="0">
                <a:latin typeface="Helvetica"/>
              </a:rPr>
              <a:t> </a:t>
            </a:r>
            <a:r>
              <a:rPr lang="en-US" dirty="0">
                <a:latin typeface="Helvetica"/>
              </a:rPr>
              <a:t>50, and the fitted value is</a:t>
            </a:r>
          </a:p>
          <a:p>
            <a:r>
              <a:rPr lang="en-US" i="1" dirty="0">
                <a:latin typeface="Helvetica"/>
              </a:rPr>
              <a:t> </a:t>
            </a:r>
            <a:endParaRPr lang="en-US" dirty="0">
              <a:latin typeface="Helvetica"/>
            </a:endParaRPr>
          </a:p>
          <a:p>
            <a:r>
              <a:rPr lang="en-US" i="1" dirty="0">
                <a:latin typeface="Helvetica"/>
              </a:rPr>
              <a:t> </a:t>
            </a:r>
            <a:endParaRPr lang="en-US" dirty="0">
              <a:latin typeface="Helvetica"/>
            </a:endParaRPr>
          </a:p>
          <a:p>
            <a:endParaRPr lang="en-US" dirty="0">
              <a:latin typeface="Helvetica"/>
            </a:endParaRPr>
          </a:p>
          <a:p>
            <a:endParaRPr lang="en-US" dirty="0">
              <a:latin typeface="Helvetica"/>
            </a:endParaRPr>
          </a:p>
          <a:p>
            <a:r>
              <a:rPr lang="en-US" dirty="0">
                <a:latin typeface="Helvetica"/>
              </a:rPr>
              <a:t>The corresponding observed value is </a:t>
            </a:r>
            <a:r>
              <a:rPr lang="en-US" i="1" dirty="0">
                <a:latin typeface="Helvetica"/>
              </a:rPr>
              <a:t>y</a:t>
            </a:r>
            <a:r>
              <a:rPr lang="en-US" baseline="-25000" dirty="0">
                <a:latin typeface="Helvetica"/>
              </a:rPr>
              <a:t>1</a:t>
            </a:r>
            <a:r>
              <a:rPr lang="en-US" dirty="0">
                <a:latin typeface="Helvetica"/>
              </a:rPr>
              <a:t> = 9.95. The </a:t>
            </a:r>
            <a:r>
              <a:rPr lang="en-US" i="1" dirty="0">
                <a:latin typeface="Helvetica"/>
              </a:rPr>
              <a:t>residual </a:t>
            </a:r>
            <a:r>
              <a:rPr lang="en-US" dirty="0">
                <a:latin typeface="Helvetica"/>
              </a:rPr>
              <a:t>corresponding to the first observation is</a:t>
            </a:r>
          </a:p>
          <a:p>
            <a:r>
              <a:rPr lang="en-US" dirty="0">
                <a:latin typeface="Helvetica"/>
              </a:rPr>
              <a:t> </a:t>
            </a:r>
          </a:p>
          <a:p>
            <a:r>
              <a:rPr lang="en-US" dirty="0">
                <a:latin typeface="Helvetica"/>
              </a:rPr>
              <a:t> </a:t>
            </a:r>
          </a:p>
          <a:p>
            <a:endParaRPr lang="en-US" dirty="0">
              <a:latin typeface="Helvetica"/>
            </a:endParaRPr>
          </a:p>
          <a:p>
            <a:endParaRPr lang="en-US" dirty="0">
              <a:latin typeface="Helvetica"/>
            </a:endParaRPr>
          </a:p>
          <a:p>
            <a:r>
              <a:rPr lang="en-US" dirty="0">
                <a:latin typeface="Helvetica"/>
              </a:rPr>
              <a:t>Table 12-3 displays all 25 fitted values </a:t>
            </a:r>
            <a:r>
              <a:rPr lang="en-US" i="1" dirty="0">
                <a:latin typeface="Helvetica"/>
              </a:rPr>
              <a:t> </a:t>
            </a:r>
            <a:r>
              <a:rPr lang="en-US" dirty="0">
                <a:latin typeface="Helvetica"/>
              </a:rPr>
              <a:t>and the corresponding residuals. The fitted values and residuals are calculated to the same accuracy as the original data.</a:t>
            </a:r>
          </a:p>
          <a:p>
            <a:endParaRPr lang="en-US" dirty="0"/>
          </a:p>
        </p:txBody>
      </p:sp>
      <p:sp>
        <p:nvSpPr>
          <p:cNvPr id="1434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4338" name="Object 6"/>
          <p:cNvGraphicFramePr>
            <a:graphicFrameLocks noChangeAspect="1"/>
          </p:cNvGraphicFramePr>
          <p:nvPr/>
        </p:nvGraphicFramePr>
        <p:xfrm>
          <a:off x="2819400" y="2667000"/>
          <a:ext cx="4114800" cy="952500"/>
        </p:xfrm>
        <a:graphic>
          <a:graphicData uri="http://schemas.openxmlformats.org/presentationml/2006/ole">
            <mc:AlternateContent xmlns:mc="http://schemas.openxmlformats.org/markup-compatibility/2006">
              <mc:Choice xmlns:v="urn:schemas-microsoft-com:vml" Requires="v">
                <p:oleObj spid="_x0000_s14340" name="Equation" r:id="rId4" imgW="2565400" imgH="647700" progId="Equation.DSMT4">
                  <p:embed/>
                </p:oleObj>
              </mc:Choice>
              <mc:Fallback>
                <p:oleObj name="Equation" r:id="rId4" imgW="2565400" imgH="6477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667000"/>
                        <a:ext cx="41148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5"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4339" name="Object 8"/>
          <p:cNvGraphicFramePr>
            <a:graphicFrameLocks noChangeAspect="1"/>
          </p:cNvGraphicFramePr>
          <p:nvPr/>
        </p:nvGraphicFramePr>
        <p:xfrm>
          <a:off x="3352800" y="4191000"/>
          <a:ext cx="1600200" cy="990600"/>
        </p:xfrm>
        <a:graphic>
          <a:graphicData uri="http://schemas.openxmlformats.org/presentationml/2006/ole">
            <mc:AlternateContent xmlns:mc="http://schemas.openxmlformats.org/markup-compatibility/2006">
              <mc:Choice xmlns:v="urn:schemas-microsoft-com:vml" Requires="v">
                <p:oleObj spid="_x0000_s14341" name="Equation" r:id="rId6" imgW="990600" imgH="647700" progId="Equation.DSMT4">
                  <p:embed/>
                </p:oleObj>
              </mc:Choice>
              <mc:Fallback>
                <p:oleObj name="Equation" r:id="rId6" imgW="990600" imgH="6477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191000"/>
                        <a:ext cx="16002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5367" name="Text Box 4"/>
          <p:cNvSpPr txBox="1">
            <a:spLocks noChangeArrowheads="1"/>
          </p:cNvSpPr>
          <p:nvPr/>
        </p:nvSpPr>
        <p:spPr bwMode="auto">
          <a:xfrm>
            <a:off x="457200" y="762000"/>
            <a:ext cx="2286000" cy="477838"/>
          </a:xfrm>
          <a:prstGeom prst="rect">
            <a:avLst/>
          </a:prstGeom>
          <a:noFill/>
          <a:ln w="9525">
            <a:noFill/>
            <a:miter lim="800000"/>
            <a:headEnd/>
            <a:tailEnd/>
          </a:ln>
        </p:spPr>
        <p:txBody>
          <a:bodyPr>
            <a:spAutoFit/>
          </a:bodyPr>
          <a:lstStyle/>
          <a:p>
            <a:r>
              <a:rPr lang="en-US" sz="2500" b="1">
                <a:latin typeface="Helvetica"/>
              </a:rPr>
              <a:t>Example 12-2</a:t>
            </a:r>
          </a:p>
        </p:txBody>
      </p:sp>
      <p:sp>
        <p:nvSpPr>
          <p:cNvPr id="15368" name="Slide Number Placeholder 5"/>
          <p:cNvSpPr>
            <a:spLocks noGrp="1"/>
          </p:cNvSpPr>
          <p:nvPr>
            <p:ph type="sldNum" sz="quarter" idx="12"/>
          </p:nvPr>
        </p:nvSpPr>
        <p:spPr bwMode="auto">
          <a:noFill/>
          <a:ln>
            <a:miter lim="800000"/>
            <a:headEnd/>
            <a:tailEnd/>
          </a:ln>
        </p:spPr>
        <p:txBody>
          <a:bodyPr/>
          <a:lstStyle/>
          <a:p>
            <a:fld id="{78AF9875-4912-4624-9B45-7603EEF4D04E}" type="slidenum">
              <a:rPr lang="en-US" smtClean="0">
                <a:latin typeface="Helvetica"/>
              </a:rPr>
              <a:pPr/>
              <a:t>24</a:t>
            </a:fld>
            <a:endParaRPr lang="en-US" smtClean="0">
              <a:latin typeface="Helvetica"/>
            </a:endParaRPr>
          </a:p>
        </p:txBody>
      </p:sp>
      <p:sp>
        <p:nvSpPr>
          <p:cNvPr id="15369" name="TextBox 5"/>
          <p:cNvSpPr txBox="1">
            <a:spLocks noChangeArrowheads="1"/>
          </p:cNvSpPr>
          <p:nvPr/>
        </p:nvSpPr>
        <p:spPr bwMode="auto">
          <a:xfrm>
            <a:off x="381000" y="1295400"/>
            <a:ext cx="8686800" cy="400050"/>
          </a:xfrm>
          <a:prstGeom prst="rect">
            <a:avLst/>
          </a:prstGeom>
          <a:noFill/>
          <a:ln w="9525">
            <a:noFill/>
            <a:miter lim="800000"/>
            <a:headEnd/>
            <a:tailEnd/>
          </a:ln>
        </p:spPr>
        <p:txBody>
          <a:bodyPr>
            <a:spAutoFit/>
          </a:bodyPr>
          <a:lstStyle/>
          <a:p>
            <a:r>
              <a:rPr lang="en-US" sz="2000" b="1">
                <a:latin typeface="Helvetica"/>
              </a:rPr>
              <a:t>Table 12-3</a:t>
            </a:r>
            <a:r>
              <a:rPr lang="en-US" sz="2000">
                <a:latin typeface="Helvetica"/>
              </a:rPr>
              <a:t>  Observations, Fitted Values, and Residuals for Example 12-2</a:t>
            </a:r>
          </a:p>
        </p:txBody>
      </p:sp>
      <p:graphicFrame>
        <p:nvGraphicFramePr>
          <p:cNvPr id="7" name="Table 6"/>
          <p:cNvGraphicFramePr>
            <a:graphicFrameLocks noGrp="1"/>
          </p:cNvGraphicFramePr>
          <p:nvPr/>
        </p:nvGraphicFramePr>
        <p:xfrm>
          <a:off x="457200" y="1905000"/>
          <a:ext cx="8305799" cy="3886199"/>
        </p:xfrm>
        <a:graphic>
          <a:graphicData uri="http://schemas.openxmlformats.org/drawingml/2006/table">
            <a:tbl>
              <a:tblPr/>
              <a:tblGrid>
                <a:gridCol w="1116937"/>
                <a:gridCol w="793064"/>
                <a:gridCol w="793064"/>
                <a:gridCol w="1362931"/>
                <a:gridCol w="1554784"/>
                <a:gridCol w="793064"/>
                <a:gridCol w="788315"/>
                <a:gridCol w="1103640"/>
              </a:tblGrid>
              <a:tr h="542648">
                <a:tc>
                  <a:txBody>
                    <a:bodyPr/>
                    <a:lstStyle/>
                    <a:p>
                      <a:pPr marL="0" marR="0" algn="ctr">
                        <a:spcBef>
                          <a:spcPts val="0"/>
                        </a:spcBef>
                        <a:spcAft>
                          <a:spcPts val="0"/>
                        </a:spcAft>
                      </a:pPr>
                      <a:r>
                        <a:rPr lang="en-US" sz="1400" b="0" dirty="0">
                          <a:solidFill>
                            <a:srgbClr val="000000"/>
                          </a:solidFill>
                          <a:latin typeface="Helvetica" pitchFamily="34" charset="0"/>
                          <a:ea typeface="Times New Roman"/>
                          <a:cs typeface="Times New Roman"/>
                        </a:rPr>
                        <a:t>Observation Number</a:t>
                      </a:r>
                      <a:endParaRPr lang="en-US" sz="1400" dirty="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0" i="1" dirty="0" err="1">
                          <a:solidFill>
                            <a:srgbClr val="000000"/>
                          </a:solidFill>
                          <a:latin typeface="Helvetica" pitchFamily="34" charset="0"/>
                          <a:ea typeface="Times New Roman"/>
                          <a:cs typeface="Times New Roman"/>
                        </a:rPr>
                        <a:t>y</a:t>
                      </a:r>
                      <a:r>
                        <a:rPr lang="en-US" sz="1400" b="0" i="1" baseline="-25000" dirty="0" err="1">
                          <a:solidFill>
                            <a:srgbClr val="000000"/>
                          </a:solidFill>
                          <a:latin typeface="Helvetica" pitchFamily="34" charset="0"/>
                          <a:ea typeface="Times New Roman"/>
                          <a:cs typeface="Times New Roman"/>
                        </a:rPr>
                        <a:t>i</a:t>
                      </a:r>
                      <a:endParaRPr lang="en-US" sz="1400" b="0" dirty="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i="1">
                        <a:solidFill>
                          <a:srgbClr val="000000"/>
                        </a:solidFill>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i="1">
                        <a:solidFill>
                          <a:srgbClr val="000000"/>
                        </a:solidFill>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Observation Number</a:t>
                      </a:r>
                      <a:endParaRPr lang="en-US" sz="14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i="1" spc="-100">
                          <a:solidFill>
                            <a:srgbClr val="000000"/>
                          </a:solidFill>
                          <a:latin typeface="Helvetica" pitchFamily="34" charset="0"/>
                          <a:ea typeface="Times New Roman"/>
                          <a:cs typeface="Times New Roman"/>
                        </a:rPr>
                        <a:t>y</a:t>
                      </a:r>
                      <a:r>
                        <a:rPr lang="en-US" sz="1400" i="1" spc="-100" baseline="-25000">
                          <a:solidFill>
                            <a:srgbClr val="000000"/>
                          </a:solidFill>
                          <a:latin typeface="Helvetica" pitchFamily="34" charset="0"/>
                          <a:ea typeface="Times New Roman"/>
                          <a:cs typeface="Times New Roman"/>
                        </a:rPr>
                        <a:t>i</a:t>
                      </a:r>
                      <a:endParaRPr lang="en-US" sz="14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i="1">
                        <a:solidFill>
                          <a:srgbClr val="000000"/>
                        </a:solidFill>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i="0" spc="-100">
                        <a:solidFill>
                          <a:srgbClr val="000000"/>
                        </a:solidFill>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712">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9.95</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8.38</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1.57</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14</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11.66</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12.26</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–0.60</a:t>
                      </a:r>
                      <a:endParaRPr lang="en-US" sz="14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24.45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34" charset="0"/>
                          <a:ea typeface="Times New Roman"/>
                          <a:cs typeface="Times New Roman"/>
                        </a:rPr>
                        <a:t>25.60</a:t>
                      </a:r>
                      <a:endParaRPr lang="en-US" sz="14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–1.15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21.65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15.81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5.84</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4715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31.75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33.95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–2.20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17.89</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18.25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–0.36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35.00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36.60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–1.60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17</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69.00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64.67</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4.33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60248">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25.02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27.91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34" charset="0"/>
                          <a:ea typeface="Times New Roman"/>
                          <a:cs typeface="Times New Roman"/>
                        </a:rPr>
                        <a:t>–2.89</a:t>
                      </a:r>
                      <a:endParaRPr lang="en-US" sz="14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10.30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12.34</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–2.04</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16.86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15.75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1.11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34" charset="0"/>
                          <a:ea typeface="Times New Roman"/>
                          <a:cs typeface="Times New Roman"/>
                        </a:rPr>
                        <a:t>19</a:t>
                      </a:r>
                      <a:endParaRPr lang="en-US" sz="14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34.93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36.47</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–1.54</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7</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14.38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12.45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1.93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46.59</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46.56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0.03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9.60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8.40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1.20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44.88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47.06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–2.18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60248">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9</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24.35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28.21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–3.86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54.12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52.56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1.56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27.50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27.98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34" charset="0"/>
                          <a:ea typeface="Times New Roman"/>
                          <a:cs typeface="Times New Roman"/>
                        </a:rPr>
                        <a:t>–0.48</a:t>
                      </a:r>
                      <a:endParaRPr lang="en-US" sz="14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56.63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56.31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0.32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11</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17.08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18.40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–1.32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24</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22.13</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19.98</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2.15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250281">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12</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37.00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37.46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–0.46</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21.15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21.00</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0.15</a:t>
                      </a:r>
                      <a:endParaRPr lang="en-US" sz="1400">
                        <a:latin typeface="Helvetica" pitchFamily="34" charset="0"/>
                        <a:ea typeface="Times New Roman"/>
                        <a:cs typeface="Times New Roman"/>
                      </a:endParaRPr>
                    </a:p>
                  </a:txBody>
                  <a:tcPr marL="25400" marR="25400" marT="0" marB="0">
                    <a:lnL>
                      <a:noFill/>
                    </a:lnL>
                    <a:lnR>
                      <a:noFill/>
                    </a:lnR>
                    <a:lnT>
                      <a:noFill/>
                    </a:lnT>
                    <a:lnB>
                      <a:noFill/>
                    </a:lnB>
                  </a:tcPr>
                </a:tc>
              </a:tr>
              <a:tr h="318944">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13</a:t>
                      </a: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41.95</a:t>
                      </a: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41.46</a:t>
                      </a: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latin typeface="Helvetica" pitchFamily="34" charset="0"/>
                          <a:ea typeface="Times New Roman"/>
                          <a:cs typeface="Times New Roman"/>
                        </a:rPr>
                        <a:t>0.49</a:t>
                      </a: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5362" name="Object 9"/>
          <p:cNvGraphicFramePr>
            <a:graphicFrameLocks noChangeAspect="1"/>
          </p:cNvGraphicFramePr>
          <p:nvPr/>
        </p:nvGraphicFramePr>
        <p:xfrm>
          <a:off x="2590800" y="2133600"/>
          <a:ext cx="244475" cy="304800"/>
        </p:xfrm>
        <a:graphic>
          <a:graphicData uri="http://schemas.openxmlformats.org/presentationml/2006/ole">
            <mc:AlternateContent xmlns:mc="http://schemas.openxmlformats.org/markup-compatibility/2006">
              <mc:Choice xmlns:v="urn:schemas-microsoft-com:vml" Requires="v">
                <p:oleObj spid="_x0000_s15366" name="Equation" r:id="rId4" imgW="165028" imgH="228501" progId="Equation.DSMT4">
                  <p:embed/>
                </p:oleObj>
              </mc:Choice>
              <mc:Fallback>
                <p:oleObj name="Equation" r:id="rId4" imgW="165028" imgH="228501"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2444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8"/>
          <p:cNvGraphicFramePr>
            <a:graphicFrameLocks noChangeAspect="1"/>
          </p:cNvGraphicFramePr>
          <p:nvPr/>
        </p:nvGraphicFramePr>
        <p:xfrm>
          <a:off x="7772400" y="2133600"/>
          <a:ext cx="838200" cy="304800"/>
        </p:xfrm>
        <a:graphic>
          <a:graphicData uri="http://schemas.openxmlformats.org/presentationml/2006/ole">
            <mc:AlternateContent xmlns:mc="http://schemas.openxmlformats.org/markup-compatibility/2006">
              <mc:Choice xmlns:v="urn:schemas-microsoft-com:vml" Requires="v">
                <p:oleObj spid="_x0000_s15367" name="Equation" r:id="rId6" imgW="698500" imgH="228600" progId="Equation.DSMT4">
                  <p:embed/>
                </p:oleObj>
              </mc:Choice>
              <mc:Fallback>
                <p:oleObj name="Equation" r:id="rId6" imgW="698500" imgH="2286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2133600"/>
                        <a:ext cx="838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4" name="Object 7"/>
          <p:cNvGraphicFramePr>
            <a:graphicFrameLocks noChangeAspect="1"/>
          </p:cNvGraphicFramePr>
          <p:nvPr/>
        </p:nvGraphicFramePr>
        <p:xfrm>
          <a:off x="7162800" y="2133600"/>
          <a:ext cx="228600" cy="304800"/>
        </p:xfrm>
        <a:graphic>
          <a:graphicData uri="http://schemas.openxmlformats.org/presentationml/2006/ole">
            <mc:AlternateContent xmlns:mc="http://schemas.openxmlformats.org/markup-compatibility/2006">
              <mc:Choice xmlns:v="urn:schemas-microsoft-com:vml" Requires="v">
                <p:oleObj spid="_x0000_s15368" name="Equation" r:id="rId8" imgW="165028" imgH="228501" progId="Equation.DSMT4">
                  <p:embed/>
                </p:oleObj>
              </mc:Choice>
              <mc:Fallback>
                <p:oleObj name="Equation" r:id="rId8" imgW="165028" imgH="228501"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2133600"/>
                        <a:ext cx="2286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5" name="Object 6"/>
          <p:cNvGraphicFramePr>
            <a:graphicFrameLocks noChangeAspect="1"/>
          </p:cNvGraphicFramePr>
          <p:nvPr/>
        </p:nvGraphicFramePr>
        <p:xfrm>
          <a:off x="3429000" y="2133600"/>
          <a:ext cx="808038" cy="304800"/>
        </p:xfrm>
        <a:graphic>
          <a:graphicData uri="http://schemas.openxmlformats.org/presentationml/2006/ole">
            <mc:AlternateContent xmlns:mc="http://schemas.openxmlformats.org/markup-compatibility/2006">
              <mc:Choice xmlns:v="urn:schemas-microsoft-com:vml" Requires="v">
                <p:oleObj spid="_x0000_s15369" name="Equation" r:id="rId10" imgW="698500" imgH="228600" progId="Equation.DSMT4">
                  <p:embed/>
                </p:oleObj>
              </mc:Choice>
              <mc:Fallback>
                <p:oleObj name="Equation" r:id="rId10" imgW="698500" imgH="228600"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2133600"/>
                        <a:ext cx="808038"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Slide Number Placeholder 2"/>
          <p:cNvSpPr>
            <a:spLocks noGrp="1"/>
          </p:cNvSpPr>
          <p:nvPr>
            <p:ph type="sldNum" sz="quarter" idx="12"/>
          </p:nvPr>
        </p:nvSpPr>
        <p:spPr bwMode="auto">
          <a:noFill/>
          <a:ln>
            <a:miter lim="800000"/>
            <a:headEnd/>
            <a:tailEnd/>
          </a:ln>
        </p:spPr>
        <p:txBody>
          <a:bodyPr/>
          <a:lstStyle/>
          <a:p>
            <a:fld id="{262358F8-D0CA-4BE5-9769-A07367DE25E3}" type="slidenum">
              <a:rPr lang="en-US" smtClean="0">
                <a:latin typeface="Helvetica"/>
              </a:rPr>
              <a:pPr/>
              <a:t>25</a:t>
            </a:fld>
            <a:endParaRPr lang="en-US" smtClean="0">
              <a:latin typeface="Helvetica"/>
            </a:endParaRPr>
          </a:p>
        </p:txBody>
      </p:sp>
      <p:sp>
        <p:nvSpPr>
          <p:cNvPr id="5"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6392" name="TextBox 5"/>
          <p:cNvSpPr txBox="1">
            <a:spLocks noChangeArrowheads="1"/>
          </p:cNvSpPr>
          <p:nvPr/>
        </p:nvSpPr>
        <p:spPr bwMode="auto">
          <a:xfrm>
            <a:off x="228600" y="914400"/>
            <a:ext cx="8534400" cy="5478463"/>
          </a:xfrm>
          <a:prstGeom prst="rect">
            <a:avLst/>
          </a:prstGeom>
          <a:noFill/>
          <a:ln w="9525">
            <a:noFill/>
            <a:miter lim="800000"/>
            <a:headEnd/>
            <a:tailEnd/>
          </a:ln>
        </p:spPr>
        <p:txBody>
          <a:bodyPr>
            <a:spAutoFit/>
          </a:bodyPr>
          <a:lstStyle/>
          <a:p>
            <a:r>
              <a:rPr lang="en-US" sz="1000" b="1">
                <a:latin typeface="Helvetica"/>
              </a:rPr>
              <a:t>Table 12-4</a:t>
            </a:r>
            <a:r>
              <a:rPr lang="en-US" sz="1000">
                <a:latin typeface="Helvetica"/>
              </a:rPr>
              <a:t> Minitab Multiple Regression Output for the Wire Bond Pull Strength Data</a:t>
            </a:r>
          </a:p>
          <a:p>
            <a:r>
              <a:rPr lang="en-US" sz="1000">
                <a:latin typeface="Helvetica"/>
              </a:rPr>
              <a:t>Regression Analysis: Strength versus :Length, Height</a:t>
            </a:r>
          </a:p>
          <a:p>
            <a:endParaRPr lang="en-US" sz="1000">
              <a:latin typeface="Helvetica"/>
            </a:endParaRPr>
          </a:p>
          <a:p>
            <a:r>
              <a:rPr lang="en-US" sz="1000">
                <a:latin typeface="Helvetica"/>
              </a:rPr>
              <a:t>The regression equation is</a:t>
            </a:r>
          </a:p>
          <a:p>
            <a:r>
              <a:rPr lang="en-US" sz="1000">
                <a:latin typeface="Helvetica"/>
              </a:rPr>
              <a:t>Strength = 2.26 + 2.74 Length + 0.0125 Height</a:t>
            </a:r>
          </a:p>
          <a:p>
            <a:r>
              <a:rPr lang="en-US" sz="1000">
                <a:latin typeface="Helvetica"/>
              </a:rPr>
              <a:t> </a:t>
            </a:r>
          </a:p>
          <a:p>
            <a:r>
              <a:rPr lang="en-US" sz="1000">
                <a:latin typeface="Helvetica"/>
              </a:rPr>
              <a:t>Predictor	        Coef	 SE Coef	       T	       P	VIF</a:t>
            </a:r>
          </a:p>
          <a:p>
            <a:r>
              <a:rPr lang="en-US" sz="1000">
                <a:latin typeface="Helvetica"/>
              </a:rPr>
              <a:t>Constant	</a:t>
            </a:r>
            <a:r>
              <a:rPr lang="en-US" sz="1000" b="1">
                <a:latin typeface="Helvetica"/>
              </a:rPr>
              <a:t>       </a:t>
            </a:r>
            <a:r>
              <a:rPr lang="en-US" sz="1000">
                <a:latin typeface="Helvetica"/>
              </a:rPr>
              <a:t>2.264	      1.060	  2.14	0.044	</a:t>
            </a:r>
          </a:p>
          <a:p>
            <a:r>
              <a:rPr lang="en-US" sz="1000">
                <a:latin typeface="Helvetica"/>
              </a:rPr>
              <a:t>Length 	   2.74427	  0.09352	29.34	0.000	1.2</a:t>
            </a:r>
          </a:p>
          <a:p>
            <a:r>
              <a:rPr lang="en-US" sz="1000">
                <a:latin typeface="Helvetica"/>
              </a:rPr>
              <a:t>Height	 0.012528	0.002798	  4.48	0.000	1.2</a:t>
            </a:r>
          </a:p>
          <a:p>
            <a:r>
              <a:rPr lang="en-US" sz="1000">
                <a:latin typeface="Helvetica"/>
              </a:rPr>
              <a:t> </a:t>
            </a:r>
          </a:p>
          <a:p>
            <a:r>
              <a:rPr lang="en-US" sz="1000">
                <a:latin typeface="Helvetica"/>
              </a:rPr>
              <a:t>S = 2.288	  	R-Sq = 98.1%	R-Sq (adj) = 97.9%</a:t>
            </a:r>
          </a:p>
          <a:p>
            <a:r>
              <a:rPr lang="en-US" sz="1000">
                <a:latin typeface="Helvetica"/>
              </a:rPr>
              <a:t>PRESS = 156.163	R-Sq (pred) = 97.44%	</a:t>
            </a:r>
          </a:p>
          <a:p>
            <a:r>
              <a:rPr lang="en-US" sz="1000">
                <a:latin typeface="Helvetica"/>
              </a:rPr>
              <a:t> </a:t>
            </a:r>
          </a:p>
          <a:p>
            <a:r>
              <a:rPr lang="en-US" sz="1000">
                <a:latin typeface="Helvetica"/>
              </a:rPr>
              <a:t>Analysis of Variance</a:t>
            </a:r>
          </a:p>
          <a:p>
            <a:r>
              <a:rPr lang="en-US" sz="1000">
                <a:latin typeface="Helvetica"/>
              </a:rPr>
              <a:t> </a:t>
            </a:r>
          </a:p>
          <a:p>
            <a:r>
              <a:rPr lang="en-US" sz="1000">
                <a:latin typeface="Helvetica"/>
              </a:rPr>
              <a:t>Source	       DF	       SS	     MS	         F	       P</a:t>
            </a:r>
          </a:p>
          <a:p>
            <a:r>
              <a:rPr lang="en-US" sz="1000">
                <a:latin typeface="Helvetica"/>
              </a:rPr>
              <a:t>Regression	         2	 5990.8	2995.4	572.17	0.000</a:t>
            </a:r>
          </a:p>
          <a:p>
            <a:r>
              <a:rPr lang="en-US" sz="1000">
                <a:latin typeface="Helvetica"/>
              </a:rPr>
              <a:t>Residual Error          22	   115.2	      5.2</a:t>
            </a:r>
            <a:r>
              <a:rPr lang="en-US" sz="1000" b="1">
                <a:latin typeface="Helvetica"/>
              </a:rPr>
              <a:t> </a:t>
            </a:r>
            <a:r>
              <a:rPr lang="en-US" sz="1000">
                <a:latin typeface="Helvetica"/>
              </a:rPr>
              <a:t>		</a:t>
            </a:r>
          </a:p>
          <a:p>
            <a:r>
              <a:rPr lang="en-US" sz="1000">
                <a:latin typeface="Helvetica"/>
              </a:rPr>
              <a:t>Total	       24	 6105.9			</a:t>
            </a:r>
          </a:p>
          <a:p>
            <a:r>
              <a:rPr lang="en-US" sz="1000">
                <a:latin typeface="Helvetica"/>
              </a:rPr>
              <a:t> </a:t>
            </a:r>
          </a:p>
          <a:p>
            <a:r>
              <a:rPr lang="en-US" sz="1000">
                <a:latin typeface="Helvetica"/>
              </a:rPr>
              <a:t>Source	DF	  Seq SS</a:t>
            </a:r>
          </a:p>
          <a:p>
            <a:r>
              <a:rPr lang="en-US" sz="1000">
                <a:latin typeface="Helvetica"/>
              </a:rPr>
              <a:t>Length	   1 	  5885.9</a:t>
            </a:r>
          </a:p>
          <a:p>
            <a:r>
              <a:rPr lang="en-US" sz="1000">
                <a:latin typeface="Helvetica"/>
              </a:rPr>
              <a:t>Height	   1	    104.9</a:t>
            </a:r>
          </a:p>
          <a:p>
            <a:r>
              <a:rPr lang="en-US" sz="1000">
                <a:latin typeface="Helvetica"/>
              </a:rPr>
              <a:t> </a:t>
            </a:r>
          </a:p>
          <a:p>
            <a:r>
              <a:rPr lang="en-US" sz="1000">
                <a:latin typeface="Helvetica"/>
              </a:rPr>
              <a:t>Predicted Values for New Observations</a:t>
            </a:r>
          </a:p>
          <a:p>
            <a:r>
              <a:rPr lang="en-US" sz="1000">
                <a:latin typeface="Helvetica"/>
              </a:rPr>
              <a:t> </a:t>
            </a:r>
          </a:p>
          <a:p>
            <a:r>
              <a:rPr lang="en-US" sz="1000">
                <a:latin typeface="Helvetica"/>
              </a:rPr>
              <a:t>New Obs	       Fit	SE Fit	95.0% CI	      95.0% PI</a:t>
            </a:r>
          </a:p>
          <a:p>
            <a:r>
              <a:rPr lang="en-US" sz="1000">
                <a:latin typeface="Helvetica"/>
              </a:rPr>
              <a:t>      1	27.663	 0.482           (26.663, 28.663)	(22.814, 32.512)</a:t>
            </a:r>
          </a:p>
          <a:p>
            <a:r>
              <a:rPr lang="en-US" sz="1000">
                <a:latin typeface="Helvetica"/>
              </a:rPr>
              <a:t> </a:t>
            </a:r>
          </a:p>
          <a:p>
            <a:r>
              <a:rPr lang="en-US" sz="1000">
                <a:latin typeface="Helvetica"/>
              </a:rPr>
              <a:t>Values of Predictors for New Observations</a:t>
            </a:r>
          </a:p>
          <a:p>
            <a:r>
              <a:rPr lang="en-US" sz="1000">
                <a:latin typeface="Helvetica"/>
              </a:rPr>
              <a:t> </a:t>
            </a:r>
          </a:p>
          <a:p>
            <a:r>
              <a:rPr lang="en-US" sz="1000">
                <a:latin typeface="Helvetica"/>
              </a:rPr>
              <a:t>News Obs	Length	Height</a:t>
            </a:r>
          </a:p>
          <a:p>
            <a:r>
              <a:rPr lang="en-US" sz="1000">
                <a:latin typeface="Helvetica"/>
              </a:rPr>
              <a:t>       1	  8.00	   275</a:t>
            </a:r>
          </a:p>
          <a:p>
            <a:endParaRPr lang="en-US" sz="1000">
              <a:latin typeface="Helvetica"/>
            </a:endParaRPr>
          </a:p>
        </p:txBody>
      </p:sp>
      <p:sp>
        <p:nvSpPr>
          <p:cNvPr id="1639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386" name="Object 5"/>
          <p:cNvGraphicFramePr>
            <a:graphicFrameLocks noChangeAspect="1"/>
          </p:cNvGraphicFramePr>
          <p:nvPr/>
        </p:nvGraphicFramePr>
        <p:xfrm>
          <a:off x="990600" y="1876425"/>
          <a:ext cx="190500" cy="257175"/>
        </p:xfrm>
        <a:graphic>
          <a:graphicData uri="http://schemas.openxmlformats.org/presentationml/2006/ole">
            <mc:AlternateContent xmlns:mc="http://schemas.openxmlformats.org/markup-compatibility/2006">
              <mc:Choice xmlns:v="urn:schemas-microsoft-com:vml" Requires="v">
                <p:oleObj spid="_x0000_s16390" name="Equation" r:id="rId4" imgW="190417" imgH="253890" progId="Equation.DSMT4">
                  <p:embed/>
                </p:oleObj>
              </mc:Choice>
              <mc:Fallback>
                <p:oleObj name="Equation" r:id="rId4" imgW="190417" imgH="25389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76425"/>
                        <a:ext cx="19050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4" name="Rectangle 7"/>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sp>
        <p:nvSpPr>
          <p:cNvPr id="16395"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387" name="Object 8"/>
          <p:cNvGraphicFramePr>
            <a:graphicFrameLocks noChangeAspect="1"/>
          </p:cNvGraphicFramePr>
          <p:nvPr/>
        </p:nvGraphicFramePr>
        <p:xfrm>
          <a:off x="990600" y="2057400"/>
          <a:ext cx="190500" cy="238125"/>
        </p:xfrm>
        <a:graphic>
          <a:graphicData uri="http://schemas.openxmlformats.org/presentationml/2006/ole">
            <mc:AlternateContent xmlns:mc="http://schemas.openxmlformats.org/markup-compatibility/2006">
              <mc:Choice xmlns:v="urn:schemas-microsoft-com:vml" Requires="v">
                <p:oleObj spid="_x0000_s16391" name="Equation" r:id="rId6" imgW="190417" imgH="241195" progId="Equation.DSMT4">
                  <p:embed/>
                </p:oleObj>
              </mc:Choice>
              <mc:Fallback>
                <p:oleObj name="Equation" r:id="rId6" imgW="190417" imgH="241195"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2057400"/>
                        <a:ext cx="1905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6" name="Rectangle 10"/>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16397"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388" name="Object 11"/>
          <p:cNvGraphicFramePr>
            <a:graphicFrameLocks noChangeAspect="1"/>
          </p:cNvGraphicFramePr>
          <p:nvPr/>
        </p:nvGraphicFramePr>
        <p:xfrm>
          <a:off x="990600" y="2286000"/>
          <a:ext cx="200025" cy="238125"/>
        </p:xfrm>
        <a:graphic>
          <a:graphicData uri="http://schemas.openxmlformats.org/presentationml/2006/ole">
            <mc:AlternateContent xmlns:mc="http://schemas.openxmlformats.org/markup-compatibility/2006">
              <mc:Choice xmlns:v="urn:schemas-microsoft-com:vml" Requires="v">
                <p:oleObj spid="_x0000_s16392" name="Equation" r:id="rId8" imgW="203112" imgH="241195" progId="Equation.DSMT4">
                  <p:embed/>
                </p:oleObj>
              </mc:Choice>
              <mc:Fallback>
                <p:oleObj name="Equation" r:id="rId8" imgW="203112" imgH="241195"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2286000"/>
                        <a:ext cx="2000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8"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389" name="Object 13"/>
          <p:cNvGraphicFramePr>
            <a:graphicFrameLocks noChangeAspect="1"/>
          </p:cNvGraphicFramePr>
          <p:nvPr/>
        </p:nvGraphicFramePr>
        <p:xfrm>
          <a:off x="3505200" y="3657600"/>
          <a:ext cx="219075" cy="228600"/>
        </p:xfrm>
        <a:graphic>
          <a:graphicData uri="http://schemas.openxmlformats.org/presentationml/2006/ole">
            <mc:AlternateContent xmlns:mc="http://schemas.openxmlformats.org/markup-compatibility/2006">
              <mc:Choice xmlns:v="urn:schemas-microsoft-com:vml" Requires="v">
                <p:oleObj spid="_x0000_s16393" name="Equation" r:id="rId10" imgW="215806" imgH="228501" progId="Equation.DSMT4">
                  <p:embed/>
                </p:oleObj>
              </mc:Choice>
              <mc:Fallback>
                <p:oleObj name="Equation" r:id="rId10" imgW="215806" imgH="228501" progId="Equation.DSMT4">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3657600"/>
                        <a:ext cx="2190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9" name="Rectangle 15"/>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endParaRPr lang="en-US"/>
          </a:p>
        </p:txBody>
      </p:sp>
      <p:sp>
        <p:nvSpPr>
          <p:cNvPr id="1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7412" name="Text Box 4"/>
          <p:cNvSpPr txBox="1">
            <a:spLocks noChangeArrowheads="1"/>
          </p:cNvSpPr>
          <p:nvPr/>
        </p:nvSpPr>
        <p:spPr bwMode="auto">
          <a:xfrm>
            <a:off x="457200" y="990600"/>
            <a:ext cx="2286000" cy="477838"/>
          </a:xfrm>
          <a:prstGeom prst="rect">
            <a:avLst/>
          </a:prstGeom>
          <a:noFill/>
          <a:ln w="9525">
            <a:noFill/>
            <a:miter lim="800000"/>
            <a:headEnd/>
            <a:tailEnd/>
          </a:ln>
        </p:spPr>
        <p:txBody>
          <a:bodyPr>
            <a:spAutoFit/>
          </a:bodyPr>
          <a:lstStyle/>
          <a:p>
            <a:r>
              <a:rPr lang="en-US" sz="2500" b="1" dirty="0">
                <a:solidFill>
                  <a:srgbClr val="1F497D"/>
                </a:solidFill>
                <a:latin typeface="Helvetica"/>
              </a:rPr>
              <a:t>Estimating </a:t>
            </a:r>
            <a:r>
              <a:rPr lang="en-US" sz="2500" b="1" dirty="0">
                <a:solidFill>
                  <a:srgbClr val="1F497D"/>
                </a:solidFill>
                <a:latin typeface="Helvetica"/>
                <a:sym typeface="Symbol" pitchFamily="18" charset="2"/>
              </a:rPr>
              <a:t></a:t>
            </a:r>
            <a:r>
              <a:rPr lang="en-US" sz="2500" b="1" baseline="30000" dirty="0">
                <a:solidFill>
                  <a:srgbClr val="1F497D"/>
                </a:solidFill>
                <a:latin typeface="Helvetica"/>
                <a:sym typeface="Symbol" pitchFamily="18" charset="2"/>
              </a:rPr>
              <a:t>2</a:t>
            </a:r>
            <a:endParaRPr lang="en-US" sz="2500" b="1" dirty="0">
              <a:solidFill>
                <a:srgbClr val="1F497D"/>
              </a:solidFill>
              <a:latin typeface="Helvetica"/>
            </a:endParaRPr>
          </a:p>
        </p:txBody>
      </p:sp>
      <p:sp>
        <p:nvSpPr>
          <p:cNvPr id="17413" name="Text Box 7"/>
          <p:cNvSpPr txBox="1">
            <a:spLocks noChangeArrowheads="1"/>
          </p:cNvSpPr>
          <p:nvPr/>
        </p:nvSpPr>
        <p:spPr bwMode="auto">
          <a:xfrm>
            <a:off x="533400" y="2209800"/>
            <a:ext cx="5943600" cy="519113"/>
          </a:xfrm>
          <a:prstGeom prst="rect">
            <a:avLst/>
          </a:prstGeom>
          <a:noFill/>
          <a:ln w="9525">
            <a:noFill/>
            <a:miter lim="800000"/>
            <a:headEnd/>
            <a:tailEnd/>
          </a:ln>
        </p:spPr>
        <p:txBody>
          <a:bodyPr>
            <a:spAutoFit/>
          </a:bodyPr>
          <a:lstStyle/>
          <a:p>
            <a:r>
              <a:rPr lang="en-US" sz="2800">
                <a:latin typeface="Helvetica"/>
              </a:rPr>
              <a:t>An unbiased estimator of </a:t>
            </a:r>
            <a:r>
              <a:rPr lang="en-US" sz="2800">
                <a:latin typeface="Helvetica"/>
                <a:sym typeface="Symbol" pitchFamily="18" charset="2"/>
              </a:rPr>
              <a:t></a:t>
            </a:r>
            <a:r>
              <a:rPr lang="en-US" sz="2800" baseline="30000">
                <a:latin typeface="Helvetica"/>
                <a:sym typeface="Symbol" pitchFamily="18" charset="2"/>
              </a:rPr>
              <a:t>2</a:t>
            </a:r>
            <a:r>
              <a:rPr lang="en-US" sz="2800">
                <a:latin typeface="Helvetica"/>
                <a:sym typeface="Symbol" pitchFamily="18" charset="2"/>
              </a:rPr>
              <a:t> is</a:t>
            </a:r>
            <a:endParaRPr lang="en-US" sz="2800" baseline="30000">
              <a:latin typeface="Helvetica"/>
              <a:sym typeface="Symbol" pitchFamily="18" charset="2"/>
            </a:endParaRPr>
          </a:p>
        </p:txBody>
      </p:sp>
      <p:sp>
        <p:nvSpPr>
          <p:cNvPr id="17414" name="Slide Number Placeholder 6"/>
          <p:cNvSpPr>
            <a:spLocks noGrp="1"/>
          </p:cNvSpPr>
          <p:nvPr>
            <p:ph type="sldNum" sz="quarter" idx="12"/>
          </p:nvPr>
        </p:nvSpPr>
        <p:spPr bwMode="auto">
          <a:noFill/>
          <a:ln>
            <a:miter lim="800000"/>
            <a:headEnd/>
            <a:tailEnd/>
          </a:ln>
        </p:spPr>
        <p:txBody>
          <a:bodyPr/>
          <a:lstStyle/>
          <a:p>
            <a:fld id="{D6A6999A-2D3E-47D3-B3EE-2FD0198DD34C}" type="slidenum">
              <a:rPr lang="en-US" smtClean="0">
                <a:latin typeface="Helvetica"/>
              </a:rPr>
              <a:pPr/>
              <a:t>26</a:t>
            </a:fld>
            <a:endParaRPr lang="en-US" smtClean="0">
              <a:latin typeface="Helvetica"/>
            </a:endParaRPr>
          </a:p>
        </p:txBody>
      </p:sp>
      <p:sp>
        <p:nvSpPr>
          <p:cNvPr id="1741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7410" name="Object 7"/>
          <p:cNvGraphicFramePr>
            <a:graphicFrameLocks noChangeAspect="1"/>
          </p:cNvGraphicFramePr>
          <p:nvPr/>
        </p:nvGraphicFramePr>
        <p:xfrm>
          <a:off x="2362200" y="2971800"/>
          <a:ext cx="3048000" cy="1371600"/>
        </p:xfrm>
        <a:graphic>
          <a:graphicData uri="http://schemas.openxmlformats.org/presentationml/2006/ole">
            <mc:AlternateContent xmlns:mc="http://schemas.openxmlformats.org/markup-compatibility/2006">
              <mc:Choice xmlns:v="urn:schemas-microsoft-com:vml" Requires="v">
                <p:oleObj spid="_x0000_s17411" name="Equation" r:id="rId4" imgW="1244600" imgH="698500" progId="Equation.DSMT4">
                  <p:embed/>
                </p:oleObj>
              </mc:Choice>
              <mc:Fallback>
                <p:oleObj name="Equation" r:id="rId4" imgW="1244600" imgH="6985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971800"/>
                        <a:ext cx="3048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6" name="TextBox 8"/>
          <p:cNvSpPr txBox="1">
            <a:spLocks noChangeArrowheads="1"/>
          </p:cNvSpPr>
          <p:nvPr/>
        </p:nvSpPr>
        <p:spPr bwMode="auto">
          <a:xfrm>
            <a:off x="5943600" y="3581400"/>
            <a:ext cx="25908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12­10)</a:t>
            </a:r>
            <a:endParaRPr lang="en-US" sz="2000" dirty="0">
              <a:latin typeface="Helvetica"/>
            </a:endParaRPr>
          </a:p>
        </p:txBody>
      </p:sp>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8437" name="Text Box 4"/>
          <p:cNvSpPr txBox="1">
            <a:spLocks noChangeArrowheads="1"/>
          </p:cNvSpPr>
          <p:nvPr/>
        </p:nvSpPr>
        <p:spPr bwMode="auto">
          <a:xfrm>
            <a:off x="304800" y="990600"/>
            <a:ext cx="8305800" cy="477838"/>
          </a:xfrm>
          <a:prstGeom prst="rect">
            <a:avLst/>
          </a:prstGeom>
          <a:noFill/>
          <a:ln w="9525">
            <a:noFill/>
            <a:miter lim="800000"/>
            <a:headEnd/>
            <a:tailEnd/>
          </a:ln>
        </p:spPr>
        <p:txBody>
          <a:bodyPr>
            <a:spAutoFit/>
          </a:bodyPr>
          <a:lstStyle/>
          <a:p>
            <a:r>
              <a:rPr lang="en-US" sz="2500" b="1" dirty="0">
                <a:latin typeface="Helvetica"/>
              </a:rPr>
              <a:t>12-1.4 Properties of the Least Squares Estimators</a:t>
            </a:r>
          </a:p>
        </p:txBody>
      </p:sp>
      <p:sp>
        <p:nvSpPr>
          <p:cNvPr id="18438" name="Text Box 6"/>
          <p:cNvSpPr txBox="1">
            <a:spLocks noChangeArrowheads="1"/>
          </p:cNvSpPr>
          <p:nvPr/>
        </p:nvSpPr>
        <p:spPr bwMode="auto">
          <a:xfrm>
            <a:off x="533400" y="1905000"/>
            <a:ext cx="3200400" cy="477838"/>
          </a:xfrm>
          <a:prstGeom prst="rect">
            <a:avLst/>
          </a:prstGeom>
          <a:noFill/>
          <a:ln w="9525">
            <a:noFill/>
            <a:miter lim="800000"/>
            <a:headEnd/>
            <a:tailEnd/>
          </a:ln>
        </p:spPr>
        <p:txBody>
          <a:bodyPr>
            <a:spAutoFit/>
          </a:bodyPr>
          <a:lstStyle/>
          <a:p>
            <a:r>
              <a:rPr lang="en-US" sz="2500" dirty="0">
                <a:solidFill>
                  <a:srgbClr val="1F497D"/>
                </a:solidFill>
                <a:latin typeface="Helvetica"/>
              </a:rPr>
              <a:t>Unbiased estimators</a:t>
            </a:r>
            <a:r>
              <a:rPr lang="en-US" sz="2500" dirty="0">
                <a:latin typeface="Helvetica"/>
              </a:rPr>
              <a:t>:</a:t>
            </a:r>
            <a:endParaRPr lang="en-US" sz="2500" baseline="30000" dirty="0">
              <a:latin typeface="Helvetica"/>
              <a:sym typeface="Symbol" pitchFamily="18" charset="2"/>
            </a:endParaRPr>
          </a:p>
        </p:txBody>
      </p:sp>
      <p:sp>
        <p:nvSpPr>
          <p:cNvPr id="18439" name="Text Box 8"/>
          <p:cNvSpPr txBox="1">
            <a:spLocks noChangeArrowheads="1"/>
          </p:cNvSpPr>
          <p:nvPr/>
        </p:nvSpPr>
        <p:spPr bwMode="auto">
          <a:xfrm>
            <a:off x="609600" y="4419600"/>
            <a:ext cx="3200400" cy="477838"/>
          </a:xfrm>
          <a:prstGeom prst="rect">
            <a:avLst/>
          </a:prstGeom>
          <a:noFill/>
          <a:ln w="9525">
            <a:noFill/>
            <a:miter lim="800000"/>
            <a:headEnd/>
            <a:tailEnd/>
          </a:ln>
        </p:spPr>
        <p:txBody>
          <a:bodyPr>
            <a:spAutoFit/>
          </a:bodyPr>
          <a:lstStyle/>
          <a:p>
            <a:r>
              <a:rPr lang="en-US" sz="2500" dirty="0">
                <a:solidFill>
                  <a:srgbClr val="1F497D"/>
                </a:solidFill>
                <a:latin typeface="Helvetica"/>
              </a:rPr>
              <a:t>Covariance Matrix</a:t>
            </a:r>
            <a:r>
              <a:rPr lang="en-US" sz="2500" dirty="0">
                <a:latin typeface="Helvetica"/>
              </a:rPr>
              <a:t>:</a:t>
            </a:r>
            <a:endParaRPr lang="en-US" sz="2500" baseline="30000" dirty="0">
              <a:latin typeface="Helvetica"/>
              <a:sym typeface="Symbol" pitchFamily="18" charset="2"/>
            </a:endParaRPr>
          </a:p>
        </p:txBody>
      </p:sp>
      <p:sp>
        <p:nvSpPr>
          <p:cNvPr id="18440" name="Slide Number Placeholder 8"/>
          <p:cNvSpPr>
            <a:spLocks noGrp="1"/>
          </p:cNvSpPr>
          <p:nvPr>
            <p:ph type="sldNum" sz="quarter" idx="12"/>
          </p:nvPr>
        </p:nvSpPr>
        <p:spPr bwMode="auto">
          <a:noFill/>
          <a:ln>
            <a:miter lim="800000"/>
            <a:headEnd/>
            <a:tailEnd/>
          </a:ln>
        </p:spPr>
        <p:txBody>
          <a:bodyPr/>
          <a:lstStyle/>
          <a:p>
            <a:fld id="{F560CBAA-921A-4279-9859-DD60E459D3FC}" type="slidenum">
              <a:rPr lang="en-US" smtClean="0">
                <a:latin typeface="Helvetica"/>
              </a:rPr>
              <a:pPr/>
              <a:t>27</a:t>
            </a:fld>
            <a:endParaRPr lang="en-US" smtClean="0">
              <a:latin typeface="Helvetica"/>
            </a:endParaRPr>
          </a:p>
        </p:txBody>
      </p:sp>
      <p:sp>
        <p:nvSpPr>
          <p:cNvPr id="18441"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8434" name="Object 9"/>
          <p:cNvGraphicFramePr>
            <a:graphicFrameLocks noChangeAspect="1"/>
          </p:cNvGraphicFramePr>
          <p:nvPr/>
        </p:nvGraphicFramePr>
        <p:xfrm>
          <a:off x="3276600" y="2362200"/>
          <a:ext cx="4267200" cy="2057400"/>
        </p:xfrm>
        <a:graphic>
          <a:graphicData uri="http://schemas.openxmlformats.org/presentationml/2006/ole">
            <mc:AlternateContent xmlns:mc="http://schemas.openxmlformats.org/markup-compatibility/2006">
              <mc:Choice xmlns:v="urn:schemas-microsoft-com:vml" Requires="v">
                <p:oleObj spid="_x0000_s18436" name="Equation" r:id="rId4" imgW="2311400" imgH="1016000" progId="Equation.DSMT4">
                  <p:embed/>
                </p:oleObj>
              </mc:Choice>
              <mc:Fallback>
                <p:oleObj name="Equation" r:id="rId4" imgW="2311400" imgH="10160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362200"/>
                        <a:ext cx="4267200"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2"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8435" name="Object 11"/>
          <p:cNvGraphicFramePr>
            <a:graphicFrameLocks noChangeAspect="1"/>
          </p:cNvGraphicFramePr>
          <p:nvPr/>
        </p:nvGraphicFramePr>
        <p:xfrm>
          <a:off x="3352800" y="4876800"/>
          <a:ext cx="3657600" cy="1371600"/>
        </p:xfrm>
        <a:graphic>
          <a:graphicData uri="http://schemas.openxmlformats.org/presentationml/2006/ole">
            <mc:AlternateContent xmlns:mc="http://schemas.openxmlformats.org/markup-compatibility/2006">
              <mc:Choice xmlns:v="urn:schemas-microsoft-com:vml" Requires="v">
                <p:oleObj spid="_x0000_s18437" name="Equation" r:id="rId6" imgW="2032000" imgH="711200" progId="Equation.DSMT4">
                  <p:embed/>
                </p:oleObj>
              </mc:Choice>
              <mc:Fallback>
                <p:oleObj name="Equation" r:id="rId6" imgW="2032000" imgH="7112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876800"/>
                        <a:ext cx="36576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3" name="Rectangle 13"/>
          <p:cNvSpPr>
            <a:spLocks noChangeArrowheads="1"/>
          </p:cNvSpPr>
          <p:nvPr/>
        </p:nvSpPr>
        <p:spPr bwMode="auto">
          <a:xfrm>
            <a:off x="0" y="714375"/>
            <a:ext cx="9144000" cy="0"/>
          </a:xfrm>
          <a:prstGeom prst="rect">
            <a:avLst/>
          </a:prstGeom>
          <a:noFill/>
          <a:ln w="9525">
            <a:noFill/>
            <a:miter lim="800000"/>
            <a:headEnd/>
            <a:tailEnd/>
          </a:ln>
        </p:spPr>
        <p:txBody>
          <a:bodyPr wrap="none" anchor="ctr">
            <a:spAutoFit/>
          </a:bodyPr>
          <a:lstStyle/>
          <a:p>
            <a:endParaRPr lang="en-US"/>
          </a:p>
        </p:txBody>
      </p:sp>
      <p:sp>
        <p:nvSpPr>
          <p:cNvPr id="12"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9461" name="Text Box 4"/>
          <p:cNvSpPr txBox="1">
            <a:spLocks noChangeArrowheads="1"/>
          </p:cNvSpPr>
          <p:nvPr/>
        </p:nvSpPr>
        <p:spPr bwMode="auto">
          <a:xfrm>
            <a:off x="304800" y="990600"/>
            <a:ext cx="8305800" cy="477838"/>
          </a:xfrm>
          <a:prstGeom prst="rect">
            <a:avLst/>
          </a:prstGeom>
          <a:noFill/>
          <a:ln w="9525">
            <a:noFill/>
            <a:miter lim="800000"/>
            <a:headEnd/>
            <a:tailEnd/>
          </a:ln>
        </p:spPr>
        <p:txBody>
          <a:bodyPr>
            <a:spAutoFit/>
          </a:bodyPr>
          <a:lstStyle/>
          <a:p>
            <a:r>
              <a:rPr lang="en-US" sz="2500" b="1" dirty="0">
                <a:latin typeface="Helvetica"/>
              </a:rPr>
              <a:t>12-1.4 Properties of the Least Squares Estimators</a:t>
            </a:r>
          </a:p>
        </p:txBody>
      </p:sp>
      <p:sp>
        <p:nvSpPr>
          <p:cNvPr id="19462" name="Text Box 5"/>
          <p:cNvSpPr txBox="1">
            <a:spLocks noChangeArrowheads="1"/>
          </p:cNvSpPr>
          <p:nvPr/>
        </p:nvSpPr>
        <p:spPr bwMode="auto">
          <a:xfrm>
            <a:off x="533400" y="1905000"/>
            <a:ext cx="6553200" cy="519113"/>
          </a:xfrm>
          <a:prstGeom prst="rect">
            <a:avLst/>
          </a:prstGeom>
          <a:noFill/>
          <a:ln w="9525">
            <a:noFill/>
            <a:miter lim="800000"/>
            <a:headEnd/>
            <a:tailEnd/>
          </a:ln>
        </p:spPr>
        <p:txBody>
          <a:bodyPr>
            <a:spAutoFit/>
          </a:bodyPr>
          <a:lstStyle/>
          <a:p>
            <a:r>
              <a:rPr lang="en-US" sz="2800" dirty="0">
                <a:solidFill>
                  <a:srgbClr val="1F497D"/>
                </a:solidFill>
                <a:latin typeface="Helvetica"/>
              </a:rPr>
              <a:t>Individual variances and covariances</a:t>
            </a:r>
            <a:r>
              <a:rPr lang="en-US" sz="2800" dirty="0">
                <a:latin typeface="Helvetica"/>
              </a:rPr>
              <a:t>:</a:t>
            </a:r>
            <a:endParaRPr lang="en-US" sz="2800" baseline="30000" dirty="0">
              <a:latin typeface="Helvetica"/>
              <a:sym typeface="Symbol" pitchFamily="18" charset="2"/>
            </a:endParaRPr>
          </a:p>
        </p:txBody>
      </p:sp>
      <p:sp>
        <p:nvSpPr>
          <p:cNvPr id="19463" name="Text Box 7"/>
          <p:cNvSpPr txBox="1">
            <a:spLocks noChangeArrowheads="1"/>
          </p:cNvSpPr>
          <p:nvPr/>
        </p:nvSpPr>
        <p:spPr bwMode="auto">
          <a:xfrm>
            <a:off x="609600" y="4419600"/>
            <a:ext cx="3200400" cy="519113"/>
          </a:xfrm>
          <a:prstGeom prst="rect">
            <a:avLst/>
          </a:prstGeom>
          <a:noFill/>
          <a:ln w="9525">
            <a:noFill/>
            <a:miter lim="800000"/>
            <a:headEnd/>
            <a:tailEnd/>
          </a:ln>
        </p:spPr>
        <p:txBody>
          <a:bodyPr>
            <a:spAutoFit/>
          </a:bodyPr>
          <a:lstStyle/>
          <a:p>
            <a:r>
              <a:rPr lang="en-US" sz="2800" dirty="0">
                <a:solidFill>
                  <a:srgbClr val="1F497D"/>
                </a:solidFill>
                <a:latin typeface="Helvetica"/>
              </a:rPr>
              <a:t>In general,</a:t>
            </a:r>
            <a:endParaRPr lang="en-US" sz="2800" baseline="30000" dirty="0">
              <a:solidFill>
                <a:srgbClr val="1F497D"/>
              </a:solidFill>
              <a:latin typeface="Helvetica"/>
              <a:sym typeface="Symbol" pitchFamily="18" charset="2"/>
            </a:endParaRPr>
          </a:p>
        </p:txBody>
      </p:sp>
      <p:sp>
        <p:nvSpPr>
          <p:cNvPr id="19464" name="Slide Number Placeholder 8"/>
          <p:cNvSpPr>
            <a:spLocks noGrp="1"/>
          </p:cNvSpPr>
          <p:nvPr>
            <p:ph type="sldNum" sz="quarter" idx="12"/>
          </p:nvPr>
        </p:nvSpPr>
        <p:spPr bwMode="auto">
          <a:noFill/>
          <a:ln>
            <a:miter lim="800000"/>
            <a:headEnd/>
            <a:tailEnd/>
          </a:ln>
        </p:spPr>
        <p:txBody>
          <a:bodyPr/>
          <a:lstStyle/>
          <a:p>
            <a:fld id="{65086B79-BB6B-4454-8D1E-1256D14744B0}" type="slidenum">
              <a:rPr lang="en-US" smtClean="0">
                <a:latin typeface="Helvetica"/>
              </a:rPr>
              <a:pPr/>
              <a:t>28</a:t>
            </a:fld>
            <a:endParaRPr lang="en-US" smtClean="0">
              <a:latin typeface="Helvetica"/>
            </a:endParaRPr>
          </a:p>
        </p:txBody>
      </p:sp>
      <p:sp>
        <p:nvSpPr>
          <p:cNvPr id="19465"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9458" name="Object 9"/>
          <p:cNvGraphicFramePr>
            <a:graphicFrameLocks noChangeAspect="1"/>
          </p:cNvGraphicFramePr>
          <p:nvPr/>
        </p:nvGraphicFramePr>
        <p:xfrm>
          <a:off x="1828800" y="2667000"/>
          <a:ext cx="5105400" cy="1295400"/>
        </p:xfrm>
        <a:graphic>
          <a:graphicData uri="http://schemas.openxmlformats.org/presentationml/2006/ole">
            <mc:AlternateContent xmlns:mc="http://schemas.openxmlformats.org/markup-compatibility/2006">
              <mc:Choice xmlns:v="urn:schemas-microsoft-com:vml" Requires="v">
                <p:oleObj spid="_x0000_s19460" name="Equation" r:id="rId4" imgW="2311400" imgH="584200" progId="Equation.DSMT4">
                  <p:embed/>
                </p:oleObj>
              </mc:Choice>
              <mc:Fallback>
                <p:oleObj name="Equation" r:id="rId4" imgW="2311400" imgH="5842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667000"/>
                        <a:ext cx="51054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6" name="Rectangle 11"/>
          <p:cNvSpPr>
            <a:spLocks noChangeArrowheads="1"/>
          </p:cNvSpPr>
          <p:nvPr/>
        </p:nvSpPr>
        <p:spPr bwMode="auto">
          <a:xfrm>
            <a:off x="0" y="581025"/>
            <a:ext cx="9144000" cy="0"/>
          </a:xfrm>
          <a:prstGeom prst="rect">
            <a:avLst/>
          </a:prstGeom>
          <a:noFill/>
          <a:ln w="9525">
            <a:noFill/>
            <a:miter lim="800000"/>
            <a:headEnd/>
            <a:tailEnd/>
          </a:ln>
        </p:spPr>
        <p:txBody>
          <a:bodyPr wrap="none" anchor="ctr">
            <a:spAutoFit/>
          </a:bodyPr>
          <a:lstStyle/>
          <a:p>
            <a:endParaRPr lang="en-US"/>
          </a:p>
        </p:txBody>
      </p:sp>
      <p:sp>
        <p:nvSpPr>
          <p:cNvPr id="19467"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9459" name="Object 12"/>
          <p:cNvGraphicFramePr>
            <a:graphicFrameLocks noChangeAspect="1"/>
          </p:cNvGraphicFramePr>
          <p:nvPr/>
        </p:nvGraphicFramePr>
        <p:xfrm>
          <a:off x="2057400" y="5181600"/>
          <a:ext cx="4724400" cy="609600"/>
        </p:xfrm>
        <a:graphic>
          <a:graphicData uri="http://schemas.openxmlformats.org/presentationml/2006/ole">
            <mc:AlternateContent xmlns:mc="http://schemas.openxmlformats.org/markup-compatibility/2006">
              <mc:Choice xmlns:v="urn:schemas-microsoft-com:vml" Requires="v">
                <p:oleObj spid="_x0000_s19461" name="Equation" r:id="rId6" imgW="1675673" imgH="253890" progId="Equation.DSMT4">
                  <p:embed/>
                </p:oleObj>
              </mc:Choice>
              <mc:Fallback>
                <p:oleObj name="Equation" r:id="rId6" imgW="1675673" imgH="25389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5181600"/>
                        <a:ext cx="4724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8" name="Rectangle 14"/>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sp>
        <p:nvSpPr>
          <p:cNvPr id="1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0485" name="Text Box 4"/>
          <p:cNvSpPr txBox="1">
            <a:spLocks noChangeArrowheads="1"/>
          </p:cNvSpPr>
          <p:nvPr/>
        </p:nvSpPr>
        <p:spPr bwMode="auto">
          <a:xfrm>
            <a:off x="304800" y="990600"/>
            <a:ext cx="8305800" cy="519113"/>
          </a:xfrm>
          <a:prstGeom prst="rect">
            <a:avLst/>
          </a:prstGeom>
          <a:noFill/>
          <a:ln w="9525">
            <a:noFill/>
            <a:miter lim="800000"/>
            <a:headEnd/>
            <a:tailEnd/>
          </a:ln>
        </p:spPr>
        <p:txBody>
          <a:bodyPr>
            <a:spAutoFit/>
          </a:bodyPr>
          <a:lstStyle/>
          <a:p>
            <a:r>
              <a:rPr lang="en-US" sz="2800" b="1" dirty="0">
                <a:latin typeface="Helvetica"/>
              </a:rPr>
              <a:t>12-2.1 Test for Significance of Regression</a:t>
            </a:r>
          </a:p>
        </p:txBody>
      </p:sp>
      <p:sp>
        <p:nvSpPr>
          <p:cNvPr id="20486" name="Text Box 5"/>
          <p:cNvSpPr txBox="1">
            <a:spLocks noChangeArrowheads="1"/>
          </p:cNvSpPr>
          <p:nvPr/>
        </p:nvSpPr>
        <p:spPr bwMode="auto">
          <a:xfrm>
            <a:off x="533400" y="1905000"/>
            <a:ext cx="6553200" cy="519113"/>
          </a:xfrm>
          <a:prstGeom prst="rect">
            <a:avLst/>
          </a:prstGeom>
          <a:noFill/>
          <a:ln w="9525">
            <a:noFill/>
            <a:miter lim="800000"/>
            <a:headEnd/>
            <a:tailEnd/>
          </a:ln>
        </p:spPr>
        <p:txBody>
          <a:bodyPr>
            <a:spAutoFit/>
          </a:bodyPr>
          <a:lstStyle/>
          <a:p>
            <a:r>
              <a:rPr lang="en-US" sz="2800">
                <a:latin typeface="Helvetica"/>
              </a:rPr>
              <a:t>The appropriate hypotheses are</a:t>
            </a:r>
            <a:endParaRPr lang="en-US" sz="2800" baseline="30000">
              <a:latin typeface="Helvetica"/>
              <a:sym typeface="Symbol" pitchFamily="18" charset="2"/>
            </a:endParaRPr>
          </a:p>
        </p:txBody>
      </p:sp>
      <p:sp>
        <p:nvSpPr>
          <p:cNvPr id="20487" name="Text Box 6"/>
          <p:cNvSpPr txBox="1">
            <a:spLocks noChangeArrowheads="1"/>
          </p:cNvSpPr>
          <p:nvPr/>
        </p:nvSpPr>
        <p:spPr bwMode="auto">
          <a:xfrm>
            <a:off x="609600" y="4191000"/>
            <a:ext cx="3200400" cy="519113"/>
          </a:xfrm>
          <a:prstGeom prst="rect">
            <a:avLst/>
          </a:prstGeom>
          <a:noFill/>
          <a:ln w="9525">
            <a:noFill/>
            <a:miter lim="800000"/>
            <a:headEnd/>
            <a:tailEnd/>
          </a:ln>
        </p:spPr>
        <p:txBody>
          <a:bodyPr>
            <a:spAutoFit/>
          </a:bodyPr>
          <a:lstStyle/>
          <a:p>
            <a:r>
              <a:rPr lang="en-US" sz="2800">
                <a:latin typeface="Helvetica"/>
              </a:rPr>
              <a:t>The test statistic is</a:t>
            </a:r>
            <a:endParaRPr lang="en-US" sz="2800" baseline="30000">
              <a:latin typeface="Helvetica"/>
              <a:sym typeface="Symbol" pitchFamily="18" charset="2"/>
            </a:endParaRPr>
          </a:p>
        </p:txBody>
      </p:sp>
      <p:sp>
        <p:nvSpPr>
          <p:cNvPr id="20488" name="Slide Number Placeholder 8"/>
          <p:cNvSpPr>
            <a:spLocks noGrp="1"/>
          </p:cNvSpPr>
          <p:nvPr>
            <p:ph type="sldNum" sz="quarter" idx="12"/>
          </p:nvPr>
        </p:nvSpPr>
        <p:spPr bwMode="auto">
          <a:noFill/>
          <a:ln>
            <a:miter lim="800000"/>
            <a:headEnd/>
            <a:tailEnd/>
          </a:ln>
        </p:spPr>
        <p:txBody>
          <a:bodyPr/>
          <a:lstStyle/>
          <a:p>
            <a:fld id="{B882BFB5-D91B-4203-8529-7066C66EC186}" type="slidenum">
              <a:rPr lang="en-US" smtClean="0">
                <a:latin typeface="Helvetica"/>
              </a:rPr>
              <a:pPr/>
              <a:t>29</a:t>
            </a:fld>
            <a:endParaRPr lang="en-US" smtClean="0">
              <a:latin typeface="Helvetica"/>
            </a:endParaRPr>
          </a:p>
        </p:txBody>
      </p:sp>
      <p:sp>
        <p:nvSpPr>
          <p:cNvPr id="2048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482" name="Object 9"/>
          <p:cNvGraphicFramePr>
            <a:graphicFrameLocks noChangeAspect="1"/>
          </p:cNvGraphicFramePr>
          <p:nvPr/>
        </p:nvGraphicFramePr>
        <p:xfrm>
          <a:off x="2209800" y="2590800"/>
          <a:ext cx="3429000" cy="457200"/>
        </p:xfrm>
        <a:graphic>
          <a:graphicData uri="http://schemas.openxmlformats.org/presentationml/2006/ole">
            <mc:AlternateContent xmlns:mc="http://schemas.openxmlformats.org/markup-compatibility/2006">
              <mc:Choice xmlns:v="urn:schemas-microsoft-com:vml" Requires="v">
                <p:oleObj spid="_x0000_s20484" name="Equation" r:id="rId4" imgW="1676400" imgH="228600" progId="Equation.DSMT4">
                  <p:embed/>
                </p:oleObj>
              </mc:Choice>
              <mc:Fallback>
                <p:oleObj name="Equation" r:id="rId4" imgW="1676400" imgH="2286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590800"/>
                        <a:ext cx="3429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0" name="Rectangle 11"/>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endParaRPr lang="en-US"/>
          </a:p>
        </p:txBody>
      </p:sp>
      <p:sp>
        <p:nvSpPr>
          <p:cNvPr id="20491" name="TextBox 11"/>
          <p:cNvSpPr txBox="1">
            <a:spLocks noChangeArrowheads="1"/>
          </p:cNvSpPr>
          <p:nvPr/>
        </p:nvSpPr>
        <p:spPr bwMode="auto">
          <a:xfrm>
            <a:off x="2057400" y="3124200"/>
            <a:ext cx="6553200" cy="492125"/>
          </a:xfrm>
          <a:prstGeom prst="rect">
            <a:avLst/>
          </a:prstGeom>
          <a:noFill/>
          <a:ln w="9525">
            <a:noFill/>
            <a:miter lim="800000"/>
            <a:headEnd/>
            <a:tailEnd/>
          </a:ln>
        </p:spPr>
        <p:txBody>
          <a:bodyPr>
            <a:spAutoFit/>
          </a:bodyPr>
          <a:lstStyle/>
          <a:p>
            <a:r>
              <a:rPr lang="en-US" sz="2600" i="1" dirty="0">
                <a:latin typeface="Helvetica"/>
              </a:rPr>
              <a:t> H</a:t>
            </a:r>
            <a:r>
              <a:rPr lang="en-US" sz="2600" baseline="-25000" dirty="0">
                <a:latin typeface="Helvetica"/>
              </a:rPr>
              <a:t>1: </a:t>
            </a:r>
            <a:r>
              <a:rPr lang="en-US" sz="2600" dirty="0" err="1">
                <a:latin typeface="Symbol" pitchFamily="18" charset="2"/>
              </a:rPr>
              <a:t>b</a:t>
            </a:r>
            <a:r>
              <a:rPr lang="en-US" sz="2600" i="1" baseline="-25000" dirty="0" err="1">
                <a:latin typeface="Helvetica"/>
              </a:rPr>
              <a:t>j</a:t>
            </a:r>
            <a:r>
              <a:rPr lang="en-US" sz="2600" i="1" baseline="-25000" dirty="0">
                <a:latin typeface="Helvetica"/>
              </a:rPr>
              <a:t> </a:t>
            </a:r>
            <a:r>
              <a:rPr lang="en-US" sz="2600" dirty="0">
                <a:latin typeface="Helvetica"/>
              </a:rPr>
              <a:t> </a:t>
            </a:r>
            <a:r>
              <a:rPr lang="en-US" sz="2600" dirty="0">
                <a:latin typeface="Helvetica"/>
                <a:sym typeface="Symbol" pitchFamily="18" charset="2"/>
              </a:rPr>
              <a:t></a:t>
            </a:r>
            <a:r>
              <a:rPr lang="en-US" sz="2600" dirty="0">
                <a:latin typeface="Helvetica"/>
              </a:rPr>
              <a:t> 0 for at least one </a:t>
            </a:r>
            <a:r>
              <a:rPr lang="en-US" sz="2600" i="1" dirty="0">
                <a:latin typeface="Helvetica"/>
              </a:rPr>
              <a:t>j</a:t>
            </a:r>
            <a:r>
              <a:rPr lang="en-US" sz="2600" dirty="0">
                <a:latin typeface="Helvetica"/>
              </a:rPr>
              <a:t>	</a:t>
            </a:r>
            <a:r>
              <a:rPr lang="en-US" sz="2000" dirty="0">
                <a:latin typeface="Helvetica"/>
              </a:rPr>
              <a:t>(</a:t>
            </a:r>
            <a:r>
              <a:rPr lang="en-US" sz="2000" dirty="0" smtClean="0">
                <a:latin typeface="Helvetica"/>
              </a:rPr>
              <a:t>12­11)</a:t>
            </a:r>
            <a:endParaRPr lang="en-US" sz="2000" dirty="0">
              <a:latin typeface="Helvetica"/>
            </a:endParaRPr>
          </a:p>
        </p:txBody>
      </p:sp>
      <p:sp>
        <p:nvSpPr>
          <p:cNvPr id="20492"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483" name="Object 12"/>
          <p:cNvGraphicFramePr>
            <a:graphicFrameLocks noChangeAspect="1"/>
          </p:cNvGraphicFramePr>
          <p:nvPr/>
        </p:nvGraphicFramePr>
        <p:xfrm>
          <a:off x="2514600" y="4800600"/>
          <a:ext cx="3505200" cy="914400"/>
        </p:xfrm>
        <a:graphic>
          <a:graphicData uri="http://schemas.openxmlformats.org/presentationml/2006/ole">
            <mc:AlternateContent xmlns:mc="http://schemas.openxmlformats.org/markup-compatibility/2006">
              <mc:Choice xmlns:v="urn:schemas-microsoft-com:vml" Requires="v">
                <p:oleObj spid="_x0000_s20485" name="Equation" r:id="rId6" imgW="1600200" imgH="431800" progId="Equation.DSMT4">
                  <p:embed/>
                </p:oleObj>
              </mc:Choice>
              <mc:Fallback>
                <p:oleObj name="Equation" r:id="rId6" imgW="1600200" imgH="4318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800600"/>
                        <a:ext cx="35052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3" name="TextBox 14"/>
          <p:cNvSpPr txBox="1">
            <a:spLocks noChangeArrowheads="1"/>
          </p:cNvSpPr>
          <p:nvPr/>
        </p:nvSpPr>
        <p:spPr bwMode="auto">
          <a:xfrm>
            <a:off x="6705600" y="5029200"/>
            <a:ext cx="18288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12­12)</a:t>
            </a:r>
            <a:endParaRPr lang="en-US" sz="2000" dirty="0">
              <a:latin typeface="Helvetica"/>
            </a:endParaRPr>
          </a:p>
        </p:txBody>
      </p:sp>
      <p:sp>
        <p:nvSpPr>
          <p:cNvPr id="14"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0"/>
            <a:ext cx="8229600" cy="868363"/>
          </a:xfrm>
        </p:spPr>
        <p:txBody>
          <a:bodyPr/>
          <a:lstStyle/>
          <a:p>
            <a:pPr eaLnBrk="1" hangingPunct="1"/>
            <a:r>
              <a:rPr lang="en-US" smtClean="0">
                <a:latin typeface="Helvetica"/>
              </a:rPr>
              <a:t>Learning Objectives for Chapter 12</a:t>
            </a:r>
          </a:p>
        </p:txBody>
      </p:sp>
      <p:sp>
        <p:nvSpPr>
          <p:cNvPr id="3" name="Content Placeholder 2"/>
          <p:cNvSpPr>
            <a:spLocks noGrp="1"/>
          </p:cNvSpPr>
          <p:nvPr>
            <p:ph idx="1"/>
          </p:nvPr>
        </p:nvSpPr>
        <p:spPr>
          <a:xfrm>
            <a:off x="457200" y="1066800"/>
            <a:ext cx="8229600" cy="5105400"/>
          </a:xfrm>
        </p:spPr>
        <p:txBody>
          <a:bodyPr rtlCol="0">
            <a:normAutofit lnSpcReduction="10000"/>
          </a:bodyPr>
          <a:lstStyle/>
          <a:p>
            <a:pPr eaLnBrk="1" fontAlgn="auto" hangingPunct="1">
              <a:spcAft>
                <a:spcPts val="0"/>
              </a:spcAft>
              <a:buFont typeface="Arial" pitchFamily="34" charset="0"/>
              <a:buNone/>
              <a:defRPr/>
            </a:pPr>
            <a:r>
              <a:rPr lang="en-US" sz="2400" dirty="0" smtClean="0">
                <a:latin typeface="Helvetica" pitchFamily="50" charset="0"/>
              </a:rPr>
              <a:t>After careful study of this chapter, you should be able to do the following:</a:t>
            </a:r>
          </a:p>
          <a:p>
            <a:pPr marL="457200" indent="-457200" eaLnBrk="1" fontAlgn="auto" hangingPunct="1">
              <a:spcAft>
                <a:spcPts val="0"/>
              </a:spcAft>
              <a:buFont typeface="+mj-lt"/>
              <a:buAutoNum type="arabicPeriod"/>
              <a:defRPr/>
            </a:pPr>
            <a:r>
              <a:rPr lang="en-US" sz="2000" dirty="0" smtClean="0">
                <a:latin typeface="Helvetica" pitchFamily="50" charset="0"/>
              </a:rPr>
              <a:t>Use multiple regression techniques to build empirical models to engineering and scientific data.</a:t>
            </a:r>
          </a:p>
          <a:p>
            <a:pPr marL="457200" indent="-457200" eaLnBrk="1" fontAlgn="auto" hangingPunct="1">
              <a:spcAft>
                <a:spcPts val="0"/>
              </a:spcAft>
              <a:buFont typeface="+mj-lt"/>
              <a:buAutoNum type="arabicPeriod"/>
              <a:defRPr/>
            </a:pPr>
            <a:r>
              <a:rPr lang="en-US" sz="2000" dirty="0" smtClean="0">
                <a:latin typeface="Helvetica" pitchFamily="50" charset="0"/>
              </a:rPr>
              <a:t>Understand how the method of least squares extends to fitting multiple regression models.</a:t>
            </a:r>
          </a:p>
          <a:p>
            <a:pPr marL="457200" indent="-457200" eaLnBrk="1" fontAlgn="auto" hangingPunct="1">
              <a:spcAft>
                <a:spcPts val="0"/>
              </a:spcAft>
              <a:buFont typeface="+mj-lt"/>
              <a:buAutoNum type="arabicPeriod"/>
              <a:defRPr/>
            </a:pPr>
            <a:r>
              <a:rPr lang="en-US" sz="2000" dirty="0" smtClean="0">
                <a:latin typeface="Helvetica" pitchFamily="50" charset="0"/>
              </a:rPr>
              <a:t>Assess regression model adequacy.</a:t>
            </a:r>
          </a:p>
          <a:p>
            <a:pPr marL="457200" indent="-457200" eaLnBrk="1" fontAlgn="auto" hangingPunct="1">
              <a:spcAft>
                <a:spcPts val="0"/>
              </a:spcAft>
              <a:buFont typeface="+mj-lt"/>
              <a:buAutoNum type="arabicPeriod"/>
              <a:defRPr/>
            </a:pPr>
            <a:r>
              <a:rPr lang="en-US" sz="2000" dirty="0" smtClean="0">
                <a:latin typeface="Helvetica" pitchFamily="50" charset="0"/>
              </a:rPr>
              <a:t>Test hypotheses and construct confidence intervals on the regression coefficients.</a:t>
            </a:r>
          </a:p>
          <a:p>
            <a:pPr marL="457200" indent="-457200" eaLnBrk="1" fontAlgn="auto" hangingPunct="1">
              <a:spcAft>
                <a:spcPts val="0"/>
              </a:spcAft>
              <a:buFont typeface="+mj-lt"/>
              <a:buAutoNum type="arabicPeriod"/>
              <a:defRPr/>
            </a:pPr>
            <a:r>
              <a:rPr lang="en-US" sz="2000" dirty="0" smtClean="0">
                <a:latin typeface="Helvetica" pitchFamily="50" charset="0"/>
              </a:rPr>
              <a:t>Use the regression model to estimate the mean response, and to make predictions and to construct confidence intervals and prediction intervals.</a:t>
            </a:r>
          </a:p>
          <a:p>
            <a:pPr marL="457200" indent="-457200" eaLnBrk="1" fontAlgn="auto" hangingPunct="1">
              <a:spcAft>
                <a:spcPts val="0"/>
              </a:spcAft>
              <a:buFont typeface="+mj-lt"/>
              <a:buAutoNum type="arabicPeriod"/>
              <a:defRPr/>
            </a:pPr>
            <a:r>
              <a:rPr lang="en-US" sz="2000" dirty="0" smtClean="0">
                <a:latin typeface="Helvetica" pitchFamily="50" charset="0"/>
              </a:rPr>
              <a:t>Build regression models with polynomial terms.</a:t>
            </a:r>
          </a:p>
          <a:p>
            <a:pPr marL="457200" indent="-457200" eaLnBrk="1" fontAlgn="auto" hangingPunct="1">
              <a:spcAft>
                <a:spcPts val="0"/>
              </a:spcAft>
              <a:buFont typeface="+mj-lt"/>
              <a:buAutoNum type="arabicPeriod"/>
              <a:defRPr/>
            </a:pPr>
            <a:r>
              <a:rPr lang="en-US" sz="2000" dirty="0" smtClean="0">
                <a:latin typeface="Helvetica" pitchFamily="50" charset="0"/>
              </a:rPr>
              <a:t>Use indicator variables to model categorical regressors.</a:t>
            </a:r>
          </a:p>
          <a:p>
            <a:pPr marL="457200" indent="-457200" eaLnBrk="1" fontAlgn="auto" hangingPunct="1">
              <a:spcAft>
                <a:spcPts val="0"/>
              </a:spcAft>
              <a:buFont typeface="+mj-lt"/>
              <a:buAutoNum type="arabicPeriod"/>
              <a:defRPr/>
            </a:pPr>
            <a:r>
              <a:rPr lang="en-US" sz="2000" dirty="0" smtClean="0">
                <a:latin typeface="Helvetica" pitchFamily="50" charset="0"/>
              </a:rPr>
              <a:t>Use stepwise regression and other model building techniques to select the appropriate set of variables for a regression model.</a:t>
            </a:r>
          </a:p>
        </p:txBody>
      </p:sp>
      <p:sp>
        <p:nvSpPr>
          <p:cNvPr id="66564" name="Slide Number Placeholder 3"/>
          <p:cNvSpPr>
            <a:spLocks noGrp="1"/>
          </p:cNvSpPr>
          <p:nvPr>
            <p:ph type="sldNum" sz="quarter" idx="12"/>
          </p:nvPr>
        </p:nvSpPr>
        <p:spPr bwMode="auto">
          <a:noFill/>
          <a:ln>
            <a:miter lim="800000"/>
            <a:headEnd/>
            <a:tailEnd/>
          </a:ln>
        </p:spPr>
        <p:txBody>
          <a:bodyPr/>
          <a:lstStyle/>
          <a:p>
            <a:fld id="{02FBE5FF-EBD2-44DF-86AC-487FAB163824}" type="slidenum">
              <a:rPr lang="en-US" smtClean="0">
                <a:latin typeface="Helvetica"/>
              </a:rPr>
              <a:pPr/>
              <a:t>3</a:t>
            </a:fld>
            <a:endParaRPr lang="en-US" dirty="0" smtClean="0">
              <a:latin typeface="Helvetica"/>
            </a:endParaRPr>
          </a:p>
        </p:txBody>
      </p:sp>
      <p:sp>
        <p:nvSpPr>
          <p:cNvPr id="5" name="Footer Placeholder 1"/>
          <p:cNvSpPr>
            <a:spLocks noGrp="1"/>
          </p:cNvSpPr>
          <p:nvPr>
            <p:ph type="ftr" sz="quarter" idx="11"/>
          </p:nvPr>
        </p:nvSpPr>
        <p:spPr>
          <a:xfrm>
            <a:off x="457200" y="6248400"/>
            <a:ext cx="2895600" cy="365125"/>
          </a:xfrm>
        </p:spPr>
        <p:txBody>
          <a:bodyPr/>
          <a:lstStyle/>
          <a:p>
            <a:pPr>
              <a:defRPr/>
            </a:pPr>
            <a:r>
              <a:rPr lang="en-US" dirty="0">
                <a:latin typeface="Helvetica"/>
              </a:rPr>
              <a:t>Chapter </a:t>
            </a:r>
            <a:r>
              <a:rPr lang="en-US" dirty="0" smtClean="0">
                <a:latin typeface="Helvetica"/>
              </a:rPr>
              <a:t>12 Learning Objectives</a:t>
            </a:r>
            <a:endParaRPr lang="en-US" dirty="0">
              <a:latin typeface="Helvetic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73731" name="Text Box 4"/>
          <p:cNvSpPr txBox="1">
            <a:spLocks noChangeArrowheads="1"/>
          </p:cNvSpPr>
          <p:nvPr/>
        </p:nvSpPr>
        <p:spPr bwMode="auto">
          <a:xfrm>
            <a:off x="304800" y="990600"/>
            <a:ext cx="8610600" cy="2246313"/>
          </a:xfrm>
          <a:prstGeom prst="rect">
            <a:avLst/>
          </a:prstGeom>
          <a:noFill/>
          <a:ln w="9525">
            <a:noFill/>
            <a:miter lim="800000"/>
            <a:headEnd/>
            <a:tailEnd/>
          </a:ln>
        </p:spPr>
        <p:txBody>
          <a:bodyPr>
            <a:spAutoFit/>
          </a:bodyPr>
          <a:lstStyle/>
          <a:p>
            <a:r>
              <a:rPr lang="en-US" sz="2800" b="1" dirty="0">
                <a:latin typeface="Helvetica"/>
              </a:rPr>
              <a:t>12-2.1 Test for Significance of Regression</a:t>
            </a:r>
          </a:p>
          <a:p>
            <a:endParaRPr lang="en-US" sz="2800" b="1" dirty="0">
              <a:latin typeface="Helvetica"/>
            </a:endParaRPr>
          </a:p>
          <a:p>
            <a:r>
              <a:rPr lang="en-US" sz="2800" b="1" dirty="0"/>
              <a:t>Table 12-9   </a:t>
            </a:r>
            <a:r>
              <a:rPr lang="en-US" sz="2800" dirty="0"/>
              <a:t>Analysis of Variance for Testing Significance of Regression in Multiple Regression</a:t>
            </a:r>
          </a:p>
          <a:p>
            <a:endParaRPr lang="en-US" sz="2800" b="1" dirty="0">
              <a:latin typeface="Helvetica"/>
            </a:endParaRPr>
          </a:p>
        </p:txBody>
      </p:sp>
      <p:sp>
        <p:nvSpPr>
          <p:cNvPr id="73732" name="Slide Number Placeholder 5"/>
          <p:cNvSpPr>
            <a:spLocks noGrp="1"/>
          </p:cNvSpPr>
          <p:nvPr>
            <p:ph type="sldNum" sz="quarter" idx="12"/>
          </p:nvPr>
        </p:nvSpPr>
        <p:spPr bwMode="auto">
          <a:noFill/>
          <a:ln>
            <a:miter lim="800000"/>
            <a:headEnd/>
            <a:tailEnd/>
          </a:ln>
        </p:spPr>
        <p:txBody>
          <a:bodyPr/>
          <a:lstStyle/>
          <a:p>
            <a:fld id="{39B9B957-B74B-490A-8AC9-CCD2929D6721}" type="slidenum">
              <a:rPr lang="en-US" smtClean="0">
                <a:latin typeface="Helvetica"/>
              </a:rPr>
              <a:pPr/>
              <a:t>30</a:t>
            </a:fld>
            <a:endParaRPr lang="en-US" smtClean="0">
              <a:latin typeface="Helvetica"/>
            </a:endParaRPr>
          </a:p>
        </p:txBody>
      </p:sp>
      <p:graphicFrame>
        <p:nvGraphicFramePr>
          <p:cNvPr id="6" name="Table 5"/>
          <p:cNvGraphicFramePr>
            <a:graphicFrameLocks noGrp="1"/>
          </p:cNvGraphicFramePr>
          <p:nvPr/>
        </p:nvGraphicFramePr>
        <p:xfrm>
          <a:off x="381000" y="3238500"/>
          <a:ext cx="8381998" cy="2171700"/>
        </p:xfrm>
        <a:graphic>
          <a:graphicData uri="http://schemas.openxmlformats.org/drawingml/2006/table">
            <a:tbl>
              <a:tblPr/>
              <a:tblGrid>
                <a:gridCol w="1826494"/>
                <a:gridCol w="1925863"/>
                <a:gridCol w="1567189"/>
                <a:gridCol w="1735642"/>
                <a:gridCol w="1326810"/>
              </a:tblGrid>
              <a:tr h="432954">
                <a:tc>
                  <a:txBody>
                    <a:bodyPr/>
                    <a:lstStyle/>
                    <a:p>
                      <a:pPr marL="0" marR="0" algn="ctr">
                        <a:spcBef>
                          <a:spcPts val="0"/>
                        </a:spcBef>
                        <a:spcAft>
                          <a:spcPts val="0"/>
                        </a:spcAft>
                      </a:pPr>
                      <a:r>
                        <a:rPr lang="en-US" sz="2000" b="0" dirty="0">
                          <a:solidFill>
                            <a:srgbClr val="000000"/>
                          </a:solidFill>
                          <a:latin typeface="Helvetica" pitchFamily="34" charset="0"/>
                          <a:ea typeface="Times New Roman"/>
                          <a:cs typeface="Times New Roman"/>
                        </a:rPr>
                        <a:t>Source of Variation</a:t>
                      </a:r>
                      <a:endParaRPr lang="en-US" sz="2000" dirty="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a:solidFill>
                            <a:srgbClr val="000000"/>
                          </a:solidFill>
                          <a:latin typeface="Helvetica" pitchFamily="34" charset="0"/>
                          <a:ea typeface="Times New Roman"/>
                          <a:cs typeface="Times New Roman"/>
                        </a:rPr>
                        <a:t>Sum of Squares</a:t>
                      </a:r>
                      <a:endParaRPr lang="en-US" sz="20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dirty="0">
                          <a:solidFill>
                            <a:srgbClr val="000000"/>
                          </a:solidFill>
                          <a:latin typeface="Helvetica" pitchFamily="34" charset="0"/>
                          <a:ea typeface="Times New Roman"/>
                          <a:cs typeface="Times New Roman"/>
                        </a:rPr>
                        <a:t>Degrees of Freedom</a:t>
                      </a:r>
                      <a:endParaRPr lang="en-US" sz="2000" dirty="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a:solidFill>
                            <a:srgbClr val="000000"/>
                          </a:solidFill>
                          <a:latin typeface="Helvetica" pitchFamily="34" charset="0"/>
                          <a:ea typeface="Times New Roman"/>
                          <a:cs typeface="Times New Roman"/>
                        </a:rPr>
                        <a:t>Mean Square</a:t>
                      </a:r>
                      <a:endParaRPr lang="en-US" sz="20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1">
                          <a:solidFill>
                            <a:srgbClr val="000000"/>
                          </a:solidFill>
                          <a:latin typeface="Helvetica" pitchFamily="34" charset="0"/>
                          <a:ea typeface="Times New Roman"/>
                          <a:cs typeface="Times New Roman"/>
                        </a:rPr>
                        <a:t>F</a:t>
                      </a:r>
                      <a:r>
                        <a:rPr lang="en-US" sz="2000" b="0" i="0" baseline="-25000">
                          <a:solidFill>
                            <a:srgbClr val="000000"/>
                          </a:solidFill>
                          <a:latin typeface="Helvetica" pitchFamily="34" charset="0"/>
                          <a:ea typeface="Times New Roman"/>
                          <a:cs typeface="Times New Roman"/>
                        </a:rPr>
                        <a:t>0</a:t>
                      </a:r>
                      <a:endParaRPr lang="en-US" sz="20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954">
                <a:tc>
                  <a:txBody>
                    <a:bodyPr/>
                    <a:lstStyle/>
                    <a:p>
                      <a:pPr marL="0" marR="0" algn="ctr">
                        <a:spcBef>
                          <a:spcPts val="0"/>
                        </a:spcBef>
                        <a:spcAft>
                          <a:spcPts val="0"/>
                        </a:spcAft>
                      </a:pPr>
                      <a:r>
                        <a:rPr lang="en-US" sz="2000" b="0">
                          <a:solidFill>
                            <a:srgbClr val="000000"/>
                          </a:solidFill>
                          <a:latin typeface="Helvetica" pitchFamily="34" charset="0"/>
                          <a:ea typeface="Times New Roman"/>
                          <a:cs typeface="Times New Roman"/>
                        </a:rPr>
                        <a:t>Regression</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i="1" dirty="0">
                          <a:solidFill>
                            <a:srgbClr val="000000"/>
                          </a:solidFill>
                          <a:latin typeface="Helvetica" pitchFamily="34" charset="0"/>
                          <a:ea typeface="Times New Roman"/>
                          <a:cs typeface="Times New Roman"/>
                        </a:rPr>
                        <a:t>SS</a:t>
                      </a:r>
                      <a:r>
                        <a:rPr lang="en-US" sz="2000" b="0" i="1" baseline="-25000" dirty="0">
                          <a:solidFill>
                            <a:srgbClr val="000000"/>
                          </a:solidFill>
                          <a:latin typeface="Helvetica" pitchFamily="34" charset="0"/>
                          <a:ea typeface="Times New Roman"/>
                          <a:cs typeface="Times New Roman"/>
                        </a:rPr>
                        <a:t>R</a:t>
                      </a:r>
                      <a:endParaRPr lang="en-US" sz="20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i="1" dirty="0">
                          <a:solidFill>
                            <a:srgbClr val="000000"/>
                          </a:solidFill>
                          <a:latin typeface="Helvetica" pitchFamily="34" charset="0"/>
                          <a:ea typeface="Times New Roman"/>
                          <a:cs typeface="Times New Roman"/>
                        </a:rPr>
                        <a:t>k</a:t>
                      </a:r>
                      <a:endParaRPr lang="en-US" sz="20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i="1">
                          <a:solidFill>
                            <a:srgbClr val="000000"/>
                          </a:solidFill>
                          <a:latin typeface="Helvetica" pitchFamily="34" charset="0"/>
                          <a:ea typeface="Times New Roman"/>
                          <a:cs typeface="Times New Roman"/>
                        </a:rPr>
                        <a:t>MS</a:t>
                      </a:r>
                      <a:r>
                        <a:rPr lang="en-US" sz="2000" b="0" i="1" baseline="-25000">
                          <a:solidFill>
                            <a:srgbClr val="000000"/>
                          </a:solidFill>
                          <a:latin typeface="Helvetica" pitchFamily="34" charset="0"/>
                          <a:ea typeface="Times New Roman"/>
                          <a:cs typeface="Times New Roman"/>
                        </a:rPr>
                        <a:t>R</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i="1">
                          <a:solidFill>
                            <a:srgbClr val="000000"/>
                          </a:solidFill>
                          <a:latin typeface="Helvetica" pitchFamily="34" charset="0"/>
                          <a:ea typeface="Times New Roman"/>
                          <a:cs typeface="Times New Roman"/>
                        </a:rPr>
                        <a:t>MS</a:t>
                      </a:r>
                      <a:r>
                        <a:rPr lang="en-US" sz="2000" b="0" i="1" baseline="-25000">
                          <a:solidFill>
                            <a:srgbClr val="000000"/>
                          </a:solidFill>
                          <a:latin typeface="Helvetica" pitchFamily="34" charset="0"/>
                          <a:ea typeface="Times New Roman"/>
                          <a:cs typeface="Times New Roman"/>
                        </a:rPr>
                        <a:t>R</a:t>
                      </a:r>
                      <a:r>
                        <a:rPr lang="en-US" sz="2000" b="0" i="1">
                          <a:solidFill>
                            <a:srgbClr val="000000"/>
                          </a:solidFill>
                          <a:latin typeface="Helvetica" pitchFamily="34" charset="0"/>
                          <a:ea typeface="Times New Roman"/>
                          <a:cs typeface="Times New Roman"/>
                        </a:rPr>
                        <a:t>/MS</a:t>
                      </a:r>
                      <a:r>
                        <a:rPr lang="en-US" sz="2000" b="0" i="1" baseline="-25000">
                          <a:solidFill>
                            <a:srgbClr val="000000"/>
                          </a:solidFill>
                          <a:latin typeface="Helvetica" pitchFamily="34" charset="0"/>
                          <a:ea typeface="Times New Roman"/>
                          <a:cs typeface="Times New Roman"/>
                        </a:rPr>
                        <a:t>E</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519546">
                <a:tc>
                  <a:txBody>
                    <a:bodyPr/>
                    <a:lstStyle/>
                    <a:p>
                      <a:pPr marL="0" marR="0" algn="ctr">
                        <a:spcBef>
                          <a:spcPts val="0"/>
                        </a:spcBef>
                        <a:spcAft>
                          <a:spcPts val="0"/>
                        </a:spcAft>
                      </a:pPr>
                      <a:r>
                        <a:rPr lang="en-US" sz="2000" b="0" dirty="0">
                          <a:solidFill>
                            <a:srgbClr val="000000"/>
                          </a:solidFill>
                          <a:latin typeface="Helvetica" pitchFamily="34" charset="0"/>
                          <a:ea typeface="Times New Roman"/>
                          <a:cs typeface="Times New Roman"/>
                        </a:rPr>
                        <a:t>Error or residual</a:t>
                      </a:r>
                      <a:endParaRPr lang="en-US" sz="20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2000" b="0" i="1">
                          <a:solidFill>
                            <a:srgbClr val="000000"/>
                          </a:solidFill>
                          <a:latin typeface="Helvetica" pitchFamily="34" charset="0"/>
                          <a:ea typeface="Times New Roman"/>
                          <a:cs typeface="Times New Roman"/>
                        </a:rPr>
                        <a:t>SS</a:t>
                      </a:r>
                      <a:r>
                        <a:rPr lang="en-US" sz="2000" b="0" i="1" baseline="-25000">
                          <a:solidFill>
                            <a:srgbClr val="000000"/>
                          </a:solidFill>
                          <a:latin typeface="Helvetica" pitchFamily="34" charset="0"/>
                          <a:ea typeface="Times New Roman"/>
                          <a:cs typeface="Times New Roman"/>
                        </a:rPr>
                        <a:t>E</a:t>
                      </a:r>
                      <a:endParaRPr lang="en-US" sz="20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2000" b="0" i="1" spc="350" dirty="0">
                          <a:solidFill>
                            <a:srgbClr val="000000"/>
                          </a:solidFill>
                          <a:latin typeface="Helvetica" pitchFamily="34" charset="0"/>
                          <a:ea typeface="Times New Roman"/>
                          <a:cs typeface="Times New Roman"/>
                        </a:rPr>
                        <a:t>n–p</a:t>
                      </a:r>
                      <a:endParaRPr lang="en-US" sz="20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2000" b="0" i="1">
                          <a:solidFill>
                            <a:srgbClr val="000000"/>
                          </a:solidFill>
                          <a:latin typeface="Helvetica" pitchFamily="34" charset="0"/>
                          <a:ea typeface="Times New Roman"/>
                          <a:cs typeface="Times New Roman"/>
                        </a:rPr>
                        <a:t>MS</a:t>
                      </a:r>
                      <a:r>
                        <a:rPr lang="en-US" sz="2000" b="0" i="1" baseline="-25000">
                          <a:solidFill>
                            <a:srgbClr val="000000"/>
                          </a:solidFill>
                          <a:latin typeface="Helvetica" pitchFamily="34" charset="0"/>
                          <a:ea typeface="Times New Roman"/>
                          <a:cs typeface="Times New Roman"/>
                        </a:rPr>
                        <a:t>E</a:t>
                      </a:r>
                      <a:endParaRPr lang="en-US" sz="20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2000">
                        <a:latin typeface="Helvetica" pitchFamily="34" charset="0"/>
                        <a:ea typeface="Times New Roman"/>
                        <a:cs typeface="Times New Roman"/>
                      </a:endParaRPr>
                    </a:p>
                  </a:txBody>
                  <a:tcPr marL="25400" marR="25400" marT="0" marB="0">
                    <a:lnL>
                      <a:noFill/>
                    </a:lnL>
                    <a:lnR>
                      <a:noFill/>
                    </a:lnR>
                    <a:lnT>
                      <a:noFill/>
                    </a:lnT>
                    <a:lnB>
                      <a:noFill/>
                    </a:lnB>
                  </a:tcPr>
                </a:tc>
              </a:tr>
              <a:tr h="519546">
                <a:tc>
                  <a:txBody>
                    <a:bodyPr/>
                    <a:lstStyle/>
                    <a:p>
                      <a:pPr marL="0" marR="0" algn="ctr">
                        <a:spcBef>
                          <a:spcPts val="0"/>
                        </a:spcBef>
                        <a:spcAft>
                          <a:spcPts val="0"/>
                        </a:spcAft>
                      </a:pPr>
                      <a:r>
                        <a:rPr lang="en-US" sz="2000" b="0">
                          <a:solidFill>
                            <a:srgbClr val="000000"/>
                          </a:solidFill>
                          <a:latin typeface="Helvetica" pitchFamily="34" charset="0"/>
                          <a:ea typeface="Times New Roman"/>
                          <a:cs typeface="Times New Roman"/>
                        </a:rPr>
                        <a:t>Total</a:t>
                      </a:r>
                      <a:endParaRPr lang="en-US" sz="20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1" dirty="0">
                          <a:solidFill>
                            <a:srgbClr val="000000"/>
                          </a:solidFill>
                          <a:latin typeface="Helvetica" pitchFamily="34" charset="0"/>
                          <a:ea typeface="Times New Roman"/>
                          <a:cs typeface="Times New Roman"/>
                        </a:rPr>
                        <a:t>SS</a:t>
                      </a:r>
                      <a:r>
                        <a:rPr lang="en-US" sz="2000" b="0" i="1" baseline="-25000" dirty="0">
                          <a:solidFill>
                            <a:srgbClr val="000000"/>
                          </a:solidFill>
                          <a:latin typeface="Helvetica" pitchFamily="34" charset="0"/>
                          <a:ea typeface="Times New Roman"/>
                          <a:cs typeface="Times New Roman"/>
                        </a:rPr>
                        <a:t>T</a:t>
                      </a:r>
                      <a:endParaRPr lang="en-US" sz="20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1" dirty="0">
                          <a:solidFill>
                            <a:srgbClr val="000000"/>
                          </a:solidFill>
                          <a:latin typeface="Helvetica" pitchFamily="34" charset="0"/>
                          <a:ea typeface="Times New Roman"/>
                          <a:cs typeface="Times New Roman"/>
                        </a:rPr>
                        <a:t>n – </a:t>
                      </a:r>
                      <a:r>
                        <a:rPr lang="en-US" sz="2000" b="0" dirty="0">
                          <a:solidFill>
                            <a:srgbClr val="000000"/>
                          </a:solidFill>
                          <a:latin typeface="Helvetica" pitchFamily="34" charset="0"/>
                          <a:ea typeface="Times New Roman"/>
                          <a:cs typeface="Times New Roman"/>
                        </a:rPr>
                        <a:t>1</a:t>
                      </a:r>
                      <a:endParaRPr lang="en-US" sz="20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20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20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1508" name="Slide Number Placeholder 5"/>
          <p:cNvSpPr>
            <a:spLocks noGrp="1"/>
          </p:cNvSpPr>
          <p:nvPr>
            <p:ph type="sldNum" sz="quarter" idx="12"/>
          </p:nvPr>
        </p:nvSpPr>
        <p:spPr bwMode="auto">
          <a:noFill/>
          <a:ln>
            <a:miter lim="800000"/>
            <a:headEnd/>
            <a:tailEnd/>
          </a:ln>
        </p:spPr>
        <p:txBody>
          <a:bodyPr/>
          <a:lstStyle/>
          <a:p>
            <a:fld id="{D6455843-F537-4D1F-9DA7-7681D426BD17}" type="slidenum">
              <a:rPr lang="en-US" smtClean="0">
                <a:latin typeface="Helvetica"/>
              </a:rPr>
              <a:pPr/>
              <a:t>31</a:t>
            </a:fld>
            <a:endParaRPr lang="en-US" smtClean="0">
              <a:latin typeface="Helvetica"/>
            </a:endParaRPr>
          </a:p>
        </p:txBody>
      </p:sp>
      <p:sp>
        <p:nvSpPr>
          <p:cNvPr id="21509" name="TextBox 5"/>
          <p:cNvSpPr txBox="1">
            <a:spLocks noChangeArrowheads="1"/>
          </p:cNvSpPr>
          <p:nvPr/>
        </p:nvSpPr>
        <p:spPr bwMode="auto">
          <a:xfrm>
            <a:off x="457200" y="990600"/>
            <a:ext cx="8458200" cy="1784350"/>
          </a:xfrm>
          <a:prstGeom prst="rect">
            <a:avLst/>
          </a:prstGeom>
          <a:noFill/>
          <a:ln w="9525">
            <a:noFill/>
            <a:miter lim="800000"/>
            <a:headEnd/>
            <a:tailEnd/>
          </a:ln>
        </p:spPr>
        <p:txBody>
          <a:bodyPr>
            <a:spAutoFit/>
          </a:bodyPr>
          <a:lstStyle/>
          <a:p>
            <a:r>
              <a:rPr lang="en-US" sz="2200" b="1" dirty="0">
                <a:latin typeface="Helvetica"/>
              </a:rPr>
              <a:t>EXAMPLE 12-3   </a:t>
            </a:r>
            <a:r>
              <a:rPr lang="en-US" sz="2200" b="1" dirty="0">
                <a:solidFill>
                  <a:srgbClr val="1F497D"/>
                </a:solidFill>
                <a:latin typeface="Helvetica"/>
              </a:rPr>
              <a:t>Wire Bond Strength ANOVA </a:t>
            </a:r>
            <a:r>
              <a:rPr lang="en-US" sz="2200" dirty="0">
                <a:latin typeface="Helvetica"/>
              </a:rPr>
              <a:t>We will test for significance of regression (with </a:t>
            </a:r>
            <a:r>
              <a:rPr lang="en-US" sz="2200" dirty="0">
                <a:latin typeface="Helvetica"/>
                <a:sym typeface="Symbol" pitchFamily="18" charset="2"/>
              </a:rPr>
              <a:t></a:t>
            </a:r>
            <a:r>
              <a:rPr lang="en-US" sz="2200" dirty="0">
                <a:latin typeface="Helvetica"/>
              </a:rPr>
              <a:t> = 0.05) using the wire bond pull strength data from Example 12-1. The total sum of squares is</a:t>
            </a:r>
          </a:p>
          <a:p>
            <a:r>
              <a:rPr lang="en-US" sz="2200" b="1" i="1" dirty="0">
                <a:latin typeface="Helvetica"/>
              </a:rPr>
              <a:t> </a:t>
            </a:r>
            <a:endParaRPr lang="en-US" sz="2200" dirty="0">
              <a:latin typeface="Helvetica"/>
            </a:endParaRPr>
          </a:p>
          <a:p>
            <a:endParaRPr lang="en-US" sz="2200" dirty="0">
              <a:latin typeface="Helvetica"/>
            </a:endParaRPr>
          </a:p>
        </p:txBody>
      </p:sp>
      <p:sp>
        <p:nvSpPr>
          <p:cNvPr id="2151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1506" name="Object 6"/>
          <p:cNvGraphicFramePr>
            <a:graphicFrameLocks noChangeAspect="1"/>
          </p:cNvGraphicFramePr>
          <p:nvPr/>
        </p:nvGraphicFramePr>
        <p:xfrm>
          <a:off x="2057400" y="2362200"/>
          <a:ext cx="4876800" cy="1600200"/>
        </p:xfrm>
        <a:graphic>
          <a:graphicData uri="http://schemas.openxmlformats.org/presentationml/2006/ole">
            <mc:AlternateContent xmlns:mc="http://schemas.openxmlformats.org/markup-compatibility/2006">
              <mc:Choice xmlns:v="urn:schemas-microsoft-com:vml" Requires="v">
                <p:oleObj spid="_x0000_s21507" name="Equation" r:id="rId4" imgW="3136900" imgH="939800" progId="Equation.DSMT4">
                  <p:embed/>
                </p:oleObj>
              </mc:Choice>
              <mc:Fallback>
                <p:oleObj name="Equation" r:id="rId4" imgW="3136900" imgH="9398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362200"/>
                        <a:ext cx="48768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2533" name="Text Box 4"/>
          <p:cNvSpPr txBox="1">
            <a:spLocks noChangeArrowheads="1"/>
          </p:cNvSpPr>
          <p:nvPr/>
        </p:nvSpPr>
        <p:spPr bwMode="auto">
          <a:xfrm>
            <a:off x="304800" y="914400"/>
            <a:ext cx="2286000" cy="477838"/>
          </a:xfrm>
          <a:prstGeom prst="rect">
            <a:avLst/>
          </a:prstGeom>
          <a:noFill/>
          <a:ln w="9525">
            <a:noFill/>
            <a:miter lim="800000"/>
            <a:headEnd/>
            <a:tailEnd/>
          </a:ln>
        </p:spPr>
        <p:txBody>
          <a:bodyPr>
            <a:spAutoFit/>
          </a:bodyPr>
          <a:lstStyle/>
          <a:p>
            <a:r>
              <a:rPr lang="en-US" sz="2500" b="1">
                <a:latin typeface="Helvetica"/>
              </a:rPr>
              <a:t>Example 12-3</a:t>
            </a:r>
          </a:p>
        </p:txBody>
      </p:sp>
      <p:sp>
        <p:nvSpPr>
          <p:cNvPr id="22534" name="Slide Number Placeholder 5"/>
          <p:cNvSpPr>
            <a:spLocks noGrp="1"/>
          </p:cNvSpPr>
          <p:nvPr>
            <p:ph type="sldNum" sz="quarter" idx="12"/>
          </p:nvPr>
        </p:nvSpPr>
        <p:spPr bwMode="auto">
          <a:noFill/>
          <a:ln>
            <a:miter lim="800000"/>
            <a:headEnd/>
            <a:tailEnd/>
          </a:ln>
        </p:spPr>
        <p:txBody>
          <a:bodyPr/>
          <a:lstStyle/>
          <a:p>
            <a:fld id="{53036268-52F3-4D4F-A206-497BE2E4B6AE}" type="slidenum">
              <a:rPr lang="en-US" smtClean="0">
                <a:latin typeface="Helvetica"/>
              </a:rPr>
              <a:pPr/>
              <a:t>32</a:t>
            </a:fld>
            <a:endParaRPr lang="en-US" smtClean="0">
              <a:latin typeface="Helvetica"/>
            </a:endParaRPr>
          </a:p>
        </p:txBody>
      </p:sp>
      <p:sp>
        <p:nvSpPr>
          <p:cNvPr id="22535" name="TextBox 6"/>
          <p:cNvSpPr txBox="1">
            <a:spLocks noChangeArrowheads="1"/>
          </p:cNvSpPr>
          <p:nvPr/>
        </p:nvSpPr>
        <p:spPr bwMode="auto">
          <a:xfrm>
            <a:off x="381000" y="1676400"/>
            <a:ext cx="8229600" cy="3816429"/>
          </a:xfrm>
          <a:prstGeom prst="rect">
            <a:avLst/>
          </a:prstGeom>
          <a:noFill/>
          <a:ln w="9525">
            <a:noFill/>
            <a:miter lim="800000"/>
            <a:headEnd/>
            <a:tailEnd/>
          </a:ln>
        </p:spPr>
        <p:txBody>
          <a:bodyPr wrap="square">
            <a:spAutoFit/>
          </a:bodyPr>
          <a:lstStyle/>
          <a:p>
            <a:r>
              <a:rPr lang="en-US" sz="2200" dirty="0">
                <a:latin typeface="Helvetica"/>
              </a:rPr>
              <a:t>The regression or model sum of squares is </a:t>
            </a:r>
            <a:r>
              <a:rPr lang="en-US" sz="2200" dirty="0" smtClean="0">
                <a:latin typeface="Helvetica"/>
              </a:rPr>
              <a:t>computed </a:t>
            </a:r>
            <a:r>
              <a:rPr lang="en-US" sz="2200" dirty="0">
                <a:latin typeface="Helvetica"/>
              </a:rPr>
              <a:t>as follows:</a:t>
            </a:r>
          </a:p>
          <a:p>
            <a:r>
              <a:rPr lang="en-US" sz="2200" dirty="0">
                <a:latin typeface="Helvetica"/>
              </a:rPr>
              <a:t> </a:t>
            </a:r>
          </a:p>
          <a:p>
            <a:r>
              <a:rPr lang="en-US" sz="2200" b="1" dirty="0">
                <a:latin typeface="Helvetica"/>
              </a:rPr>
              <a:t> </a:t>
            </a:r>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r>
              <a:rPr lang="en-US" sz="2200" dirty="0">
                <a:latin typeface="Helvetica"/>
              </a:rPr>
              <a:t>and by subtraction</a:t>
            </a:r>
          </a:p>
          <a:p>
            <a:r>
              <a:rPr lang="en-US" sz="2200" dirty="0">
                <a:latin typeface="Helvetica"/>
              </a:rPr>
              <a:t> </a:t>
            </a:r>
          </a:p>
          <a:p>
            <a:endParaRPr lang="en-US" sz="2200" dirty="0">
              <a:latin typeface="Helvetica"/>
            </a:endParaRPr>
          </a:p>
        </p:txBody>
      </p:sp>
      <p:sp>
        <p:nvSpPr>
          <p:cNvPr id="2253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2530" name="Object 7"/>
          <p:cNvGraphicFramePr>
            <a:graphicFrameLocks noChangeAspect="1"/>
          </p:cNvGraphicFramePr>
          <p:nvPr/>
        </p:nvGraphicFramePr>
        <p:xfrm>
          <a:off x="1524000" y="2209800"/>
          <a:ext cx="5943600" cy="1752600"/>
        </p:xfrm>
        <a:graphic>
          <a:graphicData uri="http://schemas.openxmlformats.org/presentationml/2006/ole">
            <mc:AlternateContent xmlns:mc="http://schemas.openxmlformats.org/markup-compatibility/2006">
              <mc:Choice xmlns:v="urn:schemas-microsoft-com:vml" Requires="v">
                <p:oleObj spid="_x0000_s22532" name="Equation" r:id="rId4" imgW="3213100" imgH="914400" progId="Equation.DSMT4">
                  <p:embed/>
                </p:oleObj>
              </mc:Choice>
              <mc:Fallback>
                <p:oleObj name="Equation" r:id="rId4" imgW="3213100" imgH="9144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09800"/>
                        <a:ext cx="59436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2531" name="Object 9"/>
          <p:cNvGraphicFramePr>
            <a:graphicFrameLocks noChangeAspect="1"/>
          </p:cNvGraphicFramePr>
          <p:nvPr/>
        </p:nvGraphicFramePr>
        <p:xfrm>
          <a:off x="1371600" y="5029200"/>
          <a:ext cx="5638800" cy="457200"/>
        </p:xfrm>
        <a:graphic>
          <a:graphicData uri="http://schemas.openxmlformats.org/presentationml/2006/ole">
            <mc:AlternateContent xmlns:mc="http://schemas.openxmlformats.org/markup-compatibility/2006">
              <mc:Choice xmlns:v="urn:schemas-microsoft-com:vml" Requires="v">
                <p:oleObj spid="_x0000_s22533" name="Equation" r:id="rId6" imgW="2717800" imgH="215900" progId="Equation.DSMT4">
                  <p:embed/>
                </p:oleObj>
              </mc:Choice>
              <mc:Fallback>
                <p:oleObj name="Equation" r:id="rId6" imgW="2717800" imgH="2159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5029200"/>
                        <a:ext cx="5638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8" name="Rectangle 11"/>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endParaRPr lang="en-US"/>
          </a:p>
        </p:txBody>
      </p:sp>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3556" name="Text Box 4"/>
          <p:cNvSpPr txBox="1">
            <a:spLocks noChangeArrowheads="1"/>
          </p:cNvSpPr>
          <p:nvPr/>
        </p:nvSpPr>
        <p:spPr bwMode="auto">
          <a:xfrm>
            <a:off x="304800" y="762000"/>
            <a:ext cx="2286000" cy="477838"/>
          </a:xfrm>
          <a:prstGeom prst="rect">
            <a:avLst/>
          </a:prstGeom>
          <a:noFill/>
          <a:ln w="9525">
            <a:noFill/>
            <a:miter lim="800000"/>
            <a:headEnd/>
            <a:tailEnd/>
          </a:ln>
        </p:spPr>
        <p:txBody>
          <a:bodyPr>
            <a:spAutoFit/>
          </a:bodyPr>
          <a:lstStyle/>
          <a:p>
            <a:r>
              <a:rPr lang="en-US" sz="2500" b="1">
                <a:latin typeface="Helvetica"/>
              </a:rPr>
              <a:t>Example 12-3</a:t>
            </a:r>
          </a:p>
        </p:txBody>
      </p:sp>
      <p:sp>
        <p:nvSpPr>
          <p:cNvPr id="23557" name="Slide Number Placeholder 6"/>
          <p:cNvSpPr>
            <a:spLocks noGrp="1"/>
          </p:cNvSpPr>
          <p:nvPr>
            <p:ph type="sldNum" sz="quarter" idx="12"/>
          </p:nvPr>
        </p:nvSpPr>
        <p:spPr bwMode="auto">
          <a:noFill/>
          <a:ln>
            <a:miter lim="800000"/>
            <a:headEnd/>
            <a:tailEnd/>
          </a:ln>
        </p:spPr>
        <p:txBody>
          <a:bodyPr/>
          <a:lstStyle/>
          <a:p>
            <a:fld id="{A88200A9-E3AF-49F6-93AF-FED85290DBC8}" type="slidenum">
              <a:rPr lang="en-US" smtClean="0">
                <a:latin typeface="Helvetica"/>
              </a:rPr>
              <a:pPr/>
              <a:t>33</a:t>
            </a:fld>
            <a:endParaRPr lang="en-US" smtClean="0">
              <a:latin typeface="Helvetica"/>
            </a:endParaRPr>
          </a:p>
        </p:txBody>
      </p:sp>
      <p:sp>
        <p:nvSpPr>
          <p:cNvPr id="7" name="TextBox 6"/>
          <p:cNvSpPr txBox="1"/>
          <p:nvPr/>
        </p:nvSpPr>
        <p:spPr>
          <a:xfrm>
            <a:off x="533400" y="1371600"/>
            <a:ext cx="8382000" cy="5016500"/>
          </a:xfrm>
          <a:prstGeom prst="rect">
            <a:avLst/>
          </a:prstGeom>
          <a:noFill/>
        </p:spPr>
        <p:txBody>
          <a:bodyPr>
            <a:spAutoFit/>
          </a:bodyPr>
          <a:lstStyle/>
          <a:p>
            <a:pPr>
              <a:defRPr/>
            </a:pPr>
            <a:r>
              <a:rPr lang="en-US" sz="2000" dirty="0">
                <a:latin typeface="Helvetica" pitchFamily="34" charset="0"/>
                <a:cs typeface="Arial" charset="0"/>
              </a:rPr>
              <a:t>The analysis of variance is shown in Table 12-10. To test </a:t>
            </a:r>
            <a:r>
              <a:rPr lang="en-US" sz="2000" i="1" cap="small" dirty="0">
                <a:latin typeface="Helvetica" pitchFamily="34" charset="0"/>
                <a:cs typeface="Arial" charset="0"/>
              </a:rPr>
              <a:t>H</a:t>
            </a:r>
            <a:r>
              <a:rPr lang="en-US" sz="2000" cap="small" baseline="-25000" dirty="0">
                <a:latin typeface="Helvetica" pitchFamily="34" charset="0"/>
                <a:cs typeface="Arial" charset="0"/>
              </a:rPr>
              <a:t>0</a:t>
            </a:r>
            <a:r>
              <a:rPr lang="en-US" sz="2000" cap="small" dirty="0">
                <a:latin typeface="Helvetica" pitchFamily="34" charset="0"/>
                <a:cs typeface="Arial" charset="0"/>
              </a:rPr>
              <a:t>:</a:t>
            </a:r>
            <a:r>
              <a:rPr lang="en-US" sz="2000" b="1" cap="small" dirty="0">
                <a:latin typeface="Helvetica" pitchFamily="34" charset="0"/>
                <a:cs typeface="Arial" charset="0"/>
              </a:rPr>
              <a:t> </a:t>
            </a:r>
            <a:r>
              <a:rPr lang="en-US" sz="2000" dirty="0">
                <a:latin typeface="Symbol" pitchFamily="18" charset="2"/>
                <a:cs typeface="Arial" charset="0"/>
              </a:rPr>
              <a:t>b</a:t>
            </a:r>
            <a:r>
              <a:rPr lang="en-US" sz="2000" baseline="-25000" dirty="0">
                <a:latin typeface="Helvetica" pitchFamily="34" charset="0"/>
                <a:cs typeface="Arial" charset="0"/>
              </a:rPr>
              <a:t>1 </a:t>
            </a:r>
            <a:r>
              <a:rPr lang="en-US" sz="2000" dirty="0">
                <a:latin typeface="Helvetica" pitchFamily="34" charset="0"/>
                <a:cs typeface="Arial" charset="0"/>
              </a:rPr>
              <a:t> = </a:t>
            </a:r>
            <a:r>
              <a:rPr lang="en-US" sz="2000" dirty="0">
                <a:latin typeface="Symbol" pitchFamily="18" charset="2"/>
                <a:cs typeface="Arial" charset="0"/>
              </a:rPr>
              <a:t>b</a:t>
            </a:r>
            <a:r>
              <a:rPr lang="en-US" sz="2000" baseline="-25000" dirty="0">
                <a:latin typeface="Helvetica" pitchFamily="34" charset="0"/>
                <a:cs typeface="Arial" charset="0"/>
              </a:rPr>
              <a:t>2 </a:t>
            </a:r>
            <a:r>
              <a:rPr lang="en-US" sz="2000" cap="small" dirty="0">
                <a:latin typeface="Helvetica" pitchFamily="34" charset="0"/>
                <a:cs typeface="Arial" charset="0"/>
              </a:rPr>
              <a:t>= 0,</a:t>
            </a:r>
            <a:r>
              <a:rPr lang="en-US" sz="2000" b="1" i="1" dirty="0">
                <a:latin typeface="Helvetica" pitchFamily="34" charset="0"/>
                <a:cs typeface="Arial" charset="0"/>
              </a:rPr>
              <a:t> </a:t>
            </a:r>
            <a:r>
              <a:rPr lang="en-US" sz="2000" dirty="0">
                <a:latin typeface="Helvetica" pitchFamily="34" charset="0"/>
                <a:cs typeface="Arial" charset="0"/>
              </a:rPr>
              <a:t>we calculate the statistic</a:t>
            </a:r>
          </a:p>
          <a:p>
            <a:pPr>
              <a:defRPr/>
            </a:pPr>
            <a:endParaRPr lang="en-US" sz="2000" dirty="0">
              <a:latin typeface="Helvetica" pitchFamily="34" charset="0"/>
              <a:cs typeface="Arial" charset="0"/>
            </a:endParaRPr>
          </a:p>
          <a:p>
            <a:pPr>
              <a:defRPr/>
            </a:pPr>
            <a:endParaRPr lang="en-US" sz="2000" dirty="0">
              <a:latin typeface="Helvetica" pitchFamily="34" charset="0"/>
              <a:cs typeface="Arial" charset="0"/>
            </a:endParaRPr>
          </a:p>
          <a:p>
            <a:pPr>
              <a:defRPr/>
            </a:pPr>
            <a:r>
              <a:rPr lang="en-US" sz="2000" dirty="0">
                <a:latin typeface="Helvetica" pitchFamily="34" charset="0"/>
                <a:cs typeface="Arial" charset="0"/>
              </a:rPr>
              <a:t> </a:t>
            </a:r>
          </a:p>
          <a:p>
            <a:pPr>
              <a:defRPr/>
            </a:pPr>
            <a:r>
              <a:rPr lang="en-US" sz="2000" dirty="0">
                <a:latin typeface="Helvetica" pitchFamily="34" charset="0"/>
                <a:cs typeface="Arial" charset="0"/>
              </a:rPr>
              <a:t> </a:t>
            </a:r>
          </a:p>
          <a:p>
            <a:pPr>
              <a:defRPr/>
            </a:pPr>
            <a:r>
              <a:rPr lang="en-US" sz="2000" dirty="0">
                <a:latin typeface="Helvetica" pitchFamily="34" charset="0"/>
                <a:cs typeface="Arial" charset="0"/>
              </a:rPr>
              <a:t>Since </a:t>
            </a:r>
            <a:r>
              <a:rPr lang="en-US" sz="2000" i="1" dirty="0">
                <a:latin typeface="Helvetica" pitchFamily="34" charset="0"/>
                <a:cs typeface="Arial" charset="0"/>
              </a:rPr>
              <a:t>f</a:t>
            </a:r>
            <a:r>
              <a:rPr lang="en-US" sz="2000" baseline="-25000" dirty="0">
                <a:latin typeface="Helvetica" pitchFamily="34" charset="0"/>
                <a:cs typeface="Arial" charset="0"/>
              </a:rPr>
              <a:t>0</a:t>
            </a:r>
            <a:r>
              <a:rPr lang="en-US" sz="2000" i="1" dirty="0">
                <a:latin typeface="Helvetica" pitchFamily="34" charset="0"/>
                <a:cs typeface="Arial" charset="0"/>
              </a:rPr>
              <a:t> </a:t>
            </a:r>
            <a:r>
              <a:rPr lang="en-US" sz="2000" dirty="0">
                <a:latin typeface="Helvetica" pitchFamily="34" charset="0"/>
                <a:cs typeface="Arial" charset="0"/>
              </a:rPr>
              <a:t>&gt;</a:t>
            </a:r>
            <a:r>
              <a:rPr lang="en-US" sz="2000" i="1" dirty="0">
                <a:latin typeface="Helvetica" pitchFamily="34" charset="0"/>
                <a:cs typeface="Arial" charset="0"/>
              </a:rPr>
              <a:t> f</a:t>
            </a:r>
            <a:r>
              <a:rPr lang="en-US" sz="2000" baseline="-25000" dirty="0">
                <a:latin typeface="Helvetica" pitchFamily="34" charset="0"/>
                <a:cs typeface="Arial" charset="0"/>
              </a:rPr>
              <a:t>0.05,2,22</a:t>
            </a:r>
            <a:r>
              <a:rPr lang="en-US" sz="2000" dirty="0">
                <a:latin typeface="Helvetica" pitchFamily="34" charset="0"/>
                <a:cs typeface="Arial" charset="0"/>
              </a:rPr>
              <a:t>= 3.44 (or since the </a:t>
            </a:r>
            <a:r>
              <a:rPr lang="en-US" sz="2000" i="1" dirty="0" err="1">
                <a:latin typeface="Helvetica" pitchFamily="34" charset="0"/>
                <a:cs typeface="Arial" charset="0"/>
              </a:rPr>
              <a:t>P</a:t>
            </a:r>
            <a:r>
              <a:rPr lang="en-US" sz="2000" dirty="0" err="1">
                <a:latin typeface="Helvetica" pitchFamily="34" charset="0"/>
                <a:cs typeface="Arial" charset="0"/>
              </a:rPr>
              <a:t>­value</a:t>
            </a:r>
            <a:r>
              <a:rPr lang="en-US" sz="2000" dirty="0">
                <a:latin typeface="Helvetica" pitchFamily="34" charset="0"/>
                <a:cs typeface="Arial" charset="0"/>
              </a:rPr>
              <a:t> is considerably smaller than </a:t>
            </a:r>
            <a:r>
              <a:rPr lang="en-US" sz="2000" dirty="0">
                <a:latin typeface="Symbol" pitchFamily="18" charset="2"/>
                <a:cs typeface="Arial" charset="0"/>
              </a:rPr>
              <a:t>a</a:t>
            </a:r>
            <a:r>
              <a:rPr lang="en-US" sz="2000" dirty="0">
                <a:latin typeface="Helvetica" pitchFamily="34" charset="0"/>
                <a:cs typeface="Arial" charset="0"/>
              </a:rPr>
              <a:t> = 0.05), we reject the null hypothesis and conclude that pull strength is linearly related to either wire length or die height, or both.</a:t>
            </a:r>
          </a:p>
          <a:p>
            <a:pPr>
              <a:defRPr/>
            </a:pPr>
            <a:r>
              <a:rPr lang="en-US" sz="2000" dirty="0">
                <a:latin typeface="Helvetica" pitchFamily="34" charset="0"/>
                <a:cs typeface="Arial" charset="0"/>
              </a:rPr>
              <a:t> </a:t>
            </a:r>
          </a:p>
          <a:p>
            <a:pPr>
              <a:defRPr/>
            </a:pPr>
            <a:r>
              <a:rPr lang="en-US" sz="2000" dirty="0">
                <a:latin typeface="Helvetica" pitchFamily="34" charset="0"/>
                <a:cs typeface="Arial" charset="0"/>
              </a:rPr>
              <a:t>Practical Interpretation: Rejection of </a:t>
            </a:r>
            <a:r>
              <a:rPr lang="en-US" sz="2000" i="1" dirty="0">
                <a:latin typeface="Helvetica" pitchFamily="34" charset="0"/>
                <a:cs typeface="Arial" charset="0"/>
              </a:rPr>
              <a:t>H</a:t>
            </a:r>
            <a:r>
              <a:rPr lang="en-US" sz="2000" baseline="-25000" dirty="0">
                <a:latin typeface="Helvetica" pitchFamily="34" charset="0"/>
                <a:cs typeface="Arial" charset="0"/>
              </a:rPr>
              <a:t>0</a:t>
            </a:r>
            <a:r>
              <a:rPr lang="en-US" sz="2000" i="1" dirty="0">
                <a:latin typeface="Helvetica" pitchFamily="34" charset="0"/>
                <a:cs typeface="Arial" charset="0"/>
              </a:rPr>
              <a:t> </a:t>
            </a:r>
            <a:r>
              <a:rPr lang="en-US" sz="2000" dirty="0">
                <a:latin typeface="Helvetica" pitchFamily="34" charset="0"/>
                <a:cs typeface="Arial" charset="0"/>
              </a:rPr>
              <a:t>does not necessarily imply that the relationship found is an appropriate model for predicting pull strength as a function of wire length and die height. Further tests of model adequacy are required before we can be comfortable using this model in practice.</a:t>
            </a:r>
          </a:p>
          <a:p>
            <a:pPr>
              <a:defRPr/>
            </a:pPr>
            <a:endParaRPr lang="en-US" sz="2000" dirty="0">
              <a:latin typeface="Helvetica" pitchFamily="34" charset="0"/>
              <a:cs typeface="Arial" charset="0"/>
            </a:endParaRPr>
          </a:p>
        </p:txBody>
      </p:sp>
      <p:sp>
        <p:nvSpPr>
          <p:cNvPr id="23559"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3554" name="Object 7"/>
          <p:cNvGraphicFramePr>
            <a:graphicFrameLocks noChangeAspect="1"/>
          </p:cNvGraphicFramePr>
          <p:nvPr/>
        </p:nvGraphicFramePr>
        <p:xfrm>
          <a:off x="2362200" y="2209800"/>
          <a:ext cx="3810000" cy="762000"/>
        </p:xfrm>
        <a:graphic>
          <a:graphicData uri="http://schemas.openxmlformats.org/presentationml/2006/ole">
            <mc:AlternateContent xmlns:mc="http://schemas.openxmlformats.org/markup-compatibility/2006">
              <mc:Choice xmlns:v="urn:schemas-microsoft-com:vml" Requires="v">
                <p:oleObj spid="_x0000_s23555" name="Equation" r:id="rId4" imgW="2082800" imgH="431800" progId="Equation.DSMT4">
                  <p:embed/>
                </p:oleObj>
              </mc:Choice>
              <mc:Fallback>
                <p:oleObj name="Equation" r:id="rId4" imgW="2082800" imgH="4318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209800"/>
                        <a:ext cx="3810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60" name="Rectangle 9"/>
          <p:cNvSpPr>
            <a:spLocks noChangeArrowheads="1"/>
          </p:cNvSpPr>
          <p:nvPr/>
        </p:nvSpPr>
        <p:spPr bwMode="auto">
          <a:xfrm>
            <a:off x="0" y="428625"/>
            <a:ext cx="9144000" cy="0"/>
          </a:xfrm>
          <a:prstGeom prst="rect">
            <a:avLst/>
          </a:prstGeom>
          <a:noFill/>
          <a:ln w="9525">
            <a:noFill/>
            <a:miter lim="800000"/>
            <a:headEnd/>
            <a:tailEnd/>
          </a:ln>
        </p:spPr>
        <p:txBody>
          <a:bodyPr wrap="none" anchor="ctr">
            <a:spAutoFit/>
          </a:bodyPr>
          <a:lstStyle/>
          <a:p>
            <a:endParaRPr lang="en-US"/>
          </a:p>
        </p:txBody>
      </p:sp>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74755" name="Text Box 4"/>
          <p:cNvSpPr txBox="1">
            <a:spLocks noChangeArrowheads="1"/>
          </p:cNvSpPr>
          <p:nvPr/>
        </p:nvSpPr>
        <p:spPr bwMode="auto">
          <a:xfrm>
            <a:off x="304800" y="838200"/>
            <a:ext cx="2286000" cy="461963"/>
          </a:xfrm>
          <a:prstGeom prst="rect">
            <a:avLst/>
          </a:prstGeom>
          <a:noFill/>
          <a:ln w="9525">
            <a:noFill/>
            <a:miter lim="800000"/>
            <a:headEnd/>
            <a:tailEnd/>
          </a:ln>
        </p:spPr>
        <p:txBody>
          <a:bodyPr>
            <a:spAutoFit/>
          </a:bodyPr>
          <a:lstStyle/>
          <a:p>
            <a:r>
              <a:rPr lang="en-US" sz="2400" b="1">
                <a:latin typeface="Helvetica"/>
              </a:rPr>
              <a:t>Example 12-3</a:t>
            </a:r>
          </a:p>
        </p:txBody>
      </p:sp>
      <p:sp>
        <p:nvSpPr>
          <p:cNvPr id="74756" name="Slide Number Placeholder 5"/>
          <p:cNvSpPr>
            <a:spLocks noGrp="1"/>
          </p:cNvSpPr>
          <p:nvPr>
            <p:ph type="sldNum" sz="quarter" idx="12"/>
          </p:nvPr>
        </p:nvSpPr>
        <p:spPr bwMode="auto">
          <a:noFill/>
          <a:ln>
            <a:miter lim="800000"/>
            <a:headEnd/>
            <a:tailEnd/>
          </a:ln>
        </p:spPr>
        <p:txBody>
          <a:bodyPr/>
          <a:lstStyle/>
          <a:p>
            <a:fld id="{81A28317-176A-420E-97D5-0FD84B007E32}" type="slidenum">
              <a:rPr lang="en-US" smtClean="0">
                <a:latin typeface="Helvetica"/>
              </a:rPr>
              <a:pPr/>
              <a:t>34</a:t>
            </a:fld>
            <a:endParaRPr lang="en-US" smtClean="0">
              <a:latin typeface="Helvetica"/>
            </a:endParaRPr>
          </a:p>
        </p:txBody>
      </p:sp>
      <p:sp>
        <p:nvSpPr>
          <p:cNvPr id="74757" name="TextBox 5"/>
          <p:cNvSpPr txBox="1">
            <a:spLocks noChangeArrowheads="1"/>
          </p:cNvSpPr>
          <p:nvPr/>
        </p:nvSpPr>
        <p:spPr bwMode="auto">
          <a:xfrm>
            <a:off x="381000" y="1733550"/>
            <a:ext cx="7924800" cy="400050"/>
          </a:xfrm>
          <a:prstGeom prst="rect">
            <a:avLst/>
          </a:prstGeom>
          <a:noFill/>
          <a:ln w="9525">
            <a:noFill/>
            <a:miter lim="800000"/>
            <a:headEnd/>
            <a:tailEnd/>
          </a:ln>
        </p:spPr>
        <p:txBody>
          <a:bodyPr>
            <a:spAutoFit/>
          </a:bodyPr>
          <a:lstStyle/>
          <a:p>
            <a:r>
              <a:rPr lang="en-US" sz="2000" b="1">
                <a:latin typeface="Helvetica"/>
              </a:rPr>
              <a:t>Table 12­10</a:t>
            </a:r>
            <a:r>
              <a:rPr lang="en-US" sz="2000">
                <a:latin typeface="Helvetica"/>
              </a:rPr>
              <a:t>  Test for Significance of' Regression for Example 12-3</a:t>
            </a:r>
          </a:p>
        </p:txBody>
      </p:sp>
      <p:graphicFrame>
        <p:nvGraphicFramePr>
          <p:cNvPr id="7" name="Table 6"/>
          <p:cNvGraphicFramePr>
            <a:graphicFrameLocks noGrp="1"/>
          </p:cNvGraphicFramePr>
          <p:nvPr/>
        </p:nvGraphicFramePr>
        <p:xfrm>
          <a:off x="381000" y="2438400"/>
          <a:ext cx="8229599" cy="1905000"/>
        </p:xfrm>
        <a:graphic>
          <a:graphicData uri="http://schemas.openxmlformats.org/drawingml/2006/table">
            <a:tbl>
              <a:tblPr/>
              <a:tblGrid>
                <a:gridCol w="1708047"/>
                <a:gridCol w="1676707"/>
                <a:gridCol w="1371600"/>
                <a:gridCol w="1393723"/>
                <a:gridCol w="955880"/>
                <a:gridCol w="1123642"/>
              </a:tblGrid>
              <a:tr h="689944">
                <a:tc>
                  <a:txBody>
                    <a:bodyPr/>
                    <a:lstStyle/>
                    <a:p>
                      <a:pPr marL="0" marR="0" algn="l">
                        <a:spcBef>
                          <a:spcPts val="0"/>
                        </a:spcBef>
                        <a:spcAft>
                          <a:spcPts val="0"/>
                        </a:spcAft>
                      </a:pPr>
                      <a:r>
                        <a:rPr lang="en-US" sz="1800" b="0" dirty="0">
                          <a:solidFill>
                            <a:srgbClr val="000000"/>
                          </a:solidFill>
                          <a:latin typeface="Helvetica" pitchFamily="34" charset="0"/>
                          <a:ea typeface="Times New Roman"/>
                          <a:cs typeface="Times New Roman"/>
                        </a:rPr>
                        <a:t>Source of Variation</a:t>
                      </a:r>
                      <a:endParaRPr lang="en-US" sz="1800" dirty="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0">
                          <a:solidFill>
                            <a:srgbClr val="000000"/>
                          </a:solidFill>
                          <a:latin typeface="Helvetica" pitchFamily="34" charset="0"/>
                          <a:ea typeface="Times New Roman"/>
                          <a:cs typeface="Times New Roman"/>
                        </a:rPr>
                        <a:t>Sum of Squares</a:t>
                      </a:r>
                      <a:endParaRPr lang="en-US" sz="18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0">
                          <a:solidFill>
                            <a:srgbClr val="000000"/>
                          </a:solidFill>
                          <a:latin typeface="Helvetica" pitchFamily="34" charset="0"/>
                          <a:ea typeface="Times New Roman"/>
                          <a:cs typeface="Times New Roman"/>
                        </a:rPr>
                        <a:t>Degrees of Freedom</a:t>
                      </a:r>
                      <a:endParaRPr lang="en-US" sz="18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0">
                          <a:solidFill>
                            <a:srgbClr val="000000"/>
                          </a:solidFill>
                          <a:latin typeface="Helvetica" pitchFamily="34" charset="0"/>
                          <a:ea typeface="Times New Roman"/>
                          <a:cs typeface="Times New Roman"/>
                        </a:rPr>
                        <a:t>Mean Square</a:t>
                      </a:r>
                      <a:endParaRPr lang="en-US" sz="18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i="1" spc="50">
                          <a:solidFill>
                            <a:srgbClr val="000000"/>
                          </a:solidFill>
                          <a:latin typeface="Helvetica" pitchFamily="34" charset="0"/>
                          <a:ea typeface="Times New Roman"/>
                          <a:cs typeface="Times New Roman"/>
                        </a:rPr>
                        <a:t>f</a:t>
                      </a:r>
                      <a:r>
                        <a:rPr lang="en-US" sz="1800" spc="50" baseline="-25000">
                          <a:solidFill>
                            <a:srgbClr val="000000"/>
                          </a:solidFill>
                          <a:latin typeface="Helvetica" pitchFamily="34" charset="0"/>
                          <a:ea typeface="Times New Roman"/>
                          <a:cs typeface="Times New Roman"/>
                        </a:rPr>
                        <a:t>0</a:t>
                      </a:r>
                      <a:endParaRPr lang="en-US" sz="18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0" i="1">
                          <a:solidFill>
                            <a:srgbClr val="000000"/>
                          </a:solidFill>
                          <a:latin typeface="Helvetica" pitchFamily="34" charset="0"/>
                          <a:ea typeface="Times New Roman"/>
                          <a:cs typeface="Times New Roman"/>
                        </a:rPr>
                        <a:t>P­</a:t>
                      </a:r>
                      <a:r>
                        <a:rPr lang="en-US" sz="1800" b="0">
                          <a:solidFill>
                            <a:srgbClr val="000000"/>
                          </a:solidFill>
                          <a:latin typeface="Helvetica" pitchFamily="34" charset="0"/>
                          <a:ea typeface="Times New Roman"/>
                          <a:cs typeface="Times New Roman"/>
                        </a:rPr>
                        <a:t>value</a:t>
                      </a:r>
                      <a:endParaRPr lang="en-US" sz="1800">
                        <a:latin typeface="Helvetica" pitchFamily="34" charset="0"/>
                        <a:ea typeface="Times New Roman"/>
                        <a:cs typeface="Times New Roman"/>
                      </a:endParaRPr>
                    </a:p>
                  </a:txBody>
                  <a:tcPr marL="25400" marR="254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083">
                <a:tc>
                  <a:txBody>
                    <a:bodyPr/>
                    <a:lstStyle/>
                    <a:p>
                      <a:pPr marL="0" marR="0" algn="l">
                        <a:spcBef>
                          <a:spcPts val="0"/>
                        </a:spcBef>
                        <a:spcAft>
                          <a:spcPts val="0"/>
                        </a:spcAft>
                      </a:pPr>
                      <a:r>
                        <a:rPr lang="en-US" sz="1800" b="0" dirty="0">
                          <a:solidFill>
                            <a:srgbClr val="000000"/>
                          </a:solidFill>
                          <a:latin typeface="Helvetica" pitchFamily="34" charset="0"/>
                          <a:ea typeface="Times New Roman"/>
                          <a:cs typeface="Times New Roman"/>
                        </a:rPr>
                        <a:t>Regression</a:t>
                      </a:r>
                      <a:endParaRPr lang="en-US" sz="18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0" dirty="0">
                          <a:solidFill>
                            <a:srgbClr val="000000"/>
                          </a:solidFill>
                          <a:latin typeface="Helvetica" pitchFamily="34" charset="0"/>
                          <a:ea typeface="Times New Roman"/>
                          <a:cs typeface="Times New Roman"/>
                        </a:rPr>
                        <a:t>5990.7712</a:t>
                      </a:r>
                      <a:endParaRPr lang="en-US" sz="18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0" dirty="0" smtClean="0">
                          <a:solidFill>
                            <a:srgbClr val="000000"/>
                          </a:solidFill>
                          <a:latin typeface="Helvetica" pitchFamily="34" charset="0"/>
                          <a:ea typeface="Times New Roman"/>
                          <a:cs typeface="Times New Roman"/>
                        </a:rPr>
                        <a:t>  2</a:t>
                      </a:r>
                      <a:endParaRPr lang="en-US" sz="18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0">
                          <a:solidFill>
                            <a:srgbClr val="000000"/>
                          </a:solidFill>
                          <a:latin typeface="Helvetica" pitchFamily="34" charset="0"/>
                          <a:ea typeface="Times New Roman"/>
                          <a:cs typeface="Times New Roman"/>
                        </a:rPr>
                        <a:t>2995.3856</a:t>
                      </a:r>
                      <a:endParaRPr lang="en-US" sz="18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0" dirty="0">
                          <a:solidFill>
                            <a:srgbClr val="000000"/>
                          </a:solidFill>
                          <a:latin typeface="Helvetica" pitchFamily="34" charset="0"/>
                          <a:ea typeface="Times New Roman"/>
                          <a:cs typeface="Times New Roman"/>
                        </a:rPr>
                        <a:t>572.17</a:t>
                      </a:r>
                      <a:endParaRPr lang="en-US" sz="18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0">
                          <a:solidFill>
                            <a:srgbClr val="000000"/>
                          </a:solidFill>
                          <a:latin typeface="Helvetica" pitchFamily="34" charset="0"/>
                          <a:ea typeface="Times New Roman"/>
                          <a:cs typeface="Times New Roman"/>
                        </a:rPr>
                        <a:t>1.08E-19</a:t>
                      </a:r>
                      <a:endParaRPr lang="en-US" sz="18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339085">
                <a:tc>
                  <a:txBody>
                    <a:bodyPr/>
                    <a:lstStyle/>
                    <a:p>
                      <a:pPr marL="0" marR="0" algn="l">
                        <a:spcBef>
                          <a:spcPts val="0"/>
                        </a:spcBef>
                        <a:spcAft>
                          <a:spcPts val="0"/>
                        </a:spcAft>
                      </a:pPr>
                      <a:r>
                        <a:rPr lang="en-US" sz="1800" b="0" dirty="0">
                          <a:solidFill>
                            <a:srgbClr val="000000"/>
                          </a:solidFill>
                          <a:latin typeface="Helvetica" pitchFamily="34" charset="0"/>
                          <a:ea typeface="Times New Roman"/>
                          <a:cs typeface="Times New Roman"/>
                        </a:rPr>
                        <a:t>Error or residual</a:t>
                      </a:r>
                      <a:endParaRPr lang="en-US" sz="18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800" b="0" dirty="0" smtClean="0">
                          <a:solidFill>
                            <a:srgbClr val="000000"/>
                          </a:solidFill>
                          <a:latin typeface="Helvetica" pitchFamily="34" charset="0"/>
                          <a:ea typeface="Times New Roman"/>
                          <a:cs typeface="Times New Roman"/>
                        </a:rPr>
                        <a:t>  115.1735</a:t>
                      </a:r>
                      <a:endParaRPr lang="en-US" sz="18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800" b="0" i="0" spc="100" dirty="0">
                          <a:solidFill>
                            <a:srgbClr val="000000"/>
                          </a:solidFill>
                          <a:latin typeface="Helvetica" pitchFamily="34" charset="0"/>
                          <a:ea typeface="Times New Roman"/>
                          <a:cs typeface="Times New Roman"/>
                        </a:rPr>
                        <a:t>22</a:t>
                      </a:r>
                      <a:endParaRPr lang="en-US" sz="18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800" b="0" dirty="0" smtClean="0">
                          <a:solidFill>
                            <a:srgbClr val="000000"/>
                          </a:solidFill>
                          <a:latin typeface="Helvetica" pitchFamily="34" charset="0"/>
                          <a:ea typeface="Times New Roman"/>
                          <a:cs typeface="Times New Roman"/>
                        </a:rPr>
                        <a:t>      5.2352</a:t>
                      </a:r>
                      <a:endParaRPr lang="en-US" sz="18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8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800">
                        <a:latin typeface="Helvetica" pitchFamily="34" charset="0"/>
                        <a:ea typeface="Times New Roman"/>
                        <a:cs typeface="Times New Roman"/>
                      </a:endParaRPr>
                    </a:p>
                  </a:txBody>
                  <a:tcPr marL="25400" marR="25400" marT="0" marB="0">
                    <a:lnL>
                      <a:noFill/>
                    </a:lnL>
                    <a:lnR>
                      <a:noFill/>
                    </a:lnR>
                    <a:lnT>
                      <a:noFill/>
                    </a:lnT>
                    <a:lnB>
                      <a:noFill/>
                    </a:lnB>
                  </a:tcPr>
                </a:tc>
              </a:tr>
              <a:tr h="463888">
                <a:tc>
                  <a:txBody>
                    <a:bodyPr/>
                    <a:lstStyle/>
                    <a:p>
                      <a:pPr marL="0" marR="0" algn="l">
                        <a:spcBef>
                          <a:spcPts val="0"/>
                        </a:spcBef>
                        <a:spcAft>
                          <a:spcPts val="0"/>
                        </a:spcAft>
                      </a:pPr>
                      <a:r>
                        <a:rPr lang="en-US" sz="1800" b="0" dirty="0">
                          <a:solidFill>
                            <a:srgbClr val="000000"/>
                          </a:solidFill>
                          <a:latin typeface="Helvetica" pitchFamily="34" charset="0"/>
                          <a:ea typeface="Times New Roman"/>
                          <a:cs typeface="Times New Roman"/>
                        </a:rPr>
                        <a:t>Total</a:t>
                      </a:r>
                      <a:endParaRPr lang="en-US" sz="18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0">
                          <a:solidFill>
                            <a:srgbClr val="000000"/>
                          </a:solidFill>
                          <a:latin typeface="Helvetica" pitchFamily="34" charset="0"/>
                          <a:ea typeface="Times New Roman"/>
                          <a:cs typeface="Times New Roman"/>
                        </a:rPr>
                        <a:t>6105.9447</a:t>
                      </a:r>
                      <a:endParaRPr lang="en-US" sz="18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0" i="0" spc="100">
                          <a:solidFill>
                            <a:srgbClr val="000000"/>
                          </a:solidFill>
                          <a:latin typeface="Helvetica" pitchFamily="34" charset="0"/>
                          <a:ea typeface="Times New Roman"/>
                          <a:cs typeface="Times New Roman"/>
                        </a:rPr>
                        <a:t>24</a:t>
                      </a:r>
                      <a:endParaRPr lang="en-US" sz="18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4580" name="Text Box 4"/>
          <p:cNvSpPr txBox="1">
            <a:spLocks noChangeArrowheads="1"/>
          </p:cNvSpPr>
          <p:nvPr/>
        </p:nvSpPr>
        <p:spPr bwMode="auto">
          <a:xfrm>
            <a:off x="457200" y="914400"/>
            <a:ext cx="3200400" cy="477838"/>
          </a:xfrm>
          <a:prstGeom prst="rect">
            <a:avLst/>
          </a:prstGeom>
          <a:noFill/>
          <a:ln w="9525">
            <a:noFill/>
            <a:miter lim="800000"/>
            <a:headEnd/>
            <a:tailEnd/>
          </a:ln>
        </p:spPr>
        <p:txBody>
          <a:bodyPr>
            <a:spAutoFit/>
          </a:bodyPr>
          <a:lstStyle/>
          <a:p>
            <a:r>
              <a:rPr lang="en-US" sz="2500" b="1" i="1" dirty="0">
                <a:solidFill>
                  <a:srgbClr val="1F497D"/>
                </a:solidFill>
                <a:latin typeface="Helvetica"/>
              </a:rPr>
              <a:t>R</a:t>
            </a:r>
            <a:r>
              <a:rPr lang="en-US" sz="2500" b="1" baseline="30000" dirty="0">
                <a:solidFill>
                  <a:srgbClr val="1F497D"/>
                </a:solidFill>
                <a:latin typeface="Helvetica"/>
              </a:rPr>
              <a:t>2</a:t>
            </a:r>
            <a:r>
              <a:rPr lang="en-US" sz="2500" b="1" dirty="0">
                <a:solidFill>
                  <a:srgbClr val="1F497D"/>
                </a:solidFill>
                <a:latin typeface="Helvetica"/>
              </a:rPr>
              <a:t> and Adjusted </a:t>
            </a:r>
            <a:r>
              <a:rPr lang="en-US" sz="2500" b="1" i="1" dirty="0">
                <a:solidFill>
                  <a:srgbClr val="1F497D"/>
                </a:solidFill>
                <a:latin typeface="Helvetica"/>
              </a:rPr>
              <a:t>R</a:t>
            </a:r>
            <a:r>
              <a:rPr lang="en-US" sz="2500" b="1" baseline="30000" dirty="0">
                <a:solidFill>
                  <a:srgbClr val="1F497D"/>
                </a:solidFill>
                <a:latin typeface="Helvetica"/>
              </a:rPr>
              <a:t>2</a:t>
            </a:r>
            <a:endParaRPr lang="en-US" sz="2500" b="1" dirty="0">
              <a:solidFill>
                <a:srgbClr val="1F497D"/>
              </a:solidFill>
              <a:latin typeface="Helvetica"/>
            </a:endParaRPr>
          </a:p>
        </p:txBody>
      </p:sp>
      <p:sp>
        <p:nvSpPr>
          <p:cNvPr id="24581" name="Text Box 5"/>
          <p:cNvSpPr txBox="1">
            <a:spLocks noChangeArrowheads="1"/>
          </p:cNvSpPr>
          <p:nvPr/>
        </p:nvSpPr>
        <p:spPr bwMode="auto">
          <a:xfrm>
            <a:off x="533400" y="1524000"/>
            <a:ext cx="6553200" cy="477838"/>
          </a:xfrm>
          <a:prstGeom prst="rect">
            <a:avLst/>
          </a:prstGeom>
          <a:noFill/>
          <a:ln w="9525">
            <a:noFill/>
            <a:miter lim="800000"/>
            <a:headEnd/>
            <a:tailEnd/>
          </a:ln>
        </p:spPr>
        <p:txBody>
          <a:bodyPr>
            <a:spAutoFit/>
          </a:bodyPr>
          <a:lstStyle/>
          <a:p>
            <a:r>
              <a:rPr lang="en-US" sz="2500" dirty="0">
                <a:latin typeface="Helvetica"/>
              </a:rPr>
              <a:t>The </a:t>
            </a:r>
            <a:r>
              <a:rPr lang="en-US" sz="2500" b="1" dirty="0">
                <a:solidFill>
                  <a:srgbClr val="1F497D"/>
                </a:solidFill>
                <a:latin typeface="Helvetica"/>
              </a:rPr>
              <a:t>coefficient of multiple determination</a:t>
            </a:r>
            <a:endParaRPr lang="en-US" sz="2500" b="1" baseline="30000" dirty="0">
              <a:solidFill>
                <a:srgbClr val="1F497D"/>
              </a:solidFill>
              <a:latin typeface="Helvetica"/>
              <a:sym typeface="Symbol" pitchFamily="18" charset="2"/>
            </a:endParaRPr>
          </a:p>
        </p:txBody>
      </p:sp>
      <p:sp>
        <p:nvSpPr>
          <p:cNvPr id="24582" name="Text Box 6"/>
          <p:cNvSpPr txBox="1">
            <a:spLocks noChangeArrowheads="1"/>
          </p:cNvSpPr>
          <p:nvPr/>
        </p:nvSpPr>
        <p:spPr bwMode="auto">
          <a:xfrm>
            <a:off x="609600" y="3886200"/>
            <a:ext cx="8229600" cy="1816100"/>
          </a:xfrm>
          <a:prstGeom prst="rect">
            <a:avLst/>
          </a:prstGeom>
          <a:noFill/>
          <a:ln w="9525">
            <a:noFill/>
            <a:miter lim="800000"/>
            <a:headEnd/>
            <a:tailEnd/>
          </a:ln>
        </p:spPr>
        <p:txBody>
          <a:bodyPr>
            <a:spAutoFit/>
          </a:bodyPr>
          <a:lstStyle/>
          <a:p>
            <a:pPr>
              <a:buFontTx/>
              <a:buChar char="•"/>
            </a:pPr>
            <a:r>
              <a:rPr lang="en-US" sz="2800" dirty="0">
                <a:latin typeface="Helvetica"/>
              </a:rPr>
              <a:t>  For the wire bond pull strength data, we find that </a:t>
            </a:r>
            <a:r>
              <a:rPr lang="en-US" sz="2800" i="1" dirty="0">
                <a:latin typeface="Helvetica"/>
              </a:rPr>
              <a:t>R</a:t>
            </a:r>
            <a:r>
              <a:rPr lang="en-US" sz="2800" baseline="30000" dirty="0">
                <a:latin typeface="Helvetica"/>
              </a:rPr>
              <a:t>2</a:t>
            </a:r>
            <a:r>
              <a:rPr lang="en-US" sz="2800" dirty="0">
                <a:latin typeface="Helvetica"/>
              </a:rPr>
              <a:t> = </a:t>
            </a:r>
            <a:r>
              <a:rPr lang="en-US" sz="2800" i="1" dirty="0">
                <a:latin typeface="Helvetica"/>
              </a:rPr>
              <a:t>SS</a:t>
            </a:r>
            <a:r>
              <a:rPr lang="en-US" sz="2800" i="1" baseline="-25000" dirty="0">
                <a:latin typeface="Helvetica"/>
              </a:rPr>
              <a:t>R</a:t>
            </a:r>
            <a:r>
              <a:rPr lang="en-US" sz="2800" dirty="0">
                <a:latin typeface="Helvetica"/>
              </a:rPr>
              <a:t>/</a:t>
            </a:r>
            <a:r>
              <a:rPr lang="en-US" sz="2800" i="1" dirty="0">
                <a:latin typeface="Helvetica"/>
              </a:rPr>
              <a:t>SS</a:t>
            </a:r>
            <a:r>
              <a:rPr lang="en-US" sz="2800" i="1" baseline="-25000" dirty="0">
                <a:latin typeface="Helvetica"/>
              </a:rPr>
              <a:t>T</a:t>
            </a:r>
            <a:r>
              <a:rPr lang="en-US" sz="2800" dirty="0">
                <a:latin typeface="Helvetica"/>
              </a:rPr>
              <a:t> = </a:t>
            </a:r>
            <a:r>
              <a:rPr lang="en-US" sz="2800" dirty="0">
                <a:latin typeface="Helvetica"/>
                <a:sym typeface="Symbol" pitchFamily="18" charset="2"/>
              </a:rPr>
              <a:t>5990.7712/6105.9447 = 0.9811.</a:t>
            </a:r>
          </a:p>
          <a:p>
            <a:pPr>
              <a:buFontTx/>
              <a:buChar char="•"/>
            </a:pPr>
            <a:r>
              <a:rPr lang="en-US" sz="2800" dirty="0">
                <a:latin typeface="Helvetica"/>
                <a:sym typeface="Symbol" pitchFamily="18" charset="2"/>
              </a:rPr>
              <a:t>  Thus, the model accounts for about 98% of the variability in the pull strength response.</a:t>
            </a:r>
            <a:endParaRPr lang="en-US" sz="2800" baseline="30000" dirty="0">
              <a:latin typeface="Helvetica"/>
              <a:sym typeface="Symbol" pitchFamily="18" charset="2"/>
            </a:endParaRPr>
          </a:p>
        </p:txBody>
      </p:sp>
      <p:sp>
        <p:nvSpPr>
          <p:cNvPr id="24583" name="Slide Number Placeholder 7"/>
          <p:cNvSpPr>
            <a:spLocks noGrp="1"/>
          </p:cNvSpPr>
          <p:nvPr>
            <p:ph type="sldNum" sz="quarter" idx="12"/>
          </p:nvPr>
        </p:nvSpPr>
        <p:spPr bwMode="auto">
          <a:noFill/>
          <a:ln>
            <a:miter lim="800000"/>
            <a:headEnd/>
            <a:tailEnd/>
          </a:ln>
        </p:spPr>
        <p:txBody>
          <a:bodyPr/>
          <a:lstStyle/>
          <a:p>
            <a:fld id="{241BC72D-0F5E-42EA-858D-4361FEABDAE6}" type="slidenum">
              <a:rPr lang="en-US" smtClean="0">
                <a:latin typeface="Helvetica"/>
              </a:rPr>
              <a:pPr/>
              <a:t>35</a:t>
            </a:fld>
            <a:endParaRPr lang="en-US" smtClean="0">
              <a:latin typeface="Helvetica"/>
            </a:endParaRPr>
          </a:p>
        </p:txBody>
      </p:sp>
      <p:sp>
        <p:nvSpPr>
          <p:cNvPr id="24584"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4578" name="Object 8"/>
          <p:cNvGraphicFramePr>
            <a:graphicFrameLocks noChangeAspect="1"/>
          </p:cNvGraphicFramePr>
          <p:nvPr/>
        </p:nvGraphicFramePr>
        <p:xfrm>
          <a:off x="2743200" y="2438400"/>
          <a:ext cx="3124200" cy="990600"/>
        </p:xfrm>
        <a:graphic>
          <a:graphicData uri="http://schemas.openxmlformats.org/presentationml/2006/ole">
            <mc:AlternateContent xmlns:mc="http://schemas.openxmlformats.org/markup-compatibility/2006">
              <mc:Choice xmlns:v="urn:schemas-microsoft-com:vml" Requires="v">
                <p:oleObj spid="_x0000_s24579" name="Equation" r:id="rId4" imgW="1295400" imgH="431800" progId="Equation.DSMT4">
                  <p:embed/>
                </p:oleObj>
              </mc:Choice>
              <mc:Fallback>
                <p:oleObj name="Equation" r:id="rId4" imgW="1295400" imgH="4318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438400"/>
                        <a:ext cx="31242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
        <p:nvSpPr>
          <p:cNvPr id="10" name="TextBox 9"/>
          <p:cNvSpPr txBox="1">
            <a:spLocks noChangeArrowheads="1"/>
          </p:cNvSpPr>
          <p:nvPr/>
        </p:nvSpPr>
        <p:spPr bwMode="auto">
          <a:xfrm>
            <a:off x="6324600" y="2590800"/>
            <a:ext cx="19812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12­13</a:t>
            </a:r>
            <a:r>
              <a:rPr lang="en-US" sz="2000" dirty="0">
                <a:latin typeface="Helvetica"/>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5604" name="Text Box 4"/>
          <p:cNvSpPr txBox="1">
            <a:spLocks noChangeArrowheads="1"/>
          </p:cNvSpPr>
          <p:nvPr/>
        </p:nvSpPr>
        <p:spPr bwMode="auto">
          <a:xfrm>
            <a:off x="457200" y="914400"/>
            <a:ext cx="3200400" cy="477838"/>
          </a:xfrm>
          <a:prstGeom prst="rect">
            <a:avLst/>
          </a:prstGeom>
          <a:noFill/>
          <a:ln w="9525">
            <a:noFill/>
            <a:miter lim="800000"/>
            <a:headEnd/>
            <a:tailEnd/>
          </a:ln>
        </p:spPr>
        <p:txBody>
          <a:bodyPr>
            <a:spAutoFit/>
          </a:bodyPr>
          <a:lstStyle/>
          <a:p>
            <a:r>
              <a:rPr lang="en-US" sz="2500" b="1" i="1" dirty="0">
                <a:solidFill>
                  <a:srgbClr val="1F497D"/>
                </a:solidFill>
                <a:latin typeface="Helvetica"/>
              </a:rPr>
              <a:t>R</a:t>
            </a:r>
            <a:r>
              <a:rPr lang="en-US" sz="2500" b="1" baseline="30000" dirty="0">
                <a:solidFill>
                  <a:srgbClr val="1F497D"/>
                </a:solidFill>
                <a:latin typeface="Helvetica"/>
              </a:rPr>
              <a:t>2</a:t>
            </a:r>
            <a:r>
              <a:rPr lang="en-US" sz="2500" b="1" dirty="0">
                <a:solidFill>
                  <a:srgbClr val="1F497D"/>
                </a:solidFill>
                <a:latin typeface="Helvetica"/>
              </a:rPr>
              <a:t> and Adjusted </a:t>
            </a:r>
            <a:r>
              <a:rPr lang="en-US" sz="2500" b="1" i="1" dirty="0">
                <a:solidFill>
                  <a:srgbClr val="1F497D"/>
                </a:solidFill>
                <a:latin typeface="Helvetica"/>
              </a:rPr>
              <a:t>R</a:t>
            </a:r>
            <a:r>
              <a:rPr lang="en-US" sz="2500" b="1" baseline="30000" dirty="0">
                <a:solidFill>
                  <a:srgbClr val="1F497D"/>
                </a:solidFill>
                <a:latin typeface="Helvetica"/>
              </a:rPr>
              <a:t>2</a:t>
            </a:r>
            <a:endParaRPr lang="en-US" sz="2500" b="1" dirty="0">
              <a:solidFill>
                <a:srgbClr val="1F497D"/>
              </a:solidFill>
              <a:latin typeface="Helvetica"/>
            </a:endParaRPr>
          </a:p>
        </p:txBody>
      </p:sp>
      <p:sp>
        <p:nvSpPr>
          <p:cNvPr id="25605" name="Text Box 5"/>
          <p:cNvSpPr txBox="1">
            <a:spLocks noChangeArrowheads="1"/>
          </p:cNvSpPr>
          <p:nvPr/>
        </p:nvSpPr>
        <p:spPr bwMode="auto">
          <a:xfrm>
            <a:off x="533400" y="1524000"/>
            <a:ext cx="6553200" cy="477838"/>
          </a:xfrm>
          <a:prstGeom prst="rect">
            <a:avLst/>
          </a:prstGeom>
          <a:noFill/>
          <a:ln w="9525">
            <a:noFill/>
            <a:miter lim="800000"/>
            <a:headEnd/>
            <a:tailEnd/>
          </a:ln>
        </p:spPr>
        <p:txBody>
          <a:bodyPr>
            <a:spAutoFit/>
          </a:bodyPr>
          <a:lstStyle/>
          <a:p>
            <a:r>
              <a:rPr lang="en-US" sz="2500" dirty="0">
                <a:latin typeface="Helvetica"/>
              </a:rPr>
              <a:t>The </a:t>
            </a:r>
            <a:r>
              <a:rPr lang="en-US" sz="2500" b="1" dirty="0">
                <a:solidFill>
                  <a:srgbClr val="1F497D"/>
                </a:solidFill>
                <a:latin typeface="Helvetica"/>
              </a:rPr>
              <a:t>adjusted </a:t>
            </a:r>
            <a:r>
              <a:rPr lang="en-US" sz="2500" b="1" i="1" dirty="0">
                <a:solidFill>
                  <a:srgbClr val="1F497D"/>
                </a:solidFill>
                <a:latin typeface="Helvetica"/>
              </a:rPr>
              <a:t>R</a:t>
            </a:r>
            <a:r>
              <a:rPr lang="en-US" sz="2500" b="1" baseline="30000" dirty="0">
                <a:solidFill>
                  <a:srgbClr val="1F497D"/>
                </a:solidFill>
                <a:latin typeface="Helvetica"/>
              </a:rPr>
              <a:t>2 </a:t>
            </a:r>
            <a:r>
              <a:rPr lang="en-US" sz="2500" dirty="0">
                <a:latin typeface="Helvetica"/>
              </a:rPr>
              <a:t>is</a:t>
            </a:r>
            <a:endParaRPr lang="en-US" sz="2500" baseline="30000" dirty="0">
              <a:latin typeface="Helvetica"/>
              <a:sym typeface="Symbol" pitchFamily="18" charset="2"/>
            </a:endParaRPr>
          </a:p>
        </p:txBody>
      </p:sp>
      <p:sp>
        <p:nvSpPr>
          <p:cNvPr id="25606" name="Text Box 6"/>
          <p:cNvSpPr txBox="1">
            <a:spLocks noChangeArrowheads="1"/>
          </p:cNvSpPr>
          <p:nvPr/>
        </p:nvSpPr>
        <p:spPr bwMode="auto">
          <a:xfrm>
            <a:off x="609600" y="3733800"/>
            <a:ext cx="8229600" cy="1816100"/>
          </a:xfrm>
          <a:prstGeom prst="rect">
            <a:avLst/>
          </a:prstGeom>
          <a:noFill/>
          <a:ln w="9525">
            <a:noFill/>
            <a:miter lim="800000"/>
            <a:headEnd/>
            <a:tailEnd/>
          </a:ln>
        </p:spPr>
        <p:txBody>
          <a:bodyPr>
            <a:spAutoFit/>
          </a:bodyPr>
          <a:lstStyle/>
          <a:p>
            <a:pPr>
              <a:buFontTx/>
              <a:buChar char="•"/>
            </a:pPr>
            <a:r>
              <a:rPr lang="en-US" sz="2800" dirty="0">
                <a:latin typeface="Helvetica"/>
              </a:rPr>
              <a:t>  The adjusted </a:t>
            </a:r>
            <a:r>
              <a:rPr lang="en-US" sz="2800" i="1" dirty="0">
                <a:latin typeface="Helvetica"/>
              </a:rPr>
              <a:t>R</a:t>
            </a:r>
            <a:r>
              <a:rPr lang="en-US" sz="2800" baseline="30000" dirty="0">
                <a:latin typeface="Helvetica"/>
              </a:rPr>
              <a:t>2</a:t>
            </a:r>
            <a:r>
              <a:rPr lang="en-US" sz="2800" dirty="0">
                <a:latin typeface="Helvetica"/>
              </a:rPr>
              <a:t> statistic penalizes the analyst for adding terms to the model.</a:t>
            </a:r>
          </a:p>
          <a:p>
            <a:pPr>
              <a:buFontTx/>
              <a:buChar char="•"/>
            </a:pPr>
            <a:r>
              <a:rPr lang="en-US" sz="2800" dirty="0">
                <a:latin typeface="Helvetica"/>
              </a:rPr>
              <a:t>  It can help guard against </a:t>
            </a:r>
            <a:r>
              <a:rPr lang="en-US" sz="2800" dirty="0" err="1">
                <a:solidFill>
                  <a:srgbClr val="1F497D"/>
                </a:solidFill>
                <a:latin typeface="Helvetica"/>
              </a:rPr>
              <a:t>overfitting</a:t>
            </a:r>
            <a:r>
              <a:rPr lang="en-US" sz="2800" dirty="0">
                <a:latin typeface="Helvetica"/>
              </a:rPr>
              <a:t> (including </a:t>
            </a:r>
            <a:r>
              <a:rPr lang="en-US" sz="2800" dirty="0" err="1">
                <a:latin typeface="Helvetica"/>
              </a:rPr>
              <a:t>regressors</a:t>
            </a:r>
            <a:r>
              <a:rPr lang="en-US" sz="2800" dirty="0">
                <a:latin typeface="Helvetica"/>
              </a:rPr>
              <a:t> that are not really useful)</a:t>
            </a:r>
            <a:endParaRPr lang="en-US" sz="2800" baseline="30000" dirty="0">
              <a:latin typeface="Helvetica"/>
              <a:sym typeface="Symbol" pitchFamily="18" charset="2"/>
            </a:endParaRPr>
          </a:p>
        </p:txBody>
      </p:sp>
      <p:sp>
        <p:nvSpPr>
          <p:cNvPr id="25607" name="Slide Number Placeholder 7"/>
          <p:cNvSpPr>
            <a:spLocks noGrp="1"/>
          </p:cNvSpPr>
          <p:nvPr>
            <p:ph type="sldNum" sz="quarter" idx="12"/>
          </p:nvPr>
        </p:nvSpPr>
        <p:spPr bwMode="auto">
          <a:noFill/>
          <a:ln>
            <a:miter lim="800000"/>
            <a:headEnd/>
            <a:tailEnd/>
          </a:ln>
        </p:spPr>
        <p:txBody>
          <a:bodyPr/>
          <a:lstStyle/>
          <a:p>
            <a:fld id="{87EE7362-703E-4486-B5DF-A87E316FCBC6}" type="slidenum">
              <a:rPr lang="en-US" smtClean="0">
                <a:latin typeface="Helvetica"/>
              </a:rPr>
              <a:pPr/>
              <a:t>36</a:t>
            </a:fld>
            <a:endParaRPr lang="en-US" smtClean="0">
              <a:latin typeface="Helvetica"/>
            </a:endParaRPr>
          </a:p>
        </p:txBody>
      </p:sp>
      <p:sp>
        <p:nvSpPr>
          <p:cNvPr id="2560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5602" name="Object 8"/>
          <p:cNvGraphicFramePr>
            <a:graphicFrameLocks noChangeAspect="1"/>
          </p:cNvGraphicFramePr>
          <p:nvPr/>
        </p:nvGraphicFramePr>
        <p:xfrm>
          <a:off x="1752600" y="2362200"/>
          <a:ext cx="3505200" cy="990600"/>
        </p:xfrm>
        <a:graphic>
          <a:graphicData uri="http://schemas.openxmlformats.org/presentationml/2006/ole">
            <mc:AlternateContent xmlns:mc="http://schemas.openxmlformats.org/markup-compatibility/2006">
              <mc:Choice xmlns:v="urn:schemas-microsoft-com:vml" Requires="v">
                <p:oleObj spid="_x0000_s25603" name="Equation" r:id="rId4" imgW="1397000" imgH="431800" progId="Equation.DSMT4">
                  <p:embed/>
                </p:oleObj>
              </mc:Choice>
              <mc:Fallback>
                <p:oleObj name="Equation" r:id="rId4" imgW="1397000" imgH="4318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362200"/>
                        <a:ext cx="35052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9" name="TextBox 9"/>
          <p:cNvSpPr txBox="1">
            <a:spLocks noChangeArrowheads="1"/>
          </p:cNvSpPr>
          <p:nvPr/>
        </p:nvSpPr>
        <p:spPr bwMode="auto">
          <a:xfrm>
            <a:off x="5791200" y="2590800"/>
            <a:ext cx="19812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12­14)</a:t>
            </a:r>
            <a:endParaRPr lang="en-US" sz="2000" dirty="0">
              <a:latin typeface="Helvetica"/>
            </a:endParaRPr>
          </a:p>
        </p:txBody>
      </p:sp>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75779" name="Text Box 4"/>
          <p:cNvSpPr txBox="1">
            <a:spLocks noChangeArrowheads="1"/>
          </p:cNvSpPr>
          <p:nvPr/>
        </p:nvSpPr>
        <p:spPr bwMode="auto">
          <a:xfrm>
            <a:off x="304800" y="990600"/>
            <a:ext cx="8382000" cy="862013"/>
          </a:xfrm>
          <a:prstGeom prst="rect">
            <a:avLst/>
          </a:prstGeom>
          <a:noFill/>
          <a:ln w="9525">
            <a:noFill/>
            <a:miter lim="800000"/>
            <a:headEnd/>
            <a:tailEnd/>
          </a:ln>
        </p:spPr>
        <p:txBody>
          <a:bodyPr>
            <a:spAutoFit/>
          </a:bodyPr>
          <a:lstStyle/>
          <a:p>
            <a:r>
              <a:rPr lang="en-US" sz="2500" b="1" dirty="0">
                <a:latin typeface="Helvetica"/>
              </a:rPr>
              <a:t>12-2.2 Tests on Individual Regression Coefficients and Subsets of Coefficients</a:t>
            </a:r>
          </a:p>
        </p:txBody>
      </p:sp>
      <p:sp>
        <p:nvSpPr>
          <p:cNvPr id="75780" name="Text Box 5"/>
          <p:cNvSpPr txBox="1">
            <a:spLocks noChangeArrowheads="1"/>
          </p:cNvSpPr>
          <p:nvPr/>
        </p:nvSpPr>
        <p:spPr bwMode="auto">
          <a:xfrm>
            <a:off x="304800" y="2057400"/>
            <a:ext cx="8305800" cy="2236788"/>
          </a:xfrm>
          <a:prstGeom prst="rect">
            <a:avLst/>
          </a:prstGeom>
          <a:noFill/>
          <a:ln w="9525">
            <a:noFill/>
            <a:miter lim="800000"/>
            <a:headEnd/>
            <a:tailEnd/>
          </a:ln>
        </p:spPr>
        <p:txBody>
          <a:bodyPr>
            <a:spAutoFit/>
          </a:bodyPr>
          <a:lstStyle/>
          <a:p>
            <a:r>
              <a:rPr lang="en-US" sz="2500" dirty="0">
                <a:latin typeface="Helvetica"/>
              </a:rPr>
              <a:t>The hypotheses for testing the significance of any individual regression coefficient:</a:t>
            </a:r>
          </a:p>
          <a:p>
            <a:endParaRPr lang="en-US" sz="2500" baseline="30000" dirty="0">
              <a:latin typeface="Helvetica"/>
              <a:sym typeface="Symbol" pitchFamily="18" charset="2"/>
            </a:endParaRPr>
          </a:p>
          <a:p>
            <a:r>
              <a:rPr lang="en-US" sz="2800" i="1" dirty="0"/>
              <a:t>		</a:t>
            </a:r>
            <a:r>
              <a:rPr lang="en-US" sz="2800" i="1" dirty="0">
                <a:latin typeface="Helvetica"/>
              </a:rPr>
              <a:t>H</a:t>
            </a:r>
            <a:r>
              <a:rPr lang="en-US" sz="2800" baseline="-25000" dirty="0">
                <a:latin typeface="Helvetica"/>
              </a:rPr>
              <a:t>0</a:t>
            </a:r>
            <a:r>
              <a:rPr lang="en-US" sz="2800" dirty="0">
                <a:latin typeface="Helvetica"/>
              </a:rPr>
              <a:t>:</a:t>
            </a:r>
            <a:r>
              <a:rPr lang="en-US" sz="2800" i="1" dirty="0">
                <a:latin typeface="Helvetica"/>
              </a:rPr>
              <a:t> </a:t>
            </a:r>
            <a:r>
              <a:rPr lang="en-US" sz="2800" dirty="0" err="1">
                <a:latin typeface="Symbol" pitchFamily="18" charset="2"/>
              </a:rPr>
              <a:t>b</a:t>
            </a:r>
            <a:r>
              <a:rPr lang="en-US" sz="2800" i="1" baseline="-25000" dirty="0" err="1">
                <a:latin typeface="Helvetica"/>
              </a:rPr>
              <a:t>j</a:t>
            </a:r>
            <a:r>
              <a:rPr lang="en-US" sz="2800" i="1" dirty="0">
                <a:latin typeface="Helvetica"/>
              </a:rPr>
              <a:t> </a:t>
            </a:r>
            <a:r>
              <a:rPr lang="en-US" sz="2800" dirty="0">
                <a:latin typeface="Helvetica"/>
              </a:rPr>
              <a:t>= </a:t>
            </a:r>
            <a:r>
              <a:rPr lang="en-US" sz="2800" dirty="0">
                <a:latin typeface="Symbol" pitchFamily="18" charset="2"/>
              </a:rPr>
              <a:t>b</a:t>
            </a:r>
            <a:r>
              <a:rPr lang="en-US" sz="2800" i="1" baseline="-25000" dirty="0">
                <a:latin typeface="Helvetica"/>
              </a:rPr>
              <a:t>j</a:t>
            </a:r>
            <a:r>
              <a:rPr lang="en-US" sz="2800" baseline="-25000" dirty="0">
                <a:latin typeface="Helvetica"/>
              </a:rPr>
              <a:t>0</a:t>
            </a:r>
            <a:endParaRPr lang="en-US" sz="2800" dirty="0">
              <a:latin typeface="Helvetica"/>
            </a:endParaRPr>
          </a:p>
          <a:p>
            <a:r>
              <a:rPr lang="en-US" sz="2800" dirty="0">
                <a:latin typeface="Helvetica"/>
              </a:rPr>
              <a:t> 		</a:t>
            </a:r>
            <a:r>
              <a:rPr lang="en-US" sz="2800" i="1" dirty="0">
                <a:latin typeface="Helvetica"/>
              </a:rPr>
              <a:t>H</a:t>
            </a:r>
            <a:r>
              <a:rPr lang="en-US" sz="2800" baseline="-25000" dirty="0">
                <a:latin typeface="Helvetica"/>
              </a:rPr>
              <a:t>1</a:t>
            </a:r>
            <a:r>
              <a:rPr lang="en-US" sz="2800" dirty="0">
                <a:latin typeface="Helvetica"/>
              </a:rPr>
              <a:t>:</a:t>
            </a:r>
            <a:r>
              <a:rPr lang="en-US" sz="2800" i="1" dirty="0">
                <a:latin typeface="Helvetica"/>
              </a:rPr>
              <a:t> </a:t>
            </a:r>
            <a:r>
              <a:rPr lang="en-US" sz="2800" dirty="0" err="1">
                <a:latin typeface="Symbol" pitchFamily="18" charset="2"/>
              </a:rPr>
              <a:t>b</a:t>
            </a:r>
            <a:r>
              <a:rPr lang="en-US" sz="2800" i="1" baseline="-25000" dirty="0" err="1">
                <a:latin typeface="Helvetica"/>
              </a:rPr>
              <a:t>j</a:t>
            </a:r>
            <a:r>
              <a:rPr lang="en-US" sz="2800" dirty="0">
                <a:latin typeface="Helvetica"/>
              </a:rPr>
              <a:t> </a:t>
            </a:r>
            <a:r>
              <a:rPr lang="en-US" sz="2800" dirty="0">
                <a:latin typeface="Helvetica"/>
                <a:sym typeface="Symbol" pitchFamily="18" charset="2"/>
              </a:rPr>
              <a:t></a:t>
            </a:r>
            <a:r>
              <a:rPr lang="en-US" sz="2800" dirty="0">
                <a:latin typeface="Helvetica"/>
              </a:rPr>
              <a:t> </a:t>
            </a:r>
            <a:r>
              <a:rPr lang="en-US" sz="2800" dirty="0">
                <a:latin typeface="Symbol" pitchFamily="18" charset="2"/>
              </a:rPr>
              <a:t>b</a:t>
            </a:r>
            <a:r>
              <a:rPr lang="en-US" sz="2800" i="1" baseline="-25000" dirty="0">
                <a:latin typeface="Helvetica"/>
              </a:rPr>
              <a:t>j</a:t>
            </a:r>
            <a:r>
              <a:rPr lang="en-US" sz="2800" baseline="-25000" dirty="0">
                <a:latin typeface="Helvetica"/>
              </a:rPr>
              <a:t>0</a:t>
            </a:r>
            <a:r>
              <a:rPr lang="en-US" sz="2800" dirty="0">
                <a:latin typeface="Helvetica"/>
              </a:rPr>
              <a:t>           </a:t>
            </a:r>
            <a:r>
              <a:rPr lang="en-US" sz="2800" dirty="0" smtClean="0">
                <a:latin typeface="Helvetica"/>
              </a:rPr>
              <a:t>              </a:t>
            </a:r>
            <a:r>
              <a:rPr lang="en-US" sz="2000" dirty="0" smtClean="0">
                <a:latin typeface="Helvetica"/>
              </a:rPr>
              <a:t>(12-15)</a:t>
            </a:r>
            <a:endParaRPr lang="en-US" sz="2000" dirty="0">
              <a:latin typeface="Helvetica"/>
            </a:endParaRPr>
          </a:p>
          <a:p>
            <a:endParaRPr lang="en-US" sz="2500" baseline="30000" dirty="0">
              <a:latin typeface="Helvetica"/>
              <a:sym typeface="Symbol" pitchFamily="18" charset="2"/>
            </a:endParaRPr>
          </a:p>
        </p:txBody>
      </p:sp>
      <p:sp>
        <p:nvSpPr>
          <p:cNvPr id="75781" name="Slide Number Placeholder 6"/>
          <p:cNvSpPr>
            <a:spLocks noGrp="1"/>
          </p:cNvSpPr>
          <p:nvPr>
            <p:ph type="sldNum" sz="quarter" idx="12"/>
          </p:nvPr>
        </p:nvSpPr>
        <p:spPr bwMode="auto">
          <a:noFill/>
          <a:ln>
            <a:miter lim="800000"/>
            <a:headEnd/>
            <a:tailEnd/>
          </a:ln>
        </p:spPr>
        <p:txBody>
          <a:bodyPr/>
          <a:lstStyle/>
          <a:p>
            <a:fld id="{C3511152-576A-41DB-AB64-6FA4EA227EDE}" type="slidenum">
              <a:rPr lang="en-US" smtClean="0">
                <a:latin typeface="Helvetica"/>
              </a:rPr>
              <a:pPr/>
              <a:t>37</a:t>
            </a:fld>
            <a:endParaRPr lang="en-US" smtClean="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6628" name="Text Box 4"/>
          <p:cNvSpPr txBox="1">
            <a:spLocks noChangeArrowheads="1"/>
          </p:cNvSpPr>
          <p:nvPr/>
        </p:nvSpPr>
        <p:spPr bwMode="auto">
          <a:xfrm>
            <a:off x="304800" y="990600"/>
            <a:ext cx="8382000" cy="830263"/>
          </a:xfrm>
          <a:prstGeom prst="rect">
            <a:avLst/>
          </a:prstGeom>
          <a:noFill/>
          <a:ln w="9525">
            <a:noFill/>
            <a:miter lim="800000"/>
            <a:headEnd/>
            <a:tailEnd/>
          </a:ln>
        </p:spPr>
        <p:txBody>
          <a:bodyPr>
            <a:spAutoFit/>
          </a:bodyPr>
          <a:lstStyle/>
          <a:p>
            <a:r>
              <a:rPr lang="en-US" sz="2400" b="1" dirty="0">
                <a:latin typeface="Helvetica"/>
              </a:rPr>
              <a:t>12-2.2 Tests on Individual Regression Coefficients and Subsets of Coefficients</a:t>
            </a:r>
          </a:p>
        </p:txBody>
      </p:sp>
      <p:sp>
        <p:nvSpPr>
          <p:cNvPr id="26629" name="Text Box 5"/>
          <p:cNvSpPr txBox="1">
            <a:spLocks noChangeArrowheads="1"/>
          </p:cNvSpPr>
          <p:nvPr/>
        </p:nvSpPr>
        <p:spPr bwMode="auto">
          <a:xfrm>
            <a:off x="533400" y="2133600"/>
            <a:ext cx="8001000" cy="461963"/>
          </a:xfrm>
          <a:prstGeom prst="rect">
            <a:avLst/>
          </a:prstGeom>
          <a:noFill/>
          <a:ln w="9525">
            <a:noFill/>
            <a:miter lim="800000"/>
            <a:headEnd/>
            <a:tailEnd/>
          </a:ln>
        </p:spPr>
        <p:txBody>
          <a:bodyPr>
            <a:spAutoFit/>
          </a:bodyPr>
          <a:lstStyle/>
          <a:p>
            <a:r>
              <a:rPr lang="en-US" sz="2400" dirty="0">
                <a:latin typeface="Helvetica"/>
              </a:rPr>
              <a:t>The test statistic is</a:t>
            </a:r>
            <a:endParaRPr lang="en-US" sz="2400" baseline="30000" dirty="0">
              <a:latin typeface="Helvetica"/>
              <a:sym typeface="Symbol" pitchFamily="18" charset="2"/>
            </a:endParaRPr>
          </a:p>
        </p:txBody>
      </p:sp>
      <p:sp>
        <p:nvSpPr>
          <p:cNvPr id="26630" name="Text Box 6"/>
          <p:cNvSpPr txBox="1">
            <a:spLocks noChangeArrowheads="1"/>
          </p:cNvSpPr>
          <p:nvPr/>
        </p:nvSpPr>
        <p:spPr bwMode="auto">
          <a:xfrm>
            <a:off x="609600" y="4724400"/>
            <a:ext cx="8229600" cy="1077913"/>
          </a:xfrm>
          <a:prstGeom prst="rect">
            <a:avLst/>
          </a:prstGeom>
          <a:noFill/>
          <a:ln w="9525">
            <a:noFill/>
            <a:miter lim="800000"/>
            <a:headEnd/>
            <a:tailEnd/>
          </a:ln>
        </p:spPr>
        <p:txBody>
          <a:bodyPr>
            <a:spAutoFit/>
          </a:bodyPr>
          <a:lstStyle/>
          <a:p>
            <a:pPr>
              <a:buFontTx/>
              <a:buChar char="•"/>
            </a:pPr>
            <a:r>
              <a:rPr lang="en-US" sz="2400" dirty="0">
                <a:latin typeface="Helvetica"/>
              </a:rPr>
              <a:t>  Reject </a:t>
            </a:r>
            <a:r>
              <a:rPr lang="en-US" sz="2400" i="1" dirty="0">
                <a:latin typeface="Helvetica"/>
              </a:rPr>
              <a:t>H</a:t>
            </a:r>
            <a:r>
              <a:rPr lang="en-US" sz="2400" baseline="-25000" dirty="0">
                <a:latin typeface="Helvetica"/>
              </a:rPr>
              <a:t>0</a:t>
            </a:r>
            <a:r>
              <a:rPr lang="en-US" sz="2400" dirty="0">
                <a:latin typeface="Helvetica"/>
              </a:rPr>
              <a:t> if |</a:t>
            </a:r>
            <a:r>
              <a:rPr lang="en-US" sz="2400" i="1" dirty="0">
                <a:latin typeface="Helvetica"/>
              </a:rPr>
              <a:t>t</a:t>
            </a:r>
            <a:r>
              <a:rPr lang="en-US" sz="2400" baseline="-25000" dirty="0">
                <a:latin typeface="Helvetica"/>
              </a:rPr>
              <a:t>0</a:t>
            </a:r>
            <a:r>
              <a:rPr lang="en-US" sz="2400" dirty="0">
                <a:latin typeface="Helvetica"/>
              </a:rPr>
              <a:t>| &gt; </a:t>
            </a:r>
            <a:r>
              <a:rPr lang="en-US" sz="2400" i="1" dirty="0">
                <a:latin typeface="Helvetica"/>
              </a:rPr>
              <a:t>t</a:t>
            </a:r>
            <a:r>
              <a:rPr lang="en-US" sz="2400" baseline="-25000" dirty="0">
                <a:latin typeface="Helvetica"/>
                <a:sym typeface="Symbol" pitchFamily="18" charset="2"/>
              </a:rPr>
              <a:t>/2,</a:t>
            </a:r>
            <a:r>
              <a:rPr lang="en-US" sz="2400" i="1" baseline="-25000" dirty="0">
                <a:latin typeface="Helvetica"/>
                <a:sym typeface="Symbol" pitchFamily="18" charset="2"/>
              </a:rPr>
              <a:t>n</a:t>
            </a:r>
            <a:r>
              <a:rPr lang="en-US" sz="2400" baseline="-25000" dirty="0">
                <a:latin typeface="Helvetica"/>
                <a:sym typeface="Symbol" pitchFamily="18" charset="2"/>
              </a:rPr>
              <a:t>-</a:t>
            </a:r>
            <a:r>
              <a:rPr lang="en-US" sz="2400" i="1" baseline="-25000" dirty="0">
                <a:latin typeface="Helvetica"/>
                <a:sym typeface="Symbol" pitchFamily="18" charset="2"/>
              </a:rPr>
              <a:t>p</a:t>
            </a:r>
            <a:r>
              <a:rPr lang="en-US" sz="2400" dirty="0">
                <a:latin typeface="Helvetica"/>
                <a:sym typeface="Symbol" pitchFamily="18" charset="2"/>
              </a:rPr>
              <a:t>.</a:t>
            </a:r>
          </a:p>
          <a:p>
            <a:pPr>
              <a:buFontTx/>
              <a:buChar char="•"/>
            </a:pPr>
            <a:r>
              <a:rPr lang="en-US" sz="2400" dirty="0">
                <a:latin typeface="Helvetica"/>
                <a:sym typeface="Symbol" pitchFamily="18" charset="2"/>
              </a:rPr>
              <a:t>  This is called a </a:t>
            </a:r>
            <a:r>
              <a:rPr lang="en-US" sz="2400" b="1" dirty="0">
                <a:solidFill>
                  <a:srgbClr val="1F497D"/>
                </a:solidFill>
                <a:latin typeface="Helvetica"/>
                <a:sym typeface="Symbol" pitchFamily="18" charset="2"/>
              </a:rPr>
              <a:t>partial</a:t>
            </a:r>
            <a:r>
              <a:rPr lang="en-US" sz="2400" dirty="0">
                <a:latin typeface="Helvetica"/>
                <a:sym typeface="Symbol" pitchFamily="18" charset="2"/>
              </a:rPr>
              <a:t> or </a:t>
            </a:r>
            <a:r>
              <a:rPr lang="en-US" sz="2400" b="1" dirty="0">
                <a:solidFill>
                  <a:srgbClr val="1F497D"/>
                </a:solidFill>
                <a:latin typeface="Helvetica"/>
                <a:sym typeface="Symbol" pitchFamily="18" charset="2"/>
              </a:rPr>
              <a:t>marginal test</a:t>
            </a:r>
          </a:p>
          <a:p>
            <a:endParaRPr lang="en-US" sz="2400" baseline="30000" dirty="0">
              <a:latin typeface="Helvetica"/>
              <a:sym typeface="Symbol" pitchFamily="18" charset="2"/>
            </a:endParaRPr>
          </a:p>
        </p:txBody>
      </p:sp>
      <p:sp>
        <p:nvSpPr>
          <p:cNvPr id="26631" name="Slide Number Placeholder 7"/>
          <p:cNvSpPr>
            <a:spLocks noGrp="1"/>
          </p:cNvSpPr>
          <p:nvPr>
            <p:ph type="sldNum" sz="quarter" idx="12"/>
          </p:nvPr>
        </p:nvSpPr>
        <p:spPr bwMode="auto">
          <a:noFill/>
          <a:ln>
            <a:miter lim="800000"/>
            <a:headEnd/>
            <a:tailEnd/>
          </a:ln>
        </p:spPr>
        <p:txBody>
          <a:bodyPr/>
          <a:lstStyle/>
          <a:p>
            <a:fld id="{CC87F573-9C84-4E35-9428-E966B7316A44}" type="slidenum">
              <a:rPr lang="en-US" smtClean="0">
                <a:latin typeface="Helvetica"/>
              </a:rPr>
              <a:pPr/>
              <a:t>38</a:t>
            </a:fld>
            <a:endParaRPr lang="en-US" smtClean="0">
              <a:latin typeface="Helvetica"/>
            </a:endParaRPr>
          </a:p>
        </p:txBody>
      </p:sp>
      <p:sp>
        <p:nvSpPr>
          <p:cNvPr id="26632"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6626" name="Object 8"/>
          <p:cNvGraphicFramePr>
            <a:graphicFrameLocks noChangeAspect="1"/>
          </p:cNvGraphicFramePr>
          <p:nvPr/>
        </p:nvGraphicFramePr>
        <p:xfrm>
          <a:off x="1752600" y="2819400"/>
          <a:ext cx="3810000" cy="1143000"/>
        </p:xfrm>
        <a:graphic>
          <a:graphicData uri="http://schemas.openxmlformats.org/presentationml/2006/ole">
            <mc:AlternateContent xmlns:mc="http://schemas.openxmlformats.org/markup-compatibility/2006">
              <mc:Choice xmlns:v="urn:schemas-microsoft-com:vml" Requires="v">
                <p:oleObj spid="_x0000_s26627" name="Equation" r:id="rId4" imgW="1587500" imgH="571500" progId="Equation.DSMT4">
                  <p:embed/>
                </p:oleObj>
              </mc:Choice>
              <mc:Fallback>
                <p:oleObj name="Equation" r:id="rId4" imgW="1587500" imgH="5715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819400"/>
                        <a:ext cx="3810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3" name="Rectangle 10"/>
          <p:cNvSpPr>
            <a:spLocks noChangeArrowheads="1"/>
          </p:cNvSpPr>
          <p:nvPr/>
        </p:nvSpPr>
        <p:spPr bwMode="auto">
          <a:xfrm>
            <a:off x="0" y="571500"/>
            <a:ext cx="9144000" cy="0"/>
          </a:xfrm>
          <a:prstGeom prst="rect">
            <a:avLst/>
          </a:prstGeom>
          <a:noFill/>
          <a:ln w="9525">
            <a:noFill/>
            <a:miter lim="800000"/>
            <a:headEnd/>
            <a:tailEnd/>
          </a:ln>
        </p:spPr>
        <p:txBody>
          <a:bodyPr wrap="none" anchor="ctr">
            <a:spAutoFit/>
          </a:bodyPr>
          <a:lstStyle/>
          <a:p>
            <a:endParaRPr lang="en-US"/>
          </a:p>
        </p:txBody>
      </p:sp>
      <p:sp>
        <p:nvSpPr>
          <p:cNvPr id="26634" name="TextBox 10"/>
          <p:cNvSpPr txBox="1">
            <a:spLocks noChangeArrowheads="1"/>
          </p:cNvSpPr>
          <p:nvPr/>
        </p:nvSpPr>
        <p:spPr bwMode="auto">
          <a:xfrm>
            <a:off x="6324600" y="3124200"/>
            <a:ext cx="16764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12-16)</a:t>
            </a:r>
            <a:endParaRPr lang="en-US" sz="2000" dirty="0">
              <a:latin typeface="Helvetica"/>
            </a:endParaRPr>
          </a:p>
        </p:txBody>
      </p:sp>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7653" name="Slide Number Placeholder 6"/>
          <p:cNvSpPr>
            <a:spLocks noGrp="1"/>
          </p:cNvSpPr>
          <p:nvPr>
            <p:ph type="sldNum" sz="quarter" idx="12"/>
          </p:nvPr>
        </p:nvSpPr>
        <p:spPr bwMode="auto">
          <a:noFill/>
          <a:ln>
            <a:miter lim="800000"/>
            <a:headEnd/>
            <a:tailEnd/>
          </a:ln>
        </p:spPr>
        <p:txBody>
          <a:bodyPr/>
          <a:lstStyle/>
          <a:p>
            <a:fld id="{1CFB97DC-6B8A-4E25-B92A-FD322F3496D8}" type="slidenum">
              <a:rPr lang="en-US" smtClean="0">
                <a:latin typeface="Helvetica"/>
              </a:rPr>
              <a:pPr/>
              <a:t>39</a:t>
            </a:fld>
            <a:endParaRPr lang="en-US" smtClean="0">
              <a:latin typeface="Helvetica"/>
            </a:endParaRPr>
          </a:p>
        </p:txBody>
      </p:sp>
      <p:sp>
        <p:nvSpPr>
          <p:cNvPr id="27654" name="TextBox 5"/>
          <p:cNvSpPr txBox="1">
            <a:spLocks noChangeArrowheads="1"/>
          </p:cNvSpPr>
          <p:nvPr/>
        </p:nvSpPr>
        <p:spPr bwMode="auto">
          <a:xfrm>
            <a:off x="381000" y="1066800"/>
            <a:ext cx="8382000" cy="4154488"/>
          </a:xfrm>
          <a:prstGeom prst="rect">
            <a:avLst/>
          </a:prstGeom>
          <a:noFill/>
          <a:ln w="9525">
            <a:noFill/>
            <a:miter lim="800000"/>
            <a:headEnd/>
            <a:tailEnd/>
          </a:ln>
        </p:spPr>
        <p:txBody>
          <a:bodyPr>
            <a:spAutoFit/>
          </a:bodyPr>
          <a:lstStyle/>
          <a:p>
            <a:r>
              <a:rPr lang="en-US" sz="2200" b="1" dirty="0">
                <a:latin typeface="Helvetica"/>
              </a:rPr>
              <a:t>EXAMPLE 12-4   </a:t>
            </a:r>
            <a:r>
              <a:rPr lang="en-US" sz="2200" b="1" dirty="0">
                <a:solidFill>
                  <a:srgbClr val="1F497D"/>
                </a:solidFill>
                <a:latin typeface="Helvetica"/>
              </a:rPr>
              <a:t>Wire Bond Strength Coefficient Test </a:t>
            </a:r>
            <a:r>
              <a:rPr lang="en-US" sz="2200" dirty="0">
                <a:latin typeface="Helvetica"/>
              </a:rPr>
              <a:t>Consider the wire bond pull strength data, and suppose that we want to test the hypothesis that the regression coefficient for </a:t>
            </a:r>
            <a:r>
              <a:rPr lang="en-US" sz="2200" i="1" dirty="0">
                <a:latin typeface="Helvetica"/>
              </a:rPr>
              <a:t>x</a:t>
            </a:r>
            <a:r>
              <a:rPr lang="en-US" sz="2200" baseline="-25000" dirty="0">
                <a:latin typeface="Helvetica"/>
              </a:rPr>
              <a:t>2</a:t>
            </a:r>
            <a:r>
              <a:rPr lang="en-US" sz="2200" dirty="0">
                <a:latin typeface="Helvetica"/>
              </a:rPr>
              <a:t> (die height) is zero. The hypotheses are</a:t>
            </a:r>
          </a:p>
          <a:p>
            <a:r>
              <a:rPr lang="en-US" sz="2200" b="1" dirty="0">
                <a:latin typeface="Helvetica"/>
              </a:rPr>
              <a:t> </a:t>
            </a:r>
            <a:endParaRPr lang="en-US" sz="2200" dirty="0">
              <a:latin typeface="Helvetica"/>
            </a:endParaRPr>
          </a:p>
          <a:p>
            <a:r>
              <a:rPr lang="en-US" sz="2200" i="1" dirty="0">
                <a:latin typeface="Helvetica"/>
              </a:rPr>
              <a:t>			 H</a:t>
            </a:r>
            <a:r>
              <a:rPr lang="en-US" sz="2200" baseline="-25000" dirty="0">
                <a:latin typeface="Helvetica"/>
              </a:rPr>
              <a:t>0</a:t>
            </a:r>
            <a:r>
              <a:rPr lang="en-US" sz="2200" dirty="0">
                <a:latin typeface="Helvetica"/>
              </a:rPr>
              <a:t>: </a:t>
            </a:r>
            <a:r>
              <a:rPr lang="en-US" sz="2200" dirty="0">
                <a:latin typeface="Symbol" pitchFamily="18" charset="2"/>
              </a:rPr>
              <a:t>b</a:t>
            </a:r>
            <a:r>
              <a:rPr lang="en-US" sz="2200" baseline="-25000" dirty="0">
                <a:latin typeface="Helvetica"/>
              </a:rPr>
              <a:t>2</a:t>
            </a:r>
            <a:r>
              <a:rPr lang="en-US" sz="2200" dirty="0">
                <a:latin typeface="Helvetica"/>
              </a:rPr>
              <a:t> = 0</a:t>
            </a:r>
          </a:p>
          <a:p>
            <a:r>
              <a:rPr lang="en-US" sz="2200" i="1" dirty="0">
                <a:latin typeface="Helvetica"/>
              </a:rPr>
              <a:t>			 H</a:t>
            </a:r>
            <a:r>
              <a:rPr lang="en-US" sz="2200" baseline="-25000" dirty="0">
                <a:latin typeface="Helvetica"/>
              </a:rPr>
              <a:t>1</a:t>
            </a:r>
            <a:r>
              <a:rPr lang="en-US" sz="2200" dirty="0">
                <a:latin typeface="Helvetica"/>
              </a:rPr>
              <a:t>: </a:t>
            </a:r>
            <a:r>
              <a:rPr lang="en-US" sz="2200" dirty="0">
                <a:latin typeface="Symbol" pitchFamily="18" charset="2"/>
              </a:rPr>
              <a:t>b</a:t>
            </a:r>
            <a:r>
              <a:rPr lang="en-US" sz="2200" baseline="-25000" dirty="0">
                <a:latin typeface="Helvetica"/>
              </a:rPr>
              <a:t>2</a:t>
            </a:r>
            <a:r>
              <a:rPr lang="en-US" sz="2200" dirty="0">
                <a:latin typeface="Helvetica"/>
              </a:rPr>
              <a:t> </a:t>
            </a:r>
            <a:r>
              <a:rPr lang="en-US" sz="2200" dirty="0">
                <a:latin typeface="Helvetica"/>
                <a:sym typeface="Symbol" pitchFamily="18" charset="2"/>
              </a:rPr>
              <a:t></a:t>
            </a:r>
            <a:r>
              <a:rPr lang="en-US" sz="2200" dirty="0">
                <a:latin typeface="Helvetica"/>
              </a:rPr>
              <a:t> 0</a:t>
            </a:r>
          </a:p>
          <a:p>
            <a:r>
              <a:rPr lang="en-US" sz="2200" baseline="30000" dirty="0">
                <a:latin typeface="Helvetica"/>
              </a:rPr>
              <a:t> </a:t>
            </a:r>
            <a:endParaRPr lang="en-US" sz="2200" dirty="0">
              <a:latin typeface="Helvetica"/>
            </a:endParaRPr>
          </a:p>
          <a:p>
            <a:r>
              <a:rPr lang="en-US" sz="2200" dirty="0">
                <a:latin typeface="Helvetica"/>
              </a:rPr>
              <a:t>The main diagonal element of the </a:t>
            </a:r>
            <a:r>
              <a:rPr lang="en-US" sz="2200" b="1" dirty="0">
                <a:latin typeface="Helvetica"/>
              </a:rPr>
              <a:t>(X</a:t>
            </a:r>
            <a:r>
              <a:rPr lang="en-US" sz="2200" b="1" dirty="0">
                <a:latin typeface="Helvetica"/>
                <a:sym typeface="Symbol" pitchFamily="18" charset="2"/>
              </a:rPr>
              <a:t></a:t>
            </a:r>
            <a:r>
              <a:rPr lang="en-US" sz="2200" b="1" dirty="0">
                <a:latin typeface="Helvetica"/>
              </a:rPr>
              <a:t>X)</a:t>
            </a:r>
            <a:r>
              <a:rPr lang="en-US" sz="2200" b="1" baseline="30000" dirty="0">
                <a:latin typeface="Helvetica"/>
                <a:sym typeface="Symbol" pitchFamily="18" charset="2"/>
              </a:rPr>
              <a:t></a:t>
            </a:r>
            <a:r>
              <a:rPr lang="en-US" sz="2200" b="1" baseline="30000" dirty="0">
                <a:latin typeface="Helvetica"/>
              </a:rPr>
              <a:t>1</a:t>
            </a:r>
            <a:r>
              <a:rPr lang="en-US" sz="2200" dirty="0">
                <a:latin typeface="Helvetica"/>
              </a:rPr>
              <a:t> matrix corresponding to  is </a:t>
            </a:r>
            <a:r>
              <a:rPr lang="en-US" sz="2200" i="1" dirty="0">
                <a:latin typeface="Helvetica"/>
              </a:rPr>
              <a:t>C</a:t>
            </a:r>
            <a:r>
              <a:rPr lang="en-US" sz="2200" baseline="-25000" dirty="0">
                <a:latin typeface="Helvetica"/>
              </a:rPr>
              <a:t>22</a:t>
            </a:r>
            <a:r>
              <a:rPr lang="en-US" sz="2200" dirty="0">
                <a:latin typeface="Helvetica"/>
              </a:rPr>
              <a:t> = 0.0000015, so the </a:t>
            </a:r>
            <a:r>
              <a:rPr lang="en-US" sz="2200" i="1" dirty="0">
                <a:latin typeface="Helvetica"/>
              </a:rPr>
              <a:t>t</a:t>
            </a:r>
            <a:r>
              <a:rPr lang="en-US" sz="2200" dirty="0">
                <a:latin typeface="Helvetica"/>
              </a:rPr>
              <a:t>-statistic in Equation </a:t>
            </a:r>
            <a:r>
              <a:rPr lang="en-US" sz="2200" dirty="0" smtClean="0">
                <a:latin typeface="Helvetica"/>
              </a:rPr>
              <a:t>12-16 </a:t>
            </a:r>
            <a:r>
              <a:rPr lang="en-US" sz="2200" dirty="0">
                <a:latin typeface="Helvetica"/>
              </a:rPr>
              <a:t>is</a:t>
            </a:r>
          </a:p>
          <a:p>
            <a:r>
              <a:rPr lang="en-US" sz="2200" dirty="0">
                <a:latin typeface="Helvetica"/>
              </a:rPr>
              <a:t> </a:t>
            </a:r>
          </a:p>
          <a:p>
            <a:endParaRPr lang="en-US" sz="2200" dirty="0">
              <a:latin typeface="Helvetica"/>
            </a:endParaRPr>
          </a:p>
        </p:txBody>
      </p:sp>
      <p:sp>
        <p:nvSpPr>
          <p:cNvPr id="2765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7650" name="Object 6"/>
          <p:cNvGraphicFramePr>
            <a:graphicFrameLocks noChangeAspect="1"/>
          </p:cNvGraphicFramePr>
          <p:nvPr/>
        </p:nvGraphicFramePr>
        <p:xfrm>
          <a:off x="8610600" y="3724275"/>
          <a:ext cx="304800" cy="390525"/>
        </p:xfrm>
        <a:graphic>
          <a:graphicData uri="http://schemas.openxmlformats.org/presentationml/2006/ole">
            <mc:AlternateContent xmlns:mc="http://schemas.openxmlformats.org/markup-compatibility/2006">
              <mc:Choice xmlns:v="urn:schemas-microsoft-com:vml" Requires="v">
                <p:oleObj spid="_x0000_s27652" name="Equation" r:id="rId4" imgW="190417" imgH="241195" progId="Equation.DSMT4">
                  <p:embed/>
                </p:oleObj>
              </mc:Choice>
              <mc:Fallback>
                <p:oleObj name="Equation" r:id="rId4" imgW="190417" imgH="241195"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3724275"/>
                        <a:ext cx="3048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6" name="Rectangle 8"/>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2765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7651" name="Object 9"/>
          <p:cNvGraphicFramePr>
            <a:graphicFrameLocks noChangeAspect="1"/>
          </p:cNvGraphicFramePr>
          <p:nvPr/>
        </p:nvGraphicFramePr>
        <p:xfrm>
          <a:off x="1524000" y="4876800"/>
          <a:ext cx="5410200" cy="990600"/>
        </p:xfrm>
        <a:graphic>
          <a:graphicData uri="http://schemas.openxmlformats.org/presentationml/2006/ole">
            <mc:AlternateContent xmlns:mc="http://schemas.openxmlformats.org/markup-compatibility/2006">
              <mc:Choice xmlns:v="urn:schemas-microsoft-com:vml" Requires="v">
                <p:oleObj spid="_x0000_s27653" name="Equation" r:id="rId6" imgW="2870200" imgH="520700" progId="Equation.DSMT4">
                  <p:embed/>
                </p:oleObj>
              </mc:Choice>
              <mc:Fallback>
                <p:oleObj name="Equation" r:id="rId6" imgW="2870200" imgH="5207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876800"/>
                        <a:ext cx="54102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67587" name="Rectangle 3"/>
          <p:cNvSpPr>
            <a:spLocks noGrp="1" noChangeArrowheads="1"/>
          </p:cNvSpPr>
          <p:nvPr>
            <p:ph type="body" idx="1"/>
          </p:nvPr>
        </p:nvSpPr>
        <p:spPr>
          <a:xfrm>
            <a:off x="609600" y="1447800"/>
            <a:ext cx="7772400" cy="4114800"/>
          </a:xfrm>
        </p:spPr>
        <p:txBody>
          <a:bodyPr/>
          <a:lstStyle/>
          <a:p>
            <a:pPr eaLnBrk="1" hangingPunct="1">
              <a:buFontTx/>
              <a:buNone/>
            </a:pPr>
            <a:endParaRPr lang="en-US" b="1" dirty="0" smtClean="0">
              <a:latin typeface="Helvetica"/>
            </a:endParaRPr>
          </a:p>
          <a:p>
            <a:pPr eaLnBrk="1" hangingPunct="1">
              <a:buFontTx/>
              <a:buNone/>
            </a:pPr>
            <a:endParaRPr lang="en-US" dirty="0" smtClean="0">
              <a:latin typeface="Helvetica"/>
            </a:endParaRPr>
          </a:p>
        </p:txBody>
      </p:sp>
      <p:sp>
        <p:nvSpPr>
          <p:cNvPr id="67588" name="Rectangle 17"/>
          <p:cNvSpPr>
            <a:spLocks noChangeArrowheads="1"/>
          </p:cNvSpPr>
          <p:nvPr/>
        </p:nvSpPr>
        <p:spPr bwMode="auto">
          <a:xfrm>
            <a:off x="685800" y="1676400"/>
            <a:ext cx="7696200" cy="2677656"/>
          </a:xfrm>
          <a:prstGeom prst="rect">
            <a:avLst/>
          </a:prstGeom>
          <a:noFill/>
          <a:ln w="9525">
            <a:noFill/>
            <a:miter lim="800000"/>
            <a:headEnd/>
            <a:tailEnd/>
          </a:ln>
        </p:spPr>
        <p:txBody>
          <a:bodyPr>
            <a:spAutoFit/>
          </a:bodyPr>
          <a:lstStyle/>
          <a:p>
            <a:pPr>
              <a:buFontTx/>
              <a:buChar char="•"/>
            </a:pPr>
            <a:r>
              <a:rPr lang="en-US" sz="2800" dirty="0" smtClean="0">
                <a:latin typeface="Helvetica"/>
              </a:rPr>
              <a:t> Many </a:t>
            </a:r>
            <a:r>
              <a:rPr lang="en-US" sz="2800" dirty="0">
                <a:latin typeface="Helvetica"/>
              </a:rPr>
              <a:t>applications of regression analysis involve situations in which there are more than one </a:t>
            </a:r>
            <a:r>
              <a:rPr lang="en-US" sz="2800" dirty="0" err="1">
                <a:latin typeface="Helvetica"/>
              </a:rPr>
              <a:t>regressor</a:t>
            </a:r>
            <a:r>
              <a:rPr lang="en-US" sz="2800" dirty="0">
                <a:latin typeface="Helvetica"/>
              </a:rPr>
              <a:t> variable</a:t>
            </a:r>
            <a:r>
              <a:rPr lang="en-US" sz="2800" dirty="0" smtClean="0">
                <a:latin typeface="Helvetica"/>
              </a:rPr>
              <a:t>.</a:t>
            </a:r>
          </a:p>
          <a:p>
            <a:pPr>
              <a:buFontTx/>
              <a:buChar char="•"/>
            </a:pPr>
            <a:r>
              <a:rPr lang="en-US" sz="2800" dirty="0" smtClean="0">
                <a:latin typeface="Helvetica"/>
              </a:rPr>
              <a:t> A </a:t>
            </a:r>
            <a:r>
              <a:rPr lang="en-US" sz="2800" dirty="0">
                <a:latin typeface="Helvetica"/>
              </a:rPr>
              <a:t>regression model that contains more than one </a:t>
            </a:r>
            <a:r>
              <a:rPr lang="en-US" sz="2800" dirty="0" err="1">
                <a:latin typeface="Helvetica"/>
              </a:rPr>
              <a:t>regressor</a:t>
            </a:r>
            <a:r>
              <a:rPr lang="en-US" sz="2800" dirty="0">
                <a:latin typeface="Helvetica"/>
              </a:rPr>
              <a:t> variable is called a</a:t>
            </a:r>
            <a:r>
              <a:rPr lang="en-US" sz="2800" b="1" dirty="0">
                <a:solidFill>
                  <a:srgbClr val="990033"/>
                </a:solidFill>
                <a:latin typeface="Helvetica"/>
              </a:rPr>
              <a:t> </a:t>
            </a:r>
            <a:r>
              <a:rPr lang="en-US" sz="2800" b="1" dirty="0">
                <a:solidFill>
                  <a:srgbClr val="1F497D"/>
                </a:solidFill>
                <a:latin typeface="Helvetica"/>
              </a:rPr>
              <a:t>multiple regression model</a:t>
            </a:r>
            <a:r>
              <a:rPr lang="en-US" sz="2800" dirty="0">
                <a:latin typeface="Helvetica"/>
              </a:rPr>
              <a:t>. </a:t>
            </a:r>
          </a:p>
        </p:txBody>
      </p:sp>
      <p:sp>
        <p:nvSpPr>
          <p:cNvPr id="67589" name="Text Box 19"/>
          <p:cNvSpPr txBox="1">
            <a:spLocks noChangeArrowheads="1"/>
          </p:cNvSpPr>
          <p:nvPr/>
        </p:nvSpPr>
        <p:spPr bwMode="auto">
          <a:xfrm>
            <a:off x="381000" y="1004887"/>
            <a:ext cx="3429000" cy="519113"/>
          </a:xfrm>
          <a:prstGeom prst="rect">
            <a:avLst/>
          </a:prstGeom>
          <a:noFill/>
          <a:ln w="9525">
            <a:noFill/>
            <a:miter lim="800000"/>
            <a:headEnd/>
            <a:tailEnd/>
          </a:ln>
        </p:spPr>
        <p:txBody>
          <a:bodyPr>
            <a:spAutoFit/>
          </a:bodyPr>
          <a:lstStyle/>
          <a:p>
            <a:r>
              <a:rPr lang="en-US" sz="2800" b="1" dirty="0">
                <a:latin typeface="Helvetica"/>
              </a:rPr>
              <a:t>12-1.1 Introduction</a:t>
            </a:r>
          </a:p>
        </p:txBody>
      </p:sp>
      <p:sp>
        <p:nvSpPr>
          <p:cNvPr id="67590" name="Slide Number Placeholder 6"/>
          <p:cNvSpPr>
            <a:spLocks noGrp="1"/>
          </p:cNvSpPr>
          <p:nvPr>
            <p:ph type="sldNum" sz="quarter" idx="12"/>
          </p:nvPr>
        </p:nvSpPr>
        <p:spPr bwMode="auto">
          <a:noFill/>
          <a:ln>
            <a:miter lim="800000"/>
            <a:headEnd/>
            <a:tailEnd/>
          </a:ln>
        </p:spPr>
        <p:txBody>
          <a:bodyPr/>
          <a:lstStyle/>
          <a:p>
            <a:fld id="{44422ED5-617A-4724-AA9E-E5DC96D52D22}" type="slidenum">
              <a:rPr lang="en-US" smtClean="0">
                <a:latin typeface="Helvetica"/>
              </a:rPr>
              <a:pPr/>
              <a:t>4</a:t>
            </a:fld>
            <a:endParaRPr lang="en-US" smtClean="0">
              <a:latin typeface="Helvetica"/>
            </a:endParaRPr>
          </a:p>
        </p:txBody>
      </p:sp>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76803" name="Text Box 4"/>
          <p:cNvSpPr txBox="1">
            <a:spLocks noChangeArrowheads="1"/>
          </p:cNvSpPr>
          <p:nvPr/>
        </p:nvSpPr>
        <p:spPr bwMode="auto">
          <a:xfrm>
            <a:off x="457200" y="762000"/>
            <a:ext cx="2362200" cy="477838"/>
          </a:xfrm>
          <a:prstGeom prst="rect">
            <a:avLst/>
          </a:prstGeom>
          <a:noFill/>
          <a:ln w="9525">
            <a:noFill/>
            <a:miter lim="800000"/>
            <a:headEnd/>
            <a:tailEnd/>
          </a:ln>
        </p:spPr>
        <p:txBody>
          <a:bodyPr>
            <a:spAutoFit/>
          </a:bodyPr>
          <a:lstStyle/>
          <a:p>
            <a:r>
              <a:rPr lang="en-US" sz="2500" b="1" dirty="0">
                <a:latin typeface="Helvetica"/>
              </a:rPr>
              <a:t>Example 12-4</a:t>
            </a:r>
          </a:p>
        </p:txBody>
      </p:sp>
      <p:sp>
        <p:nvSpPr>
          <p:cNvPr id="76804" name="Slide Number Placeholder 5"/>
          <p:cNvSpPr>
            <a:spLocks noGrp="1"/>
          </p:cNvSpPr>
          <p:nvPr>
            <p:ph type="sldNum" sz="quarter" idx="12"/>
          </p:nvPr>
        </p:nvSpPr>
        <p:spPr bwMode="auto">
          <a:noFill/>
          <a:ln>
            <a:miter lim="800000"/>
            <a:headEnd/>
            <a:tailEnd/>
          </a:ln>
        </p:spPr>
        <p:txBody>
          <a:bodyPr/>
          <a:lstStyle/>
          <a:p>
            <a:fld id="{A6514C96-A1E1-474A-8969-84B9A11FC6C9}" type="slidenum">
              <a:rPr lang="en-US" smtClean="0">
                <a:latin typeface="Helvetica"/>
              </a:rPr>
              <a:pPr/>
              <a:t>40</a:t>
            </a:fld>
            <a:endParaRPr lang="en-US" smtClean="0">
              <a:latin typeface="Helvetica"/>
            </a:endParaRPr>
          </a:p>
        </p:txBody>
      </p:sp>
      <p:sp>
        <p:nvSpPr>
          <p:cNvPr id="7" name="TextBox 6"/>
          <p:cNvSpPr txBox="1"/>
          <p:nvPr/>
        </p:nvSpPr>
        <p:spPr>
          <a:xfrm>
            <a:off x="457200" y="1295400"/>
            <a:ext cx="8305800" cy="5047536"/>
          </a:xfrm>
          <a:prstGeom prst="rect">
            <a:avLst/>
          </a:prstGeom>
          <a:noFill/>
        </p:spPr>
        <p:txBody>
          <a:bodyPr>
            <a:spAutoFit/>
          </a:bodyPr>
          <a:lstStyle/>
          <a:p>
            <a:pPr>
              <a:defRPr/>
            </a:pPr>
            <a:r>
              <a:rPr lang="en-US" sz="2000" dirty="0">
                <a:latin typeface="Helvetica" pitchFamily="50" charset="0"/>
                <a:cs typeface="Arial" charset="0"/>
              </a:rPr>
              <a:t>Note that we have used the estimate of </a:t>
            </a:r>
            <a:r>
              <a:rPr lang="en-US" sz="2000" dirty="0" err="1">
                <a:latin typeface="Symbol" pitchFamily="18" charset="2"/>
                <a:cs typeface="Arial" charset="0"/>
              </a:rPr>
              <a:t>s</a:t>
            </a:r>
            <a:r>
              <a:rPr lang="en-US" sz="2000" baseline="30000" dirty="0" err="1">
                <a:latin typeface="Helvetica" pitchFamily="50" charset="0"/>
                <a:cs typeface="Arial" charset="0"/>
              </a:rPr>
              <a:t>2</a:t>
            </a:r>
            <a:r>
              <a:rPr lang="en-US" sz="2000" dirty="0">
                <a:latin typeface="Helvetica" pitchFamily="50" charset="0"/>
                <a:cs typeface="Arial" charset="0"/>
              </a:rPr>
              <a:t> reported to four decimal places in Table 12-10. Since </a:t>
            </a:r>
            <a:r>
              <a:rPr lang="en-US" sz="2000" i="1" dirty="0" err="1">
                <a:latin typeface="Helvetica" pitchFamily="50" charset="0"/>
                <a:cs typeface="Arial" charset="0"/>
              </a:rPr>
              <a:t>t</a:t>
            </a:r>
            <a:r>
              <a:rPr lang="en-US" sz="2000" baseline="-25000" dirty="0" err="1">
                <a:latin typeface="Helvetica" pitchFamily="50" charset="0"/>
                <a:cs typeface="Arial" charset="0"/>
              </a:rPr>
              <a:t>0.025,22</a:t>
            </a:r>
            <a:r>
              <a:rPr lang="en-US" sz="2000" baseline="-25000" dirty="0">
                <a:latin typeface="Helvetica" pitchFamily="50" charset="0"/>
                <a:cs typeface="Arial" charset="0"/>
              </a:rPr>
              <a:t> </a:t>
            </a:r>
            <a:r>
              <a:rPr lang="en-US" sz="2000" dirty="0">
                <a:latin typeface="Helvetica" pitchFamily="50" charset="0"/>
                <a:cs typeface="Arial" charset="0"/>
              </a:rPr>
              <a:t>= 2.074, we reject </a:t>
            </a:r>
            <a:r>
              <a:rPr lang="en-US" sz="2000" i="1" cap="small" dirty="0">
                <a:latin typeface="Helvetica" pitchFamily="50" charset="0"/>
                <a:cs typeface="Arial" charset="0"/>
              </a:rPr>
              <a:t>H</a:t>
            </a:r>
            <a:r>
              <a:rPr lang="en-US" sz="2000" cap="small" baseline="-25000" dirty="0">
                <a:latin typeface="Helvetica" pitchFamily="50" charset="0"/>
                <a:cs typeface="Arial" charset="0"/>
              </a:rPr>
              <a:t>0</a:t>
            </a:r>
            <a:r>
              <a:rPr lang="en-US" sz="2000" cap="small" dirty="0">
                <a:latin typeface="Helvetica" pitchFamily="50" charset="0"/>
                <a:cs typeface="Arial" charset="0"/>
              </a:rPr>
              <a:t>:</a:t>
            </a:r>
            <a:r>
              <a:rPr lang="en-US" sz="2000" b="1" i="1" dirty="0">
                <a:latin typeface="Helvetica" pitchFamily="50" charset="0"/>
                <a:cs typeface="Arial" charset="0"/>
              </a:rPr>
              <a:t> </a:t>
            </a:r>
            <a:r>
              <a:rPr lang="en-US" sz="2000" dirty="0" err="1">
                <a:latin typeface="Symbol" pitchFamily="18" charset="2"/>
                <a:cs typeface="Arial" charset="0"/>
              </a:rPr>
              <a:t>b</a:t>
            </a:r>
            <a:r>
              <a:rPr lang="en-US" sz="2000" cap="small" baseline="-25000" dirty="0" err="1">
                <a:latin typeface="Helvetica" pitchFamily="50" charset="0"/>
                <a:cs typeface="Arial" charset="0"/>
              </a:rPr>
              <a:t>2</a:t>
            </a:r>
            <a:r>
              <a:rPr lang="en-US" sz="2000" cap="small" dirty="0">
                <a:latin typeface="Helvetica" pitchFamily="50" charset="0"/>
                <a:cs typeface="Arial" charset="0"/>
              </a:rPr>
              <a:t> </a:t>
            </a:r>
            <a:r>
              <a:rPr lang="en-US" sz="2000" dirty="0">
                <a:latin typeface="Helvetica" pitchFamily="50" charset="0"/>
                <a:cs typeface="Arial" charset="0"/>
              </a:rPr>
              <a:t>= 0 and conclude that the variable </a:t>
            </a:r>
            <a:r>
              <a:rPr lang="en-US" sz="2000" i="1" dirty="0" err="1">
                <a:latin typeface="Helvetica" pitchFamily="50" charset="0"/>
                <a:cs typeface="Arial" charset="0"/>
              </a:rPr>
              <a:t>x</a:t>
            </a:r>
            <a:r>
              <a:rPr lang="en-US" sz="2000" baseline="-25000" dirty="0" err="1">
                <a:latin typeface="Helvetica" pitchFamily="50" charset="0"/>
                <a:cs typeface="Arial" charset="0"/>
              </a:rPr>
              <a:t>2</a:t>
            </a:r>
            <a:r>
              <a:rPr lang="en-US" sz="2000" b="1" i="1" dirty="0">
                <a:latin typeface="Helvetica" pitchFamily="50" charset="0"/>
                <a:cs typeface="Arial" charset="0"/>
              </a:rPr>
              <a:t> </a:t>
            </a:r>
            <a:r>
              <a:rPr lang="en-US" sz="2000" dirty="0">
                <a:latin typeface="Helvetica" pitchFamily="50" charset="0"/>
                <a:cs typeface="Arial" charset="0"/>
              </a:rPr>
              <a:t>(die height) contributes significantly to the model. We could also have used a </a:t>
            </a:r>
            <a:r>
              <a:rPr lang="en-US" sz="2000" i="1" dirty="0">
                <a:latin typeface="Helvetica" pitchFamily="50" charset="0"/>
                <a:cs typeface="Arial" charset="0"/>
              </a:rPr>
              <a:t>P</a:t>
            </a:r>
            <a:r>
              <a:rPr lang="en-US" sz="2000" b="1" dirty="0">
                <a:latin typeface="Helvetica" pitchFamily="50" charset="0"/>
                <a:cs typeface="Arial" charset="0"/>
              </a:rPr>
              <a:t>-</a:t>
            </a:r>
            <a:r>
              <a:rPr lang="en-US" sz="2000" dirty="0">
                <a:latin typeface="Helvetica" pitchFamily="50" charset="0"/>
                <a:cs typeface="Arial" charset="0"/>
              </a:rPr>
              <a:t>value to draw conclusions. </a:t>
            </a:r>
            <a:r>
              <a:rPr lang="en-US" sz="2000" dirty="0" smtClean="0">
                <a:latin typeface="Helvetica" pitchFamily="50" charset="0"/>
                <a:cs typeface="Arial" charset="0"/>
              </a:rPr>
              <a:t>The</a:t>
            </a:r>
          </a:p>
          <a:p>
            <a:pPr>
              <a:defRPr/>
            </a:pPr>
            <a:r>
              <a:rPr lang="en-US" sz="2000" dirty="0" smtClean="0">
                <a:latin typeface="Helvetica" pitchFamily="50" charset="0"/>
                <a:cs typeface="Arial" charset="0"/>
              </a:rPr>
              <a:t> </a:t>
            </a:r>
            <a:r>
              <a:rPr lang="en-US" sz="2000" i="1" dirty="0">
                <a:latin typeface="Helvetica" pitchFamily="50" charset="0"/>
                <a:cs typeface="Arial" charset="0"/>
              </a:rPr>
              <a:t>P</a:t>
            </a:r>
            <a:r>
              <a:rPr lang="en-US" sz="2000" b="1" i="1" dirty="0">
                <a:latin typeface="Helvetica" pitchFamily="50" charset="0"/>
                <a:cs typeface="Arial" charset="0"/>
              </a:rPr>
              <a:t>-</a:t>
            </a:r>
            <a:r>
              <a:rPr lang="en-US" sz="2000" dirty="0">
                <a:latin typeface="Helvetica" pitchFamily="50" charset="0"/>
                <a:cs typeface="Arial" charset="0"/>
              </a:rPr>
              <a:t>value for </a:t>
            </a:r>
            <a:r>
              <a:rPr lang="en-US" sz="2000" i="1" dirty="0">
                <a:latin typeface="Helvetica" pitchFamily="50" charset="0"/>
                <a:cs typeface="Arial" charset="0"/>
              </a:rPr>
              <a:t>t</a:t>
            </a:r>
            <a:r>
              <a:rPr lang="en-US" sz="2000" baseline="-25000" dirty="0">
                <a:latin typeface="Helvetica" pitchFamily="50" charset="0"/>
                <a:cs typeface="Arial" charset="0"/>
              </a:rPr>
              <a:t>0</a:t>
            </a:r>
            <a:r>
              <a:rPr lang="en-US" sz="2000" dirty="0">
                <a:latin typeface="Helvetica" pitchFamily="50" charset="0"/>
                <a:cs typeface="Arial" charset="0"/>
              </a:rPr>
              <a:t> </a:t>
            </a:r>
            <a:r>
              <a:rPr lang="en-US" sz="2000" b="1" dirty="0">
                <a:latin typeface="Helvetica" pitchFamily="50" charset="0"/>
                <a:cs typeface="Arial" charset="0"/>
              </a:rPr>
              <a:t>=</a:t>
            </a:r>
            <a:r>
              <a:rPr lang="en-US" sz="2000" b="1" i="1" dirty="0">
                <a:latin typeface="Helvetica" pitchFamily="50" charset="0"/>
                <a:cs typeface="Arial" charset="0"/>
              </a:rPr>
              <a:t> </a:t>
            </a:r>
            <a:r>
              <a:rPr lang="en-US" sz="2000" dirty="0">
                <a:latin typeface="Helvetica" pitchFamily="50" charset="0"/>
                <a:cs typeface="Arial" charset="0"/>
              </a:rPr>
              <a:t>4.477 is </a:t>
            </a:r>
            <a:r>
              <a:rPr lang="en-US" sz="2000" i="1" dirty="0">
                <a:latin typeface="Helvetica" pitchFamily="50" charset="0"/>
                <a:cs typeface="Arial" charset="0"/>
              </a:rPr>
              <a:t>P</a:t>
            </a:r>
            <a:r>
              <a:rPr lang="en-US" sz="2000" b="1" i="1" dirty="0">
                <a:latin typeface="Helvetica" pitchFamily="50" charset="0"/>
                <a:cs typeface="Arial" charset="0"/>
              </a:rPr>
              <a:t> </a:t>
            </a:r>
            <a:r>
              <a:rPr lang="en-US" sz="2000" b="1" dirty="0">
                <a:latin typeface="Helvetica" pitchFamily="50" charset="0"/>
                <a:cs typeface="Arial" charset="0"/>
              </a:rPr>
              <a:t>=</a:t>
            </a:r>
            <a:r>
              <a:rPr lang="en-US" sz="2000" b="1" i="1" dirty="0">
                <a:latin typeface="Helvetica" pitchFamily="50" charset="0"/>
                <a:cs typeface="Arial" charset="0"/>
              </a:rPr>
              <a:t> </a:t>
            </a:r>
            <a:r>
              <a:rPr lang="en-US" sz="2000" dirty="0">
                <a:latin typeface="Helvetica" pitchFamily="50" charset="0"/>
                <a:cs typeface="Arial" charset="0"/>
              </a:rPr>
              <a:t>0.0002, so with </a:t>
            </a:r>
            <a:r>
              <a:rPr lang="en-US" sz="2000" dirty="0">
                <a:latin typeface="Symbol" pitchFamily="18" charset="2"/>
                <a:cs typeface="Arial" charset="0"/>
              </a:rPr>
              <a:t>a</a:t>
            </a:r>
            <a:r>
              <a:rPr lang="en-US" sz="2000" dirty="0">
                <a:latin typeface="Helvetica" pitchFamily="50" charset="0"/>
                <a:cs typeface="Arial" charset="0"/>
              </a:rPr>
              <a:t> = 0.05 we would reject the null hypothesis.</a:t>
            </a:r>
          </a:p>
          <a:p>
            <a:pPr>
              <a:defRPr/>
            </a:pPr>
            <a:endParaRPr lang="en-US" sz="2000" dirty="0">
              <a:latin typeface="Helvetica" pitchFamily="50" charset="0"/>
              <a:cs typeface="Arial" charset="0"/>
            </a:endParaRPr>
          </a:p>
          <a:p>
            <a:pPr>
              <a:defRPr/>
            </a:pPr>
            <a:r>
              <a:rPr lang="en-US" sz="2000" dirty="0">
                <a:latin typeface="Helvetica" pitchFamily="50" charset="0"/>
                <a:cs typeface="Arial" charset="0"/>
              </a:rPr>
              <a:t>	Practical Interpretation: Note that this test measures the marginal or partial contribution of </a:t>
            </a:r>
            <a:r>
              <a:rPr lang="en-US" sz="2000" i="1" dirty="0" err="1">
                <a:latin typeface="Helvetica" pitchFamily="50" charset="0"/>
                <a:cs typeface="Arial" charset="0"/>
              </a:rPr>
              <a:t>x</a:t>
            </a:r>
            <a:r>
              <a:rPr lang="en-US" sz="2000" baseline="-25000" dirty="0" err="1">
                <a:latin typeface="Helvetica" pitchFamily="50" charset="0"/>
                <a:cs typeface="Arial" charset="0"/>
              </a:rPr>
              <a:t>2</a:t>
            </a:r>
            <a:r>
              <a:rPr lang="en-US" sz="2000" b="1" i="1" dirty="0">
                <a:latin typeface="Helvetica" pitchFamily="50" charset="0"/>
                <a:cs typeface="Arial" charset="0"/>
              </a:rPr>
              <a:t> </a:t>
            </a:r>
            <a:r>
              <a:rPr lang="en-US" sz="2000" dirty="0">
                <a:latin typeface="Helvetica" pitchFamily="50" charset="0"/>
                <a:cs typeface="Arial" charset="0"/>
              </a:rPr>
              <a:t>given that </a:t>
            </a:r>
            <a:r>
              <a:rPr lang="en-US" sz="2000" i="1" dirty="0" err="1">
                <a:latin typeface="Helvetica" pitchFamily="50" charset="0"/>
                <a:cs typeface="Arial" charset="0"/>
              </a:rPr>
              <a:t>x</a:t>
            </a:r>
            <a:r>
              <a:rPr lang="en-US" sz="2000" baseline="-25000" dirty="0" err="1">
                <a:latin typeface="Helvetica" pitchFamily="50" charset="0"/>
                <a:cs typeface="Arial" charset="0"/>
              </a:rPr>
              <a:t>1</a:t>
            </a:r>
            <a:r>
              <a:rPr lang="en-US" sz="2000" dirty="0">
                <a:latin typeface="Helvetica" pitchFamily="50" charset="0"/>
                <a:cs typeface="Arial" charset="0"/>
              </a:rPr>
              <a:t> is in the model. That is, the </a:t>
            </a:r>
            <a:r>
              <a:rPr lang="en-US" sz="2000" i="1" dirty="0">
                <a:latin typeface="Helvetica" pitchFamily="50" charset="0"/>
                <a:cs typeface="Arial" charset="0"/>
              </a:rPr>
              <a:t>t</a:t>
            </a:r>
            <a:r>
              <a:rPr lang="en-US" sz="2000" dirty="0">
                <a:latin typeface="Helvetica" pitchFamily="50" charset="0"/>
                <a:cs typeface="Arial" charset="0"/>
              </a:rPr>
              <a:t>-test measures the contribution of adding the variable </a:t>
            </a:r>
            <a:r>
              <a:rPr lang="en-US" sz="2000" i="1" dirty="0" smtClean="0">
                <a:latin typeface="Helvetica" pitchFamily="50" charset="0"/>
                <a:cs typeface="Arial" charset="0"/>
              </a:rPr>
              <a:t>x</a:t>
            </a:r>
            <a:r>
              <a:rPr lang="en-US" sz="2000" baseline="-25000" dirty="0" smtClean="0">
                <a:latin typeface="Helvetica" pitchFamily="50" charset="0"/>
                <a:cs typeface="Arial" charset="0"/>
              </a:rPr>
              <a:t>2</a:t>
            </a:r>
            <a:r>
              <a:rPr lang="en-US" sz="2000" b="1" i="1" dirty="0" smtClean="0">
                <a:latin typeface="Helvetica" pitchFamily="50" charset="0"/>
                <a:cs typeface="Arial" charset="0"/>
              </a:rPr>
              <a:t> </a:t>
            </a:r>
            <a:r>
              <a:rPr lang="en-US" sz="2000" b="1" dirty="0">
                <a:latin typeface="Helvetica" pitchFamily="50" charset="0"/>
                <a:cs typeface="Arial" charset="0"/>
              </a:rPr>
              <a:t>=</a:t>
            </a:r>
            <a:r>
              <a:rPr lang="en-US" sz="2000" b="1" i="1" dirty="0">
                <a:latin typeface="Helvetica" pitchFamily="50" charset="0"/>
                <a:cs typeface="Arial" charset="0"/>
              </a:rPr>
              <a:t> </a:t>
            </a:r>
            <a:r>
              <a:rPr lang="en-US" sz="2000" dirty="0">
                <a:latin typeface="Helvetica" pitchFamily="50" charset="0"/>
                <a:cs typeface="Arial" charset="0"/>
              </a:rPr>
              <a:t>die height to a model that already contains </a:t>
            </a:r>
            <a:r>
              <a:rPr lang="en-US" sz="2000" i="1" dirty="0">
                <a:latin typeface="Helvetica" pitchFamily="50" charset="0"/>
                <a:cs typeface="Arial" charset="0"/>
              </a:rPr>
              <a:t>x</a:t>
            </a:r>
            <a:r>
              <a:rPr lang="en-US" sz="2000" baseline="-25000" dirty="0">
                <a:latin typeface="Helvetica" pitchFamily="50" charset="0"/>
                <a:cs typeface="Arial" charset="0"/>
              </a:rPr>
              <a:t>1</a:t>
            </a:r>
            <a:r>
              <a:rPr lang="en-US" sz="2000" b="1" i="1" dirty="0">
                <a:latin typeface="Helvetica" pitchFamily="50" charset="0"/>
                <a:cs typeface="Arial" charset="0"/>
              </a:rPr>
              <a:t> </a:t>
            </a:r>
            <a:r>
              <a:rPr lang="en-US" sz="2000" dirty="0">
                <a:latin typeface="Helvetica" pitchFamily="50" charset="0"/>
                <a:cs typeface="Arial" charset="0"/>
              </a:rPr>
              <a:t>= wire length. Table 12-4 shows the value of the </a:t>
            </a:r>
            <a:r>
              <a:rPr lang="en-US" sz="2000" i="1" dirty="0">
                <a:latin typeface="Helvetica" pitchFamily="50" charset="0"/>
                <a:cs typeface="Arial" charset="0"/>
              </a:rPr>
              <a:t>t</a:t>
            </a:r>
            <a:r>
              <a:rPr lang="en-US" sz="2000" dirty="0">
                <a:latin typeface="Helvetica" pitchFamily="50" charset="0"/>
                <a:cs typeface="Arial" charset="0"/>
              </a:rPr>
              <a:t>-test computed by Minitab. The Minitab </a:t>
            </a:r>
            <a:r>
              <a:rPr lang="en-US" sz="2000" i="1" dirty="0">
                <a:latin typeface="Helvetica" pitchFamily="50" charset="0"/>
                <a:cs typeface="Arial" charset="0"/>
              </a:rPr>
              <a:t>t</a:t>
            </a:r>
            <a:r>
              <a:rPr lang="en-US" sz="2000" dirty="0">
                <a:latin typeface="Helvetica" pitchFamily="50" charset="0"/>
                <a:cs typeface="Arial" charset="0"/>
              </a:rPr>
              <a:t>-test statistic is reported to two decimal places. Note that the computer produces a </a:t>
            </a:r>
            <a:r>
              <a:rPr lang="en-US" sz="2000" i="1" dirty="0">
                <a:latin typeface="Helvetica" pitchFamily="50" charset="0"/>
                <a:cs typeface="Arial" charset="0"/>
              </a:rPr>
              <a:t>t</a:t>
            </a:r>
            <a:r>
              <a:rPr lang="en-US" sz="2000" dirty="0">
                <a:latin typeface="Helvetica" pitchFamily="50" charset="0"/>
                <a:cs typeface="Arial" charset="0"/>
              </a:rPr>
              <a:t>-test for each regression coefficient in the model. These </a:t>
            </a:r>
            <a:endParaRPr lang="en-US" sz="2000" dirty="0" smtClean="0">
              <a:latin typeface="Helvetica" pitchFamily="50" charset="0"/>
              <a:cs typeface="Arial" charset="0"/>
            </a:endParaRPr>
          </a:p>
          <a:p>
            <a:pPr>
              <a:defRPr/>
            </a:pPr>
            <a:r>
              <a:rPr lang="en-US" sz="2000" i="1" dirty="0" smtClean="0">
                <a:latin typeface="Helvetica" pitchFamily="50" charset="0"/>
                <a:cs typeface="Arial" charset="0"/>
              </a:rPr>
              <a:t>t</a:t>
            </a:r>
            <a:r>
              <a:rPr lang="en-US" sz="2000" dirty="0" smtClean="0">
                <a:latin typeface="Helvetica" pitchFamily="50" charset="0"/>
                <a:cs typeface="Arial" charset="0"/>
              </a:rPr>
              <a:t>-tests </a:t>
            </a:r>
            <a:r>
              <a:rPr lang="en-US" sz="2000" dirty="0">
                <a:latin typeface="Helvetica" pitchFamily="50" charset="0"/>
                <a:cs typeface="Arial" charset="0"/>
              </a:rPr>
              <a:t>indicate that both </a:t>
            </a:r>
            <a:r>
              <a:rPr lang="en-US" sz="2000" dirty="0" err="1">
                <a:latin typeface="Helvetica" pitchFamily="50" charset="0"/>
                <a:cs typeface="Arial" charset="0"/>
              </a:rPr>
              <a:t>regressors</a:t>
            </a:r>
            <a:r>
              <a:rPr lang="en-US" sz="2000" dirty="0">
                <a:latin typeface="Helvetica" pitchFamily="50" charset="0"/>
                <a:cs typeface="Arial" charset="0"/>
              </a:rPr>
              <a:t> contribute to the model.</a:t>
            </a:r>
          </a:p>
          <a:p>
            <a:pPr>
              <a:defRPr/>
            </a:pPr>
            <a:endParaRPr lang="en-US" sz="2200" dirty="0">
              <a:latin typeface="Helvetica" pitchFamily="50" charset="0"/>
              <a:cs typeface="Arial" charset="0"/>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8676" name="Text Box 5"/>
          <p:cNvSpPr txBox="1">
            <a:spLocks noChangeArrowheads="1"/>
          </p:cNvSpPr>
          <p:nvPr/>
        </p:nvSpPr>
        <p:spPr bwMode="auto">
          <a:xfrm>
            <a:off x="457200" y="990600"/>
            <a:ext cx="8001000" cy="1804988"/>
          </a:xfrm>
          <a:prstGeom prst="rect">
            <a:avLst/>
          </a:prstGeom>
          <a:noFill/>
          <a:ln w="9525">
            <a:noFill/>
            <a:miter lim="800000"/>
            <a:headEnd/>
            <a:tailEnd/>
          </a:ln>
        </p:spPr>
        <p:txBody>
          <a:bodyPr>
            <a:spAutoFit/>
          </a:bodyPr>
          <a:lstStyle/>
          <a:p>
            <a:r>
              <a:rPr lang="en-US" sz="2500" dirty="0">
                <a:latin typeface="Helvetica"/>
              </a:rPr>
              <a:t>The </a:t>
            </a:r>
            <a:r>
              <a:rPr lang="en-US" sz="2500" dirty="0">
                <a:solidFill>
                  <a:srgbClr val="1F497D"/>
                </a:solidFill>
                <a:latin typeface="Helvetica"/>
              </a:rPr>
              <a:t>general regression significance test </a:t>
            </a:r>
            <a:r>
              <a:rPr lang="en-US" sz="2500" dirty="0">
                <a:latin typeface="Helvetica"/>
              </a:rPr>
              <a:t>or the </a:t>
            </a:r>
            <a:r>
              <a:rPr lang="en-US" sz="2500" dirty="0">
                <a:solidFill>
                  <a:srgbClr val="1F497D"/>
                </a:solidFill>
                <a:latin typeface="Helvetica"/>
              </a:rPr>
              <a:t>extra sum of squares method</a:t>
            </a:r>
            <a:r>
              <a:rPr lang="en-US" sz="2500" dirty="0">
                <a:latin typeface="Helvetica"/>
              </a:rPr>
              <a:t>:</a:t>
            </a:r>
          </a:p>
          <a:p>
            <a:endParaRPr lang="en-US" sz="2500" baseline="30000" dirty="0">
              <a:latin typeface="Helvetica"/>
              <a:sym typeface="Symbol" pitchFamily="18" charset="2"/>
            </a:endParaRPr>
          </a:p>
          <a:p>
            <a:r>
              <a:rPr lang="en-US" sz="2800" b="1" dirty="0">
                <a:latin typeface="Helvetica"/>
              </a:rPr>
              <a:t>			y = </a:t>
            </a:r>
            <a:r>
              <a:rPr lang="en-US" sz="2800" b="1" dirty="0" err="1">
                <a:latin typeface="Helvetica"/>
              </a:rPr>
              <a:t>X</a:t>
            </a:r>
            <a:r>
              <a:rPr lang="en-US" sz="2800" b="1" dirty="0" err="1">
                <a:latin typeface="Symbol" pitchFamily="18" charset="2"/>
              </a:rPr>
              <a:t>b</a:t>
            </a:r>
            <a:r>
              <a:rPr lang="en-US" sz="2800" b="1" dirty="0">
                <a:latin typeface="Helvetica"/>
              </a:rPr>
              <a:t> + </a:t>
            </a:r>
            <a:r>
              <a:rPr lang="en-US" sz="2800" b="1" dirty="0">
                <a:latin typeface="Helvetica"/>
                <a:sym typeface="Symbol" pitchFamily="18" charset="2"/>
              </a:rPr>
              <a:t></a:t>
            </a:r>
            <a:endParaRPr lang="en-US" sz="2800" dirty="0">
              <a:latin typeface="Helvetica"/>
            </a:endParaRPr>
          </a:p>
          <a:p>
            <a:endParaRPr lang="en-US" sz="2500" baseline="30000" dirty="0">
              <a:latin typeface="Helvetica"/>
              <a:sym typeface="Symbol" pitchFamily="18" charset="2"/>
            </a:endParaRPr>
          </a:p>
        </p:txBody>
      </p:sp>
      <p:sp>
        <p:nvSpPr>
          <p:cNvPr id="28677" name="Text Box 6"/>
          <p:cNvSpPr txBox="1">
            <a:spLocks noChangeArrowheads="1"/>
          </p:cNvSpPr>
          <p:nvPr/>
        </p:nvSpPr>
        <p:spPr bwMode="auto">
          <a:xfrm>
            <a:off x="609600" y="4114800"/>
            <a:ext cx="8229600" cy="1924050"/>
          </a:xfrm>
          <a:prstGeom prst="rect">
            <a:avLst/>
          </a:prstGeom>
          <a:noFill/>
          <a:ln w="9525">
            <a:noFill/>
            <a:miter lim="800000"/>
            <a:headEnd/>
            <a:tailEnd/>
          </a:ln>
        </p:spPr>
        <p:txBody>
          <a:bodyPr>
            <a:spAutoFit/>
          </a:bodyPr>
          <a:lstStyle/>
          <a:p>
            <a:r>
              <a:rPr lang="en-US" sz="2500" dirty="0">
                <a:latin typeface="Helvetica"/>
                <a:sym typeface="Symbol" pitchFamily="18" charset="2"/>
              </a:rPr>
              <a:t>We wish to test the hypotheses:</a:t>
            </a:r>
          </a:p>
          <a:p>
            <a:endParaRPr lang="en-US" sz="2500" dirty="0">
              <a:latin typeface="Helvetica"/>
              <a:sym typeface="Symbol" pitchFamily="18" charset="2"/>
            </a:endParaRPr>
          </a:p>
          <a:p>
            <a:r>
              <a:rPr lang="en-US" sz="2200" i="1" dirty="0">
                <a:latin typeface="Helvetica"/>
              </a:rPr>
              <a:t>			H</a:t>
            </a:r>
            <a:r>
              <a:rPr lang="en-US" sz="2200" baseline="-25000" dirty="0">
                <a:latin typeface="Helvetica"/>
              </a:rPr>
              <a:t>0</a:t>
            </a:r>
            <a:r>
              <a:rPr lang="en-US" sz="2200" dirty="0">
                <a:latin typeface="Helvetica"/>
              </a:rPr>
              <a:t>:</a:t>
            </a:r>
            <a:r>
              <a:rPr lang="en-US" sz="2200" i="1" dirty="0">
                <a:latin typeface="Helvetica"/>
              </a:rPr>
              <a:t> </a:t>
            </a:r>
            <a:r>
              <a:rPr lang="en-US" sz="2200" b="1" dirty="0">
                <a:latin typeface="Symbol" pitchFamily="18" charset="2"/>
              </a:rPr>
              <a:t>b</a:t>
            </a:r>
            <a:r>
              <a:rPr lang="en-US" sz="2200" baseline="-25000" dirty="0">
                <a:latin typeface="Helvetica"/>
              </a:rPr>
              <a:t>1</a:t>
            </a:r>
            <a:r>
              <a:rPr lang="en-US" sz="2200" dirty="0">
                <a:latin typeface="Helvetica"/>
              </a:rPr>
              <a:t> = 0</a:t>
            </a:r>
          </a:p>
          <a:p>
            <a:r>
              <a:rPr lang="en-US" sz="2200" dirty="0">
                <a:latin typeface="Helvetica"/>
              </a:rPr>
              <a:t> 			</a:t>
            </a:r>
            <a:r>
              <a:rPr lang="en-US" sz="2200" i="1" dirty="0" smtClean="0">
                <a:latin typeface="Helvetica"/>
              </a:rPr>
              <a:t>H</a:t>
            </a:r>
            <a:r>
              <a:rPr lang="en-US" sz="2200" baseline="-25000" dirty="0" smtClean="0">
                <a:latin typeface="Helvetica"/>
              </a:rPr>
              <a:t>1</a:t>
            </a:r>
            <a:r>
              <a:rPr lang="en-US" sz="2200" dirty="0" smtClean="0">
                <a:latin typeface="Helvetica"/>
              </a:rPr>
              <a:t>: </a:t>
            </a:r>
            <a:r>
              <a:rPr lang="en-US" sz="2200" b="1" dirty="0">
                <a:latin typeface="Symbol" pitchFamily="18" charset="2"/>
              </a:rPr>
              <a:t>b</a:t>
            </a:r>
            <a:r>
              <a:rPr lang="en-US" sz="2200" b="1" baseline="-25000" dirty="0">
                <a:latin typeface="Helvetica"/>
              </a:rPr>
              <a:t>1</a:t>
            </a:r>
            <a:r>
              <a:rPr lang="en-US" sz="2200" b="1" dirty="0">
                <a:latin typeface="Helvetica"/>
              </a:rPr>
              <a:t> </a:t>
            </a:r>
            <a:r>
              <a:rPr lang="en-US" sz="2200" b="1" dirty="0">
                <a:latin typeface="Helvetica"/>
                <a:sym typeface="Symbol" pitchFamily="18" charset="2"/>
              </a:rPr>
              <a:t></a:t>
            </a:r>
            <a:r>
              <a:rPr lang="en-US" sz="2200" b="1" dirty="0">
                <a:latin typeface="Helvetica"/>
              </a:rPr>
              <a:t> </a:t>
            </a:r>
            <a:r>
              <a:rPr lang="en-US" sz="2200" dirty="0">
                <a:latin typeface="Helvetica"/>
              </a:rPr>
              <a:t>0		</a:t>
            </a:r>
            <a:r>
              <a:rPr lang="en-US" sz="2000" dirty="0">
                <a:latin typeface="Helvetica"/>
              </a:rPr>
              <a:t>(</a:t>
            </a:r>
            <a:r>
              <a:rPr lang="en-US" sz="2000" dirty="0" smtClean="0">
                <a:latin typeface="Helvetica"/>
              </a:rPr>
              <a:t>12-17)</a:t>
            </a:r>
            <a:endParaRPr lang="en-US" sz="2000" dirty="0">
              <a:latin typeface="Helvetica"/>
            </a:endParaRPr>
          </a:p>
          <a:p>
            <a:endParaRPr lang="en-US" sz="2500" dirty="0">
              <a:latin typeface="Helvetica"/>
              <a:sym typeface="Symbol" pitchFamily="18" charset="2"/>
            </a:endParaRPr>
          </a:p>
        </p:txBody>
      </p:sp>
      <p:sp>
        <p:nvSpPr>
          <p:cNvPr id="28678" name="Slide Number Placeholder 8"/>
          <p:cNvSpPr>
            <a:spLocks noGrp="1"/>
          </p:cNvSpPr>
          <p:nvPr>
            <p:ph type="sldNum" sz="quarter" idx="12"/>
          </p:nvPr>
        </p:nvSpPr>
        <p:spPr bwMode="auto">
          <a:noFill/>
          <a:ln>
            <a:miter lim="800000"/>
            <a:headEnd/>
            <a:tailEnd/>
          </a:ln>
        </p:spPr>
        <p:txBody>
          <a:bodyPr/>
          <a:lstStyle/>
          <a:p>
            <a:fld id="{F8E48AF0-5173-483C-B157-690DF1F40484}" type="slidenum">
              <a:rPr lang="en-US" smtClean="0">
                <a:latin typeface="Helvetica"/>
              </a:rPr>
              <a:pPr/>
              <a:t>41</a:t>
            </a:fld>
            <a:endParaRPr lang="en-US" smtClean="0">
              <a:latin typeface="Helvetica"/>
            </a:endParaRPr>
          </a:p>
        </p:txBody>
      </p:sp>
      <p:sp>
        <p:nvSpPr>
          <p:cNvPr id="2867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8674" name="Object 9"/>
          <p:cNvGraphicFramePr>
            <a:graphicFrameLocks noChangeAspect="1"/>
          </p:cNvGraphicFramePr>
          <p:nvPr/>
        </p:nvGraphicFramePr>
        <p:xfrm>
          <a:off x="3200400" y="2667000"/>
          <a:ext cx="1676400" cy="1143000"/>
        </p:xfrm>
        <a:graphic>
          <a:graphicData uri="http://schemas.openxmlformats.org/presentationml/2006/ole">
            <mc:AlternateContent xmlns:mc="http://schemas.openxmlformats.org/markup-compatibility/2006">
              <mc:Choice xmlns:v="urn:schemas-microsoft-com:vml" Requires="v">
                <p:oleObj spid="_x0000_s28675" name="Equation" r:id="rId4" imgW="571252" imgH="482391" progId="Equation.DSMT4">
                  <p:embed/>
                </p:oleObj>
              </mc:Choice>
              <mc:Fallback>
                <p:oleObj name="Equation" r:id="rId4" imgW="571252" imgH="482391"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667000"/>
                        <a:ext cx="16764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dirty="0" smtClean="0">
                <a:latin typeface="Helvetica" pitchFamily="50" charset="0"/>
              </a:rPr>
              <a:t>12-2: Hypothesis Tests in Multiple Linear Regression</a:t>
            </a:r>
          </a:p>
        </p:txBody>
      </p:sp>
      <p:sp>
        <p:nvSpPr>
          <p:cNvPr id="77827" name="Text Box 4"/>
          <p:cNvSpPr txBox="1">
            <a:spLocks noChangeArrowheads="1"/>
          </p:cNvSpPr>
          <p:nvPr/>
        </p:nvSpPr>
        <p:spPr bwMode="auto">
          <a:xfrm>
            <a:off x="457200" y="1066800"/>
            <a:ext cx="8001000" cy="1528763"/>
          </a:xfrm>
          <a:prstGeom prst="rect">
            <a:avLst/>
          </a:prstGeom>
          <a:noFill/>
          <a:ln w="9525">
            <a:noFill/>
            <a:miter lim="800000"/>
            <a:headEnd/>
            <a:tailEnd/>
          </a:ln>
        </p:spPr>
        <p:txBody>
          <a:bodyPr>
            <a:spAutoFit/>
          </a:bodyPr>
          <a:lstStyle/>
          <a:p>
            <a:r>
              <a:rPr lang="en-US" sz="2800" dirty="0">
                <a:latin typeface="Helvetica"/>
              </a:rPr>
              <a:t>A general form of the model can be written:</a:t>
            </a:r>
          </a:p>
          <a:p>
            <a:endParaRPr lang="en-US" sz="2800" baseline="30000" dirty="0">
              <a:latin typeface="Helvetica"/>
              <a:sym typeface="Symbol" pitchFamily="18" charset="2"/>
            </a:endParaRPr>
          </a:p>
          <a:p>
            <a:r>
              <a:rPr lang="en-US" sz="2800" b="1" dirty="0"/>
              <a:t>		</a:t>
            </a:r>
            <a:r>
              <a:rPr lang="en-US" sz="2800" b="1" dirty="0">
                <a:latin typeface="Helvetica"/>
              </a:rPr>
              <a:t>y = </a:t>
            </a:r>
            <a:r>
              <a:rPr lang="en-US" sz="2800" b="1" dirty="0" err="1">
                <a:latin typeface="Helvetica"/>
              </a:rPr>
              <a:t>X</a:t>
            </a:r>
            <a:r>
              <a:rPr lang="en-US" sz="2800" b="1" dirty="0" err="1">
                <a:latin typeface="Symbol" pitchFamily="18" charset="2"/>
              </a:rPr>
              <a:t>b</a:t>
            </a:r>
            <a:r>
              <a:rPr lang="en-US" sz="2800" b="1" dirty="0">
                <a:latin typeface="Helvetica"/>
              </a:rPr>
              <a:t> +</a:t>
            </a:r>
            <a:r>
              <a:rPr lang="en-US" sz="2800" b="1" dirty="0">
                <a:latin typeface="Helvetica"/>
                <a:sym typeface="Symbol" pitchFamily="18" charset="2"/>
              </a:rPr>
              <a:t></a:t>
            </a:r>
            <a:r>
              <a:rPr lang="en-US" sz="2800" b="1" dirty="0">
                <a:latin typeface="Helvetica"/>
              </a:rPr>
              <a:t> = X</a:t>
            </a:r>
            <a:r>
              <a:rPr lang="en-US" sz="2800" b="1" baseline="-25000" dirty="0">
                <a:latin typeface="Helvetica"/>
              </a:rPr>
              <a:t>1</a:t>
            </a:r>
            <a:r>
              <a:rPr lang="en-US" sz="2800" b="1" dirty="0">
                <a:latin typeface="Symbol" pitchFamily="18" charset="2"/>
              </a:rPr>
              <a:t>b</a:t>
            </a:r>
            <a:r>
              <a:rPr lang="en-US" sz="2800" b="1" baseline="-25000" dirty="0">
                <a:latin typeface="Helvetica"/>
              </a:rPr>
              <a:t>1</a:t>
            </a:r>
            <a:r>
              <a:rPr lang="en-US" sz="2800" b="1" dirty="0">
                <a:latin typeface="Helvetica"/>
              </a:rPr>
              <a:t> + X</a:t>
            </a:r>
            <a:r>
              <a:rPr lang="en-US" sz="2800" b="1" baseline="-25000" dirty="0">
                <a:latin typeface="Helvetica"/>
              </a:rPr>
              <a:t>2</a:t>
            </a:r>
            <a:r>
              <a:rPr lang="en-US" sz="2800" b="1" dirty="0">
                <a:latin typeface="Symbol" pitchFamily="18" charset="2"/>
              </a:rPr>
              <a:t>b</a:t>
            </a:r>
            <a:r>
              <a:rPr lang="en-US" sz="2800" b="1" baseline="-25000" dirty="0">
                <a:latin typeface="Helvetica"/>
              </a:rPr>
              <a:t>2</a:t>
            </a:r>
            <a:r>
              <a:rPr lang="en-US" sz="2800" b="1" dirty="0">
                <a:latin typeface="Helvetica"/>
              </a:rPr>
              <a:t> + </a:t>
            </a:r>
            <a:r>
              <a:rPr lang="en-US" sz="2800" b="1" dirty="0">
                <a:latin typeface="Helvetica"/>
                <a:sym typeface="Symbol" pitchFamily="18" charset="2"/>
              </a:rPr>
              <a:t></a:t>
            </a:r>
            <a:endParaRPr lang="en-US" sz="2800" dirty="0">
              <a:latin typeface="Helvetica"/>
            </a:endParaRPr>
          </a:p>
          <a:p>
            <a:endParaRPr lang="en-US" sz="2800" baseline="30000" dirty="0">
              <a:latin typeface="Helvetica"/>
              <a:sym typeface="Symbol" pitchFamily="18" charset="2"/>
            </a:endParaRPr>
          </a:p>
        </p:txBody>
      </p:sp>
      <p:sp>
        <p:nvSpPr>
          <p:cNvPr id="77828" name="Text Box 11"/>
          <p:cNvSpPr txBox="1">
            <a:spLocks noChangeArrowheads="1"/>
          </p:cNvSpPr>
          <p:nvPr/>
        </p:nvSpPr>
        <p:spPr bwMode="auto">
          <a:xfrm>
            <a:off x="152400" y="2590800"/>
            <a:ext cx="8839200" cy="1373188"/>
          </a:xfrm>
          <a:prstGeom prst="rect">
            <a:avLst/>
          </a:prstGeom>
          <a:noFill/>
          <a:ln w="9525">
            <a:noFill/>
            <a:miter lim="800000"/>
            <a:headEnd/>
            <a:tailEnd/>
          </a:ln>
        </p:spPr>
        <p:txBody>
          <a:bodyPr>
            <a:spAutoFit/>
          </a:bodyPr>
          <a:lstStyle/>
          <a:p>
            <a:r>
              <a:rPr lang="en-US" sz="2800" dirty="0">
                <a:latin typeface="Helvetica"/>
              </a:rPr>
              <a:t>where </a:t>
            </a:r>
            <a:r>
              <a:rPr lang="en-US" sz="2800" b="1" dirty="0">
                <a:latin typeface="Helvetica"/>
              </a:rPr>
              <a:t>X</a:t>
            </a:r>
            <a:r>
              <a:rPr lang="en-US" sz="2800" baseline="-25000" dirty="0">
                <a:latin typeface="Helvetica"/>
              </a:rPr>
              <a:t>1</a:t>
            </a:r>
            <a:r>
              <a:rPr lang="en-US" sz="2800" dirty="0">
                <a:latin typeface="Helvetica"/>
              </a:rPr>
              <a:t> represents the columns of </a:t>
            </a:r>
            <a:r>
              <a:rPr lang="en-US" sz="2800" b="1" dirty="0">
                <a:latin typeface="Helvetica"/>
              </a:rPr>
              <a:t>X</a:t>
            </a:r>
            <a:r>
              <a:rPr lang="en-US" sz="2800" dirty="0">
                <a:latin typeface="Helvetica"/>
              </a:rPr>
              <a:t> associated with </a:t>
            </a:r>
            <a:r>
              <a:rPr lang="en-US" sz="2800" b="1" dirty="0">
                <a:latin typeface="Helvetica"/>
                <a:sym typeface="Symbol" pitchFamily="18" charset="2"/>
              </a:rPr>
              <a:t></a:t>
            </a:r>
            <a:r>
              <a:rPr lang="en-US" sz="2800" baseline="-25000" dirty="0">
                <a:latin typeface="Helvetica"/>
                <a:sym typeface="Symbol" pitchFamily="18" charset="2"/>
              </a:rPr>
              <a:t>1</a:t>
            </a:r>
            <a:r>
              <a:rPr lang="en-US" sz="2800" dirty="0">
                <a:latin typeface="Helvetica"/>
                <a:sym typeface="Symbol" pitchFamily="18" charset="2"/>
              </a:rPr>
              <a:t> and </a:t>
            </a:r>
            <a:r>
              <a:rPr lang="en-US" sz="2800" b="1" dirty="0">
                <a:latin typeface="Helvetica"/>
                <a:sym typeface="Symbol" pitchFamily="18" charset="2"/>
              </a:rPr>
              <a:t>X</a:t>
            </a:r>
            <a:r>
              <a:rPr lang="en-US" sz="2800" baseline="-25000" dirty="0">
                <a:latin typeface="Helvetica"/>
                <a:sym typeface="Symbol" pitchFamily="18" charset="2"/>
              </a:rPr>
              <a:t>2</a:t>
            </a:r>
            <a:r>
              <a:rPr lang="en-US" sz="2800" dirty="0">
                <a:latin typeface="Helvetica"/>
                <a:sym typeface="Symbol" pitchFamily="18" charset="2"/>
              </a:rPr>
              <a:t> represents the columns of </a:t>
            </a:r>
            <a:r>
              <a:rPr lang="en-US" sz="2800" b="1" dirty="0">
                <a:latin typeface="Helvetica"/>
                <a:sym typeface="Symbol" pitchFamily="18" charset="2"/>
              </a:rPr>
              <a:t>X</a:t>
            </a:r>
            <a:r>
              <a:rPr lang="en-US" sz="2800" dirty="0">
                <a:latin typeface="Helvetica"/>
                <a:sym typeface="Symbol" pitchFamily="18" charset="2"/>
              </a:rPr>
              <a:t> associated with </a:t>
            </a:r>
            <a:r>
              <a:rPr lang="en-US" sz="2800" b="1" dirty="0">
                <a:latin typeface="Helvetica"/>
                <a:sym typeface="Symbol" pitchFamily="18" charset="2"/>
              </a:rPr>
              <a:t></a:t>
            </a:r>
            <a:r>
              <a:rPr lang="en-US" sz="2800" baseline="-25000" dirty="0">
                <a:latin typeface="Helvetica"/>
                <a:sym typeface="Symbol" pitchFamily="18" charset="2"/>
              </a:rPr>
              <a:t>2</a:t>
            </a:r>
            <a:endParaRPr lang="en-US" sz="2800" dirty="0">
              <a:latin typeface="Helvetica"/>
              <a:sym typeface="Symbol" pitchFamily="18" charset="2"/>
            </a:endParaRPr>
          </a:p>
        </p:txBody>
      </p:sp>
      <p:sp>
        <p:nvSpPr>
          <p:cNvPr id="77829" name="Slide Number Placeholder 6"/>
          <p:cNvSpPr>
            <a:spLocks noGrp="1"/>
          </p:cNvSpPr>
          <p:nvPr>
            <p:ph type="sldNum" sz="quarter" idx="12"/>
          </p:nvPr>
        </p:nvSpPr>
        <p:spPr bwMode="auto">
          <a:noFill/>
          <a:ln>
            <a:miter lim="800000"/>
            <a:headEnd/>
            <a:tailEnd/>
          </a:ln>
        </p:spPr>
        <p:txBody>
          <a:bodyPr/>
          <a:lstStyle/>
          <a:p>
            <a:fld id="{99C8DD78-B569-49DC-B85D-C8CB44B3E0E2}" type="slidenum">
              <a:rPr lang="en-US" smtClean="0">
                <a:latin typeface="Helvetica"/>
              </a:rPr>
              <a:pPr/>
              <a:t>42</a:t>
            </a:fld>
            <a:endParaRPr lang="en-US" smtClean="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
        <p:nvSpPr>
          <p:cNvPr id="7" name="TextBox 6"/>
          <p:cNvSpPr txBox="1"/>
          <p:nvPr/>
        </p:nvSpPr>
        <p:spPr>
          <a:xfrm>
            <a:off x="7315200" y="1905000"/>
            <a:ext cx="1066800" cy="400110"/>
          </a:xfrm>
          <a:prstGeom prst="rect">
            <a:avLst/>
          </a:prstGeom>
          <a:noFill/>
        </p:spPr>
        <p:txBody>
          <a:bodyPr wrap="square" rtlCol="0">
            <a:spAutoFit/>
          </a:bodyPr>
          <a:lstStyle/>
          <a:p>
            <a:r>
              <a:rPr lang="en-IN" sz="2000" dirty="0" smtClean="0">
                <a:latin typeface="Helvetica"/>
              </a:rPr>
              <a:t>(12-18)</a:t>
            </a:r>
            <a:endParaRPr lang="en-IN" sz="2000" dirty="0">
              <a:latin typeface="Helvetic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29702" name="Text Box 7"/>
          <p:cNvSpPr txBox="1">
            <a:spLocks noChangeArrowheads="1"/>
          </p:cNvSpPr>
          <p:nvPr/>
        </p:nvSpPr>
        <p:spPr bwMode="auto">
          <a:xfrm>
            <a:off x="457200" y="990600"/>
            <a:ext cx="2895600" cy="477838"/>
          </a:xfrm>
          <a:prstGeom prst="rect">
            <a:avLst/>
          </a:prstGeom>
          <a:noFill/>
          <a:ln w="9525">
            <a:noFill/>
            <a:miter lim="800000"/>
            <a:headEnd/>
            <a:tailEnd/>
          </a:ln>
        </p:spPr>
        <p:txBody>
          <a:bodyPr>
            <a:spAutoFit/>
          </a:bodyPr>
          <a:lstStyle/>
          <a:p>
            <a:r>
              <a:rPr lang="en-US" sz="2500" dirty="0">
                <a:latin typeface="Helvetica"/>
              </a:rPr>
              <a:t>For the full model:</a:t>
            </a:r>
          </a:p>
        </p:txBody>
      </p:sp>
      <p:sp>
        <p:nvSpPr>
          <p:cNvPr id="29703" name="Text Box 10"/>
          <p:cNvSpPr txBox="1">
            <a:spLocks noChangeArrowheads="1"/>
          </p:cNvSpPr>
          <p:nvPr/>
        </p:nvSpPr>
        <p:spPr bwMode="auto">
          <a:xfrm>
            <a:off x="762000" y="3886200"/>
            <a:ext cx="6477000" cy="1677988"/>
          </a:xfrm>
          <a:prstGeom prst="rect">
            <a:avLst/>
          </a:prstGeom>
          <a:noFill/>
          <a:ln w="9525">
            <a:noFill/>
            <a:miter lim="800000"/>
            <a:headEnd/>
            <a:tailEnd/>
          </a:ln>
        </p:spPr>
        <p:txBody>
          <a:bodyPr>
            <a:spAutoFit/>
          </a:bodyPr>
          <a:lstStyle/>
          <a:p>
            <a:r>
              <a:rPr lang="en-US" sz="2500" dirty="0">
                <a:latin typeface="Helvetica"/>
              </a:rPr>
              <a:t>If </a:t>
            </a:r>
            <a:r>
              <a:rPr lang="en-US" sz="2500" i="1" dirty="0">
                <a:latin typeface="Helvetica"/>
              </a:rPr>
              <a:t>H</a:t>
            </a:r>
            <a:r>
              <a:rPr lang="en-US" sz="2500" baseline="-25000" dirty="0">
                <a:latin typeface="Helvetica"/>
              </a:rPr>
              <a:t>0</a:t>
            </a:r>
            <a:r>
              <a:rPr lang="en-US" sz="2500" dirty="0">
                <a:latin typeface="Helvetica"/>
              </a:rPr>
              <a:t> is true, the reduced model is</a:t>
            </a:r>
          </a:p>
          <a:p>
            <a:endParaRPr lang="en-US" sz="2500" dirty="0">
              <a:latin typeface="Helvetica"/>
            </a:endParaRPr>
          </a:p>
          <a:p>
            <a:r>
              <a:rPr lang="en-US" sz="2800" b="1" dirty="0"/>
              <a:t>		</a:t>
            </a:r>
            <a:r>
              <a:rPr lang="en-US" sz="2800" b="1" dirty="0">
                <a:latin typeface="Helvetica"/>
              </a:rPr>
              <a:t>y = X</a:t>
            </a:r>
            <a:r>
              <a:rPr lang="en-US" sz="2800" b="1" baseline="-25000" dirty="0">
                <a:latin typeface="Helvetica"/>
              </a:rPr>
              <a:t>2</a:t>
            </a:r>
            <a:r>
              <a:rPr lang="en-US" sz="2800" b="1" dirty="0">
                <a:latin typeface="Symbol" pitchFamily="18" charset="2"/>
              </a:rPr>
              <a:t>b</a:t>
            </a:r>
            <a:r>
              <a:rPr lang="en-US" sz="2800" b="1" baseline="-25000" dirty="0">
                <a:latin typeface="Helvetica"/>
              </a:rPr>
              <a:t>2  </a:t>
            </a:r>
            <a:r>
              <a:rPr lang="en-US" sz="2800" b="1" dirty="0">
                <a:latin typeface="Helvetica"/>
              </a:rPr>
              <a:t>+ </a:t>
            </a:r>
            <a:r>
              <a:rPr lang="en-US" sz="2800" dirty="0">
                <a:latin typeface="Helvetica"/>
                <a:sym typeface="Symbol" pitchFamily="18" charset="2"/>
              </a:rPr>
              <a:t></a:t>
            </a:r>
            <a:endParaRPr lang="en-US" sz="2800" dirty="0">
              <a:latin typeface="Helvetica"/>
            </a:endParaRPr>
          </a:p>
          <a:p>
            <a:endParaRPr lang="en-US" sz="2500" dirty="0">
              <a:latin typeface="Helvetica"/>
            </a:endParaRPr>
          </a:p>
        </p:txBody>
      </p:sp>
      <p:sp>
        <p:nvSpPr>
          <p:cNvPr id="29704" name="Slide Number Placeholder 9"/>
          <p:cNvSpPr>
            <a:spLocks noGrp="1"/>
          </p:cNvSpPr>
          <p:nvPr>
            <p:ph type="sldNum" sz="quarter" idx="12"/>
          </p:nvPr>
        </p:nvSpPr>
        <p:spPr bwMode="auto">
          <a:noFill/>
          <a:ln>
            <a:miter lim="800000"/>
            <a:headEnd/>
            <a:tailEnd/>
          </a:ln>
        </p:spPr>
        <p:txBody>
          <a:bodyPr/>
          <a:lstStyle/>
          <a:p>
            <a:fld id="{188AD01A-637C-45EF-94CA-D8AAEBDEB2F5}" type="slidenum">
              <a:rPr lang="en-US" smtClean="0">
                <a:latin typeface="Helvetica"/>
              </a:rPr>
              <a:pPr/>
              <a:t>43</a:t>
            </a:fld>
            <a:endParaRPr lang="en-US" smtClean="0">
              <a:latin typeface="Helvetica"/>
            </a:endParaRPr>
          </a:p>
        </p:txBody>
      </p:sp>
      <p:sp>
        <p:nvSpPr>
          <p:cNvPr id="29705"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9698" name="Object 10"/>
          <p:cNvGraphicFramePr>
            <a:graphicFrameLocks noChangeAspect="1"/>
          </p:cNvGraphicFramePr>
          <p:nvPr/>
        </p:nvGraphicFramePr>
        <p:xfrm>
          <a:off x="914400" y="1676400"/>
          <a:ext cx="7010400" cy="542925"/>
        </p:xfrm>
        <a:graphic>
          <a:graphicData uri="http://schemas.openxmlformats.org/presentationml/2006/ole">
            <mc:AlternateContent xmlns:mc="http://schemas.openxmlformats.org/markup-compatibility/2006">
              <mc:Choice xmlns:v="urn:schemas-microsoft-com:vml" Requires="v">
                <p:oleObj spid="_x0000_s29701" name="Equation" r:id="rId4" imgW="3200400" imgH="241300" progId="Equation.DSMT4">
                  <p:embed/>
                </p:oleObj>
              </mc:Choice>
              <mc:Fallback>
                <p:oleObj name="Equation" r:id="rId4" imgW="3200400" imgH="24130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76400"/>
                        <a:ext cx="70104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6" name="Rectangle 12"/>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29707"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9699" name="Object 13"/>
          <p:cNvGraphicFramePr>
            <a:graphicFrameLocks noChangeAspect="1"/>
          </p:cNvGraphicFramePr>
          <p:nvPr/>
        </p:nvGraphicFramePr>
        <p:xfrm>
          <a:off x="2362200" y="2514600"/>
          <a:ext cx="3048000" cy="1066800"/>
        </p:xfrm>
        <a:graphic>
          <a:graphicData uri="http://schemas.openxmlformats.org/presentationml/2006/ole">
            <mc:AlternateContent xmlns:mc="http://schemas.openxmlformats.org/markup-compatibility/2006">
              <mc:Choice xmlns:v="urn:schemas-microsoft-com:vml" Requires="v">
                <p:oleObj spid="_x0000_s29702" name="Equation" r:id="rId6" imgW="1333500" imgH="431800" progId="Equation.DSMT4">
                  <p:embed/>
                </p:oleObj>
              </mc:Choice>
              <mc:Fallback>
                <p:oleObj name="Equation" r:id="rId6" imgW="1333500" imgH="43180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2514600"/>
                        <a:ext cx="30480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8" name="Rectangle 15"/>
          <p:cNvSpPr>
            <a:spLocks noChangeArrowheads="1"/>
          </p:cNvSpPr>
          <p:nvPr/>
        </p:nvSpPr>
        <p:spPr bwMode="auto">
          <a:xfrm>
            <a:off x="0" y="428625"/>
            <a:ext cx="9144000" cy="0"/>
          </a:xfrm>
          <a:prstGeom prst="rect">
            <a:avLst/>
          </a:prstGeom>
          <a:noFill/>
          <a:ln w="9525">
            <a:noFill/>
            <a:miter lim="800000"/>
            <a:headEnd/>
            <a:tailEnd/>
          </a:ln>
        </p:spPr>
        <p:txBody>
          <a:bodyPr wrap="none" anchor="ctr">
            <a:spAutoFit/>
          </a:bodyPr>
          <a:lstStyle/>
          <a:p>
            <a:endParaRPr lang="en-US"/>
          </a:p>
        </p:txBody>
      </p:sp>
      <p:sp>
        <p:nvSpPr>
          <p:cNvPr id="29709"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9700" name="Object 16"/>
          <p:cNvGraphicFramePr>
            <a:graphicFrameLocks noChangeAspect="1"/>
          </p:cNvGraphicFramePr>
          <p:nvPr/>
        </p:nvGraphicFramePr>
        <p:xfrm>
          <a:off x="838201" y="5459413"/>
          <a:ext cx="6523038" cy="588962"/>
        </p:xfrm>
        <a:graphic>
          <a:graphicData uri="http://schemas.openxmlformats.org/presentationml/2006/ole">
            <mc:AlternateContent xmlns:mc="http://schemas.openxmlformats.org/markup-compatibility/2006">
              <mc:Choice xmlns:v="urn:schemas-microsoft-com:vml" Requires="v">
                <p:oleObj spid="_x0000_s29703" name="Equation" r:id="rId8" imgW="3035160" imgH="266400" progId="Equation.DSMT4">
                  <p:embed/>
                </p:oleObj>
              </mc:Choice>
              <mc:Fallback>
                <p:oleObj name="Equation" r:id="rId8" imgW="3035160" imgH="266400" progId="Equation.DSMT4">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1" y="5459413"/>
                        <a:ext cx="6523038"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
        <p:nvSpPr>
          <p:cNvPr id="15" name="TextBox 14"/>
          <p:cNvSpPr txBox="1"/>
          <p:nvPr/>
        </p:nvSpPr>
        <p:spPr>
          <a:xfrm>
            <a:off x="7543800" y="4781490"/>
            <a:ext cx="1066800" cy="400110"/>
          </a:xfrm>
          <a:prstGeom prst="rect">
            <a:avLst/>
          </a:prstGeom>
          <a:noFill/>
        </p:spPr>
        <p:txBody>
          <a:bodyPr wrap="square" rtlCol="0">
            <a:spAutoFit/>
          </a:bodyPr>
          <a:lstStyle/>
          <a:p>
            <a:r>
              <a:rPr lang="en-IN" sz="2000" dirty="0" smtClean="0">
                <a:latin typeface="Helvetica"/>
              </a:rPr>
              <a:t>(12-19)</a:t>
            </a:r>
            <a:endParaRPr lang="en-IN" sz="2000" dirty="0">
              <a:latin typeface="Helvetica"/>
            </a:endParaRPr>
          </a:p>
        </p:txBody>
      </p:sp>
      <p:sp>
        <p:nvSpPr>
          <p:cNvPr id="16" name="TextBox 15"/>
          <p:cNvSpPr txBox="1"/>
          <p:nvPr/>
        </p:nvSpPr>
        <p:spPr>
          <a:xfrm>
            <a:off x="7543800" y="5543490"/>
            <a:ext cx="1066800" cy="400110"/>
          </a:xfrm>
          <a:prstGeom prst="rect">
            <a:avLst/>
          </a:prstGeom>
          <a:noFill/>
        </p:spPr>
        <p:txBody>
          <a:bodyPr wrap="square" rtlCol="0">
            <a:spAutoFit/>
          </a:bodyPr>
          <a:lstStyle/>
          <a:p>
            <a:r>
              <a:rPr lang="en-IN" sz="2000" dirty="0" smtClean="0">
                <a:latin typeface="Helvetica"/>
              </a:rPr>
              <a:t>(12-20)</a:t>
            </a:r>
            <a:endParaRPr lang="en-IN" sz="2000" dirty="0">
              <a:latin typeface="Helvetic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30724" name="Text Box 4"/>
          <p:cNvSpPr txBox="1">
            <a:spLocks noChangeArrowheads="1"/>
          </p:cNvSpPr>
          <p:nvPr/>
        </p:nvSpPr>
        <p:spPr bwMode="auto">
          <a:xfrm>
            <a:off x="609600" y="1066800"/>
            <a:ext cx="5562600" cy="519113"/>
          </a:xfrm>
          <a:prstGeom prst="rect">
            <a:avLst/>
          </a:prstGeom>
          <a:noFill/>
          <a:ln w="9525">
            <a:noFill/>
            <a:miter lim="800000"/>
            <a:headEnd/>
            <a:tailEnd/>
          </a:ln>
        </p:spPr>
        <p:txBody>
          <a:bodyPr>
            <a:spAutoFit/>
          </a:bodyPr>
          <a:lstStyle/>
          <a:p>
            <a:r>
              <a:rPr lang="en-US" sz="2800" dirty="0">
                <a:latin typeface="Helvetica"/>
              </a:rPr>
              <a:t>The test statistic is:</a:t>
            </a:r>
          </a:p>
        </p:txBody>
      </p:sp>
      <p:sp>
        <p:nvSpPr>
          <p:cNvPr id="30725" name="Text Box 11"/>
          <p:cNvSpPr txBox="1">
            <a:spLocks noChangeArrowheads="1"/>
          </p:cNvSpPr>
          <p:nvPr/>
        </p:nvSpPr>
        <p:spPr bwMode="auto">
          <a:xfrm>
            <a:off x="609600" y="3276600"/>
            <a:ext cx="8153400" cy="1384300"/>
          </a:xfrm>
          <a:prstGeom prst="rect">
            <a:avLst/>
          </a:prstGeom>
          <a:noFill/>
          <a:ln w="9525">
            <a:noFill/>
            <a:miter lim="800000"/>
            <a:headEnd/>
            <a:tailEnd/>
          </a:ln>
        </p:spPr>
        <p:txBody>
          <a:bodyPr>
            <a:spAutoFit/>
          </a:bodyPr>
          <a:lstStyle/>
          <a:p>
            <a:r>
              <a:rPr lang="en-US" sz="2800" dirty="0">
                <a:latin typeface="Helvetica"/>
              </a:rPr>
              <a:t>Reject </a:t>
            </a:r>
            <a:r>
              <a:rPr lang="en-US" sz="2800" i="1" dirty="0">
                <a:latin typeface="Helvetica"/>
              </a:rPr>
              <a:t>H</a:t>
            </a:r>
            <a:r>
              <a:rPr lang="en-US" sz="2800" baseline="-25000" dirty="0">
                <a:latin typeface="Helvetica"/>
              </a:rPr>
              <a:t>0</a:t>
            </a:r>
            <a:r>
              <a:rPr lang="en-US" sz="2800" dirty="0">
                <a:latin typeface="Helvetica"/>
              </a:rPr>
              <a:t> if </a:t>
            </a:r>
            <a:r>
              <a:rPr lang="en-US" sz="2800" i="1" dirty="0">
                <a:latin typeface="Helvetica"/>
              </a:rPr>
              <a:t>f</a:t>
            </a:r>
            <a:r>
              <a:rPr lang="en-US" sz="2800" baseline="-25000" dirty="0">
                <a:latin typeface="Helvetica"/>
              </a:rPr>
              <a:t>0</a:t>
            </a:r>
            <a:r>
              <a:rPr lang="en-US" sz="2800" dirty="0">
                <a:latin typeface="Helvetica"/>
              </a:rPr>
              <a:t> &gt; </a:t>
            </a:r>
            <a:r>
              <a:rPr lang="en-US" sz="2800" i="1" dirty="0" err="1">
                <a:latin typeface="Helvetica"/>
              </a:rPr>
              <a:t>f</a:t>
            </a:r>
            <a:r>
              <a:rPr lang="en-US" sz="2800" baseline="-25000" dirty="0" err="1">
                <a:latin typeface="Helvetica"/>
                <a:sym typeface="Symbol" pitchFamily="18" charset="2"/>
              </a:rPr>
              <a:t>,</a:t>
            </a:r>
            <a:r>
              <a:rPr lang="en-US" sz="2800" i="1" baseline="-25000" dirty="0" err="1">
                <a:latin typeface="Helvetica"/>
                <a:sym typeface="Symbol" pitchFamily="18" charset="2"/>
              </a:rPr>
              <a:t>r</a:t>
            </a:r>
            <a:r>
              <a:rPr lang="en-US" sz="2800" baseline="-25000" dirty="0" err="1">
                <a:latin typeface="Helvetica"/>
                <a:sym typeface="Symbol" pitchFamily="18" charset="2"/>
              </a:rPr>
              <a:t>,</a:t>
            </a:r>
            <a:r>
              <a:rPr lang="en-US" sz="2800" i="1" baseline="-25000" dirty="0" err="1">
                <a:latin typeface="Helvetica"/>
                <a:sym typeface="Symbol" pitchFamily="18" charset="2"/>
              </a:rPr>
              <a:t>n</a:t>
            </a:r>
            <a:r>
              <a:rPr lang="en-US" sz="2800" baseline="-25000" dirty="0">
                <a:latin typeface="Helvetica"/>
                <a:sym typeface="Symbol" pitchFamily="18" charset="2"/>
              </a:rPr>
              <a:t>-</a:t>
            </a:r>
            <a:r>
              <a:rPr lang="en-US" sz="2800" i="1" baseline="-25000" dirty="0">
                <a:latin typeface="Helvetica"/>
                <a:sym typeface="Symbol" pitchFamily="18" charset="2"/>
              </a:rPr>
              <a:t>p</a:t>
            </a:r>
            <a:endParaRPr lang="en-US" sz="2800" i="1" dirty="0">
              <a:latin typeface="Helvetica"/>
              <a:sym typeface="Symbol" pitchFamily="18" charset="2"/>
            </a:endParaRPr>
          </a:p>
          <a:p>
            <a:r>
              <a:rPr lang="en-US" sz="2800" dirty="0">
                <a:latin typeface="Helvetica"/>
              </a:rPr>
              <a:t>The test in Equation </a:t>
            </a:r>
            <a:r>
              <a:rPr lang="en-US" sz="2800" dirty="0" smtClean="0">
                <a:latin typeface="Helvetica"/>
              </a:rPr>
              <a:t>(12-21) </a:t>
            </a:r>
            <a:r>
              <a:rPr lang="en-US" sz="2800" dirty="0">
                <a:latin typeface="Helvetica"/>
              </a:rPr>
              <a:t>is often referred to as a </a:t>
            </a:r>
            <a:r>
              <a:rPr lang="en-US" sz="2800" b="1" dirty="0">
                <a:solidFill>
                  <a:srgbClr val="1F497D"/>
                </a:solidFill>
                <a:latin typeface="Helvetica"/>
              </a:rPr>
              <a:t>partial </a:t>
            </a:r>
            <a:r>
              <a:rPr lang="en-US" sz="2800" b="1" i="1" dirty="0">
                <a:solidFill>
                  <a:srgbClr val="1F497D"/>
                </a:solidFill>
                <a:latin typeface="Helvetica"/>
              </a:rPr>
              <a:t>F</a:t>
            </a:r>
            <a:r>
              <a:rPr lang="en-US" sz="2800" b="1" dirty="0">
                <a:solidFill>
                  <a:srgbClr val="1F497D"/>
                </a:solidFill>
                <a:latin typeface="Helvetica"/>
              </a:rPr>
              <a:t>-test</a:t>
            </a:r>
          </a:p>
        </p:txBody>
      </p:sp>
      <p:sp>
        <p:nvSpPr>
          <p:cNvPr id="30726" name="Slide Number Placeholder 6"/>
          <p:cNvSpPr>
            <a:spLocks noGrp="1"/>
          </p:cNvSpPr>
          <p:nvPr>
            <p:ph type="sldNum" sz="quarter" idx="12"/>
          </p:nvPr>
        </p:nvSpPr>
        <p:spPr bwMode="auto">
          <a:noFill/>
          <a:ln>
            <a:miter lim="800000"/>
            <a:headEnd/>
            <a:tailEnd/>
          </a:ln>
        </p:spPr>
        <p:txBody>
          <a:bodyPr/>
          <a:lstStyle/>
          <a:p>
            <a:fld id="{F0210C28-0E17-4866-8C00-792422BE2B5A}" type="slidenum">
              <a:rPr lang="en-US" smtClean="0">
                <a:latin typeface="Helvetica"/>
              </a:rPr>
              <a:pPr/>
              <a:t>44</a:t>
            </a:fld>
            <a:endParaRPr lang="en-US" smtClean="0">
              <a:latin typeface="Helvetica"/>
            </a:endParaRPr>
          </a:p>
        </p:txBody>
      </p:sp>
      <p:sp>
        <p:nvSpPr>
          <p:cNvPr id="3072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22" name="Object 7"/>
          <p:cNvGraphicFramePr>
            <a:graphicFrameLocks noChangeAspect="1"/>
          </p:cNvGraphicFramePr>
          <p:nvPr/>
        </p:nvGraphicFramePr>
        <p:xfrm>
          <a:off x="2133600" y="1905000"/>
          <a:ext cx="3581400" cy="1066800"/>
        </p:xfrm>
        <a:graphic>
          <a:graphicData uri="http://schemas.openxmlformats.org/presentationml/2006/ole">
            <mc:AlternateContent xmlns:mc="http://schemas.openxmlformats.org/markup-compatibility/2006">
              <mc:Choice xmlns:v="urn:schemas-microsoft-com:vml" Requires="v">
                <p:oleObj spid="_x0000_s30723" name="Equation" r:id="rId4" imgW="1206500" imgH="431800" progId="Equation.DSMT4">
                  <p:embed/>
                </p:oleObj>
              </mc:Choice>
              <mc:Fallback>
                <p:oleObj name="Equation" r:id="rId4" imgW="1206500" imgH="4318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05000"/>
                        <a:ext cx="35814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8" name="TextBox 8"/>
          <p:cNvSpPr txBox="1">
            <a:spLocks noChangeArrowheads="1"/>
          </p:cNvSpPr>
          <p:nvPr/>
        </p:nvSpPr>
        <p:spPr bwMode="auto">
          <a:xfrm>
            <a:off x="6019800" y="2057400"/>
            <a:ext cx="19812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12-21)</a:t>
            </a:r>
            <a:endParaRPr lang="en-US" sz="2000" dirty="0">
              <a:latin typeface="Helvetica"/>
            </a:endParaRPr>
          </a:p>
        </p:txBody>
      </p:sp>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78851" name="Text Box 4"/>
          <p:cNvSpPr txBox="1">
            <a:spLocks noChangeArrowheads="1"/>
          </p:cNvSpPr>
          <p:nvPr/>
        </p:nvSpPr>
        <p:spPr bwMode="auto">
          <a:xfrm>
            <a:off x="304800" y="819150"/>
            <a:ext cx="8534400" cy="400050"/>
          </a:xfrm>
          <a:prstGeom prst="rect">
            <a:avLst/>
          </a:prstGeom>
          <a:noFill/>
          <a:ln w="9525">
            <a:noFill/>
            <a:miter lim="800000"/>
            <a:headEnd/>
            <a:tailEnd/>
          </a:ln>
        </p:spPr>
        <p:txBody>
          <a:bodyPr>
            <a:spAutoFit/>
          </a:bodyPr>
          <a:lstStyle/>
          <a:p>
            <a:r>
              <a:rPr lang="en-US" sz="2000" b="1">
                <a:latin typeface="Helvetica"/>
              </a:rPr>
              <a:t>Example 12-6 </a:t>
            </a:r>
            <a:r>
              <a:rPr lang="en-US" sz="2000" b="1">
                <a:solidFill>
                  <a:srgbClr val="1F497D"/>
                </a:solidFill>
                <a:latin typeface="Helvetica"/>
              </a:rPr>
              <a:t>Wire Bond Strength General Regression Test</a:t>
            </a:r>
          </a:p>
        </p:txBody>
      </p:sp>
      <p:sp>
        <p:nvSpPr>
          <p:cNvPr id="78852" name="Slide Number Placeholder 5"/>
          <p:cNvSpPr>
            <a:spLocks noGrp="1"/>
          </p:cNvSpPr>
          <p:nvPr>
            <p:ph type="sldNum" sz="quarter" idx="12"/>
          </p:nvPr>
        </p:nvSpPr>
        <p:spPr bwMode="auto">
          <a:noFill/>
          <a:ln>
            <a:miter lim="800000"/>
            <a:headEnd/>
            <a:tailEnd/>
          </a:ln>
        </p:spPr>
        <p:txBody>
          <a:bodyPr/>
          <a:lstStyle/>
          <a:p>
            <a:fld id="{9834986A-FC24-4A62-AB94-5C8D291ABC39}" type="slidenum">
              <a:rPr lang="en-US" smtClean="0">
                <a:latin typeface="Helvetica"/>
              </a:rPr>
              <a:pPr/>
              <a:t>45</a:t>
            </a:fld>
            <a:endParaRPr lang="en-US" smtClean="0">
              <a:latin typeface="Helvetica"/>
            </a:endParaRPr>
          </a:p>
        </p:txBody>
      </p:sp>
      <p:sp>
        <p:nvSpPr>
          <p:cNvPr id="78853" name="TextBox 7"/>
          <p:cNvSpPr txBox="1">
            <a:spLocks noChangeArrowheads="1"/>
          </p:cNvSpPr>
          <p:nvPr/>
        </p:nvSpPr>
        <p:spPr bwMode="auto">
          <a:xfrm>
            <a:off x="457200" y="1447800"/>
            <a:ext cx="8229600" cy="4400550"/>
          </a:xfrm>
          <a:prstGeom prst="rect">
            <a:avLst/>
          </a:prstGeom>
          <a:noFill/>
          <a:ln w="9525">
            <a:noFill/>
            <a:miter lim="800000"/>
            <a:headEnd/>
            <a:tailEnd/>
          </a:ln>
        </p:spPr>
        <p:txBody>
          <a:bodyPr>
            <a:spAutoFit/>
          </a:bodyPr>
          <a:lstStyle/>
          <a:p>
            <a:r>
              <a:rPr lang="en-US" sz="2000" dirty="0">
                <a:latin typeface="Helvetica"/>
              </a:rPr>
              <a:t>Consider the wire bond pull-strength data in Example 12-1. We will investigate the contribution of two new variables, </a:t>
            </a:r>
            <a:r>
              <a:rPr lang="en-US" sz="2000" i="1" dirty="0">
                <a:latin typeface="Helvetica"/>
              </a:rPr>
              <a:t>x</a:t>
            </a:r>
            <a:r>
              <a:rPr lang="en-US" sz="2000" baseline="-25000" dirty="0">
                <a:latin typeface="Helvetica"/>
              </a:rPr>
              <a:t>3</a:t>
            </a:r>
            <a:r>
              <a:rPr lang="en-US" sz="2000" dirty="0">
                <a:latin typeface="Helvetica"/>
              </a:rPr>
              <a:t> and </a:t>
            </a:r>
            <a:r>
              <a:rPr lang="en-US" sz="2000" i="1" dirty="0">
                <a:latin typeface="Helvetica"/>
              </a:rPr>
              <a:t>x</a:t>
            </a:r>
            <a:r>
              <a:rPr lang="en-US" sz="2000" baseline="-25000" dirty="0">
                <a:latin typeface="Helvetica"/>
              </a:rPr>
              <a:t>4</a:t>
            </a:r>
            <a:r>
              <a:rPr lang="en-US" sz="2000" dirty="0">
                <a:latin typeface="Helvetica"/>
              </a:rPr>
              <a:t>, to the model using the partial </a:t>
            </a:r>
            <a:r>
              <a:rPr lang="en-US" sz="2000" i="1" dirty="0">
                <a:latin typeface="Helvetica"/>
              </a:rPr>
              <a:t>F</a:t>
            </a:r>
            <a:r>
              <a:rPr lang="en-US" sz="2000" dirty="0">
                <a:latin typeface="Helvetica"/>
              </a:rPr>
              <a:t>-test approach. The new variables are explained at the end of this example. That is, we wish to test</a:t>
            </a:r>
          </a:p>
          <a:p>
            <a:r>
              <a:rPr lang="en-US" sz="2000" dirty="0">
                <a:latin typeface="Helvetica"/>
              </a:rPr>
              <a:t> </a:t>
            </a:r>
          </a:p>
          <a:p>
            <a:r>
              <a:rPr lang="en-US" sz="2000" i="1" dirty="0">
                <a:latin typeface="Helvetica"/>
              </a:rPr>
              <a:t>		H</a:t>
            </a:r>
            <a:r>
              <a:rPr lang="en-US" sz="2000" baseline="-25000" dirty="0">
                <a:latin typeface="Helvetica"/>
              </a:rPr>
              <a:t>0</a:t>
            </a:r>
            <a:r>
              <a:rPr lang="en-US" sz="2000" dirty="0">
                <a:latin typeface="Helvetica"/>
              </a:rPr>
              <a:t>: </a:t>
            </a:r>
            <a:r>
              <a:rPr lang="en-US" sz="2000" dirty="0">
                <a:latin typeface="Symbol" pitchFamily="18" charset="2"/>
              </a:rPr>
              <a:t>b</a:t>
            </a:r>
            <a:r>
              <a:rPr lang="en-US" sz="2000" baseline="-25000" dirty="0">
                <a:latin typeface="Helvetica"/>
              </a:rPr>
              <a:t>3 </a:t>
            </a:r>
            <a:r>
              <a:rPr lang="en-US" sz="2000" dirty="0">
                <a:latin typeface="Helvetica"/>
              </a:rPr>
              <a:t>= </a:t>
            </a:r>
            <a:r>
              <a:rPr lang="en-US" sz="2000" dirty="0">
                <a:latin typeface="Symbol" pitchFamily="18" charset="2"/>
              </a:rPr>
              <a:t>b</a:t>
            </a:r>
            <a:r>
              <a:rPr lang="en-US" sz="2000" baseline="-25000" dirty="0">
                <a:latin typeface="Helvetica"/>
              </a:rPr>
              <a:t>4 </a:t>
            </a:r>
            <a:r>
              <a:rPr lang="en-US" sz="2000" dirty="0">
                <a:latin typeface="Helvetica"/>
              </a:rPr>
              <a:t>= 0    </a:t>
            </a:r>
            <a:r>
              <a:rPr lang="en-US" sz="2000" i="1" dirty="0">
                <a:latin typeface="Helvetica"/>
              </a:rPr>
              <a:t>H</a:t>
            </a:r>
            <a:r>
              <a:rPr lang="en-US" sz="2000" baseline="-25000" dirty="0">
                <a:latin typeface="Helvetica"/>
              </a:rPr>
              <a:t>1</a:t>
            </a:r>
            <a:r>
              <a:rPr lang="en-US" sz="2000" dirty="0">
                <a:latin typeface="Helvetica"/>
              </a:rPr>
              <a:t>: </a:t>
            </a:r>
            <a:r>
              <a:rPr lang="en-US" sz="2000" dirty="0">
                <a:latin typeface="Symbol" pitchFamily="18" charset="2"/>
              </a:rPr>
              <a:t>b</a:t>
            </a:r>
            <a:r>
              <a:rPr lang="en-US" sz="2000" baseline="-25000" dirty="0">
                <a:latin typeface="Helvetica"/>
              </a:rPr>
              <a:t>3 </a:t>
            </a:r>
            <a:r>
              <a:rPr lang="en-US" sz="2000" dirty="0">
                <a:latin typeface="Helvetica"/>
                <a:sym typeface="Symbol" pitchFamily="18" charset="2"/>
              </a:rPr>
              <a:t></a:t>
            </a:r>
            <a:r>
              <a:rPr lang="en-US" sz="2000" dirty="0">
                <a:latin typeface="Helvetica"/>
              </a:rPr>
              <a:t> 0 or  </a:t>
            </a:r>
            <a:r>
              <a:rPr lang="en-US" sz="2000" dirty="0">
                <a:latin typeface="Symbol" pitchFamily="18" charset="2"/>
              </a:rPr>
              <a:t>b</a:t>
            </a:r>
            <a:r>
              <a:rPr lang="en-US" sz="2000" baseline="-25000" dirty="0">
                <a:latin typeface="Helvetica"/>
              </a:rPr>
              <a:t>4 </a:t>
            </a:r>
            <a:r>
              <a:rPr lang="en-US" sz="2000" dirty="0">
                <a:latin typeface="Helvetica"/>
                <a:sym typeface="Symbol" pitchFamily="18" charset="2"/>
              </a:rPr>
              <a:t></a:t>
            </a:r>
            <a:r>
              <a:rPr lang="en-US" sz="2000" dirty="0">
                <a:latin typeface="Helvetica"/>
              </a:rPr>
              <a:t> 0</a:t>
            </a:r>
          </a:p>
          <a:p>
            <a:r>
              <a:rPr lang="en-US" sz="2000" dirty="0">
                <a:latin typeface="Helvetica"/>
              </a:rPr>
              <a:t> </a:t>
            </a:r>
          </a:p>
          <a:p>
            <a:r>
              <a:rPr lang="en-US" sz="2000" dirty="0">
                <a:latin typeface="Helvetica"/>
              </a:rPr>
              <a:t>To test this hypothesis, we need the extra sum of squares due to </a:t>
            </a:r>
            <a:r>
              <a:rPr lang="en-US" sz="2000" dirty="0">
                <a:latin typeface="Symbol" pitchFamily="18" charset="2"/>
              </a:rPr>
              <a:t>b</a:t>
            </a:r>
            <a:r>
              <a:rPr lang="en-US" sz="2000" baseline="-25000" dirty="0">
                <a:latin typeface="Helvetica"/>
              </a:rPr>
              <a:t>3</a:t>
            </a:r>
            <a:r>
              <a:rPr lang="en-US" sz="2000" dirty="0">
                <a:latin typeface="Helvetica"/>
              </a:rPr>
              <a:t> and </a:t>
            </a:r>
            <a:r>
              <a:rPr lang="en-US" sz="2000" dirty="0">
                <a:latin typeface="Symbol" pitchFamily="18" charset="2"/>
              </a:rPr>
              <a:t>b</a:t>
            </a:r>
            <a:r>
              <a:rPr lang="en-US" sz="2000" baseline="-25000" dirty="0">
                <a:latin typeface="Helvetica"/>
              </a:rPr>
              <a:t>4 </a:t>
            </a:r>
            <a:r>
              <a:rPr lang="en-US" sz="2000" dirty="0">
                <a:latin typeface="Helvetica"/>
              </a:rPr>
              <a:t>or </a:t>
            </a:r>
          </a:p>
          <a:p>
            <a:r>
              <a:rPr lang="en-US" sz="2000" dirty="0">
                <a:latin typeface="Helvetica"/>
              </a:rPr>
              <a:t> </a:t>
            </a:r>
          </a:p>
          <a:p>
            <a:r>
              <a:rPr lang="en-US" sz="2000" i="1" dirty="0">
                <a:latin typeface="Helvetica"/>
              </a:rPr>
              <a:t>	</a:t>
            </a:r>
          </a:p>
          <a:p>
            <a:r>
              <a:rPr lang="en-US" sz="2000" i="1" dirty="0">
                <a:latin typeface="Helvetica"/>
              </a:rPr>
              <a:t>	SS</a:t>
            </a:r>
            <a:r>
              <a:rPr lang="en-US" sz="2000" i="1" baseline="-25000" dirty="0">
                <a:latin typeface="Helvetica"/>
              </a:rPr>
              <a:t>R</a:t>
            </a:r>
            <a:r>
              <a:rPr lang="en-US" sz="2000" dirty="0">
                <a:latin typeface="Helvetica"/>
              </a:rPr>
              <a:t>(</a:t>
            </a:r>
            <a:r>
              <a:rPr lang="en-US" sz="2000" dirty="0">
                <a:latin typeface="Symbol" pitchFamily="18" charset="2"/>
              </a:rPr>
              <a:t>b</a:t>
            </a:r>
            <a:r>
              <a:rPr lang="en-US" sz="2000" baseline="-25000" dirty="0">
                <a:latin typeface="Helvetica"/>
              </a:rPr>
              <a:t>4</a:t>
            </a:r>
            <a:r>
              <a:rPr lang="en-US" sz="2000" dirty="0">
                <a:latin typeface="Helvetica"/>
              </a:rPr>
              <a:t>, </a:t>
            </a:r>
            <a:r>
              <a:rPr lang="en-US" sz="2000" dirty="0">
                <a:latin typeface="Symbol" pitchFamily="18" charset="2"/>
              </a:rPr>
              <a:t>b</a:t>
            </a:r>
            <a:r>
              <a:rPr lang="en-US" sz="2000" baseline="-25000" dirty="0">
                <a:latin typeface="Helvetica"/>
              </a:rPr>
              <a:t>3</a:t>
            </a:r>
            <a:r>
              <a:rPr lang="en-US" sz="2000" dirty="0">
                <a:latin typeface="Helvetica"/>
                <a:sym typeface="Symbol" pitchFamily="18" charset="2"/>
              </a:rPr>
              <a:t></a:t>
            </a:r>
            <a:r>
              <a:rPr lang="en-US" sz="2000" dirty="0">
                <a:latin typeface="Helvetica"/>
              </a:rPr>
              <a:t> </a:t>
            </a:r>
            <a:r>
              <a:rPr lang="en-US" sz="2000" dirty="0">
                <a:latin typeface="Symbol" pitchFamily="18" charset="2"/>
              </a:rPr>
              <a:t>b</a:t>
            </a:r>
            <a:r>
              <a:rPr lang="en-US" sz="2000" baseline="-25000" dirty="0">
                <a:latin typeface="Helvetica"/>
              </a:rPr>
              <a:t>2</a:t>
            </a:r>
            <a:r>
              <a:rPr lang="en-US" sz="2000" dirty="0">
                <a:latin typeface="Helvetica"/>
              </a:rPr>
              <a:t>, </a:t>
            </a:r>
            <a:r>
              <a:rPr lang="en-US" sz="2000" dirty="0">
                <a:latin typeface="Symbol" pitchFamily="18" charset="2"/>
              </a:rPr>
              <a:t>b</a:t>
            </a:r>
            <a:r>
              <a:rPr lang="en-US" sz="2000" baseline="-25000" dirty="0">
                <a:latin typeface="Helvetica"/>
              </a:rPr>
              <a:t>1, </a:t>
            </a:r>
            <a:r>
              <a:rPr lang="en-US" sz="2000" dirty="0">
                <a:latin typeface="Symbol" pitchFamily="18" charset="2"/>
              </a:rPr>
              <a:t>b</a:t>
            </a:r>
            <a:r>
              <a:rPr lang="en-US" sz="2000" baseline="-25000" dirty="0">
                <a:latin typeface="Helvetica"/>
              </a:rPr>
              <a:t>0</a:t>
            </a:r>
            <a:r>
              <a:rPr lang="en-US" sz="2000" dirty="0">
                <a:latin typeface="Helvetica"/>
              </a:rPr>
              <a:t>) = </a:t>
            </a:r>
            <a:r>
              <a:rPr lang="en-US" sz="2000" i="1" dirty="0">
                <a:latin typeface="Helvetica"/>
              </a:rPr>
              <a:t>SS</a:t>
            </a:r>
            <a:r>
              <a:rPr lang="en-US" sz="2000" i="1" baseline="-25000" dirty="0">
                <a:latin typeface="Helvetica"/>
              </a:rPr>
              <a:t>R</a:t>
            </a:r>
            <a:r>
              <a:rPr lang="en-US" sz="2000" dirty="0">
                <a:latin typeface="Helvetica"/>
              </a:rPr>
              <a:t> (</a:t>
            </a:r>
            <a:r>
              <a:rPr lang="en-US" sz="2000" dirty="0">
                <a:latin typeface="Symbol" pitchFamily="18" charset="2"/>
              </a:rPr>
              <a:t>b</a:t>
            </a:r>
            <a:r>
              <a:rPr lang="en-US" sz="2000" baseline="-25000" dirty="0">
                <a:latin typeface="Helvetica"/>
              </a:rPr>
              <a:t>4</a:t>
            </a:r>
            <a:r>
              <a:rPr lang="en-US" sz="2000" dirty="0">
                <a:latin typeface="Helvetica"/>
              </a:rPr>
              <a:t>, </a:t>
            </a:r>
            <a:r>
              <a:rPr lang="en-US" sz="2000" dirty="0">
                <a:latin typeface="Symbol" pitchFamily="18" charset="2"/>
              </a:rPr>
              <a:t>b</a:t>
            </a:r>
            <a:r>
              <a:rPr lang="en-US" sz="2000" baseline="-25000" dirty="0">
                <a:latin typeface="Helvetica"/>
              </a:rPr>
              <a:t>3</a:t>
            </a:r>
            <a:r>
              <a:rPr lang="en-US" sz="2000" dirty="0">
                <a:latin typeface="Helvetica"/>
              </a:rPr>
              <a:t>, </a:t>
            </a:r>
            <a:r>
              <a:rPr lang="en-US" sz="2000" dirty="0">
                <a:latin typeface="Symbol" pitchFamily="18" charset="2"/>
              </a:rPr>
              <a:t>b</a:t>
            </a:r>
            <a:r>
              <a:rPr lang="en-US" sz="2000" baseline="-25000" dirty="0">
                <a:latin typeface="Helvetica"/>
              </a:rPr>
              <a:t>2</a:t>
            </a:r>
            <a:r>
              <a:rPr lang="en-US" sz="2000" dirty="0">
                <a:latin typeface="Helvetica"/>
              </a:rPr>
              <a:t>, </a:t>
            </a:r>
            <a:r>
              <a:rPr lang="en-US" sz="2000" dirty="0">
                <a:latin typeface="Symbol" pitchFamily="18" charset="2"/>
              </a:rPr>
              <a:t>b</a:t>
            </a:r>
            <a:r>
              <a:rPr lang="en-US" sz="2000" baseline="-25000" dirty="0">
                <a:latin typeface="Helvetica"/>
              </a:rPr>
              <a:t>1</a:t>
            </a:r>
            <a:r>
              <a:rPr lang="en-US" sz="2000" dirty="0">
                <a:latin typeface="Helvetica"/>
              </a:rPr>
              <a:t>, </a:t>
            </a:r>
            <a:r>
              <a:rPr lang="en-US" sz="2000" dirty="0">
                <a:latin typeface="Symbol" pitchFamily="18" charset="2"/>
              </a:rPr>
              <a:t>b</a:t>
            </a:r>
            <a:r>
              <a:rPr lang="en-US" sz="2000" baseline="-25000" dirty="0">
                <a:latin typeface="Helvetica"/>
              </a:rPr>
              <a:t>0</a:t>
            </a:r>
            <a:r>
              <a:rPr lang="en-US" sz="2000" dirty="0">
                <a:latin typeface="Helvetica"/>
              </a:rPr>
              <a:t>) </a:t>
            </a:r>
            <a:r>
              <a:rPr lang="en-US" sz="2000" dirty="0">
                <a:latin typeface="Helvetica"/>
                <a:sym typeface="Symbol" pitchFamily="18" charset="2"/>
              </a:rPr>
              <a:t></a:t>
            </a:r>
            <a:r>
              <a:rPr lang="en-US" sz="2000" dirty="0">
                <a:latin typeface="Helvetica"/>
              </a:rPr>
              <a:t> </a:t>
            </a:r>
            <a:r>
              <a:rPr lang="en-US" sz="2000" i="1" dirty="0">
                <a:latin typeface="Helvetica"/>
              </a:rPr>
              <a:t> SS</a:t>
            </a:r>
            <a:r>
              <a:rPr lang="en-US" sz="2000" i="1" baseline="-25000" dirty="0">
                <a:latin typeface="Helvetica"/>
              </a:rPr>
              <a:t>R</a:t>
            </a:r>
            <a:r>
              <a:rPr lang="en-US" sz="2000" dirty="0">
                <a:latin typeface="Helvetica"/>
              </a:rPr>
              <a:t>(</a:t>
            </a:r>
            <a:r>
              <a:rPr lang="en-US" sz="2000" dirty="0">
                <a:latin typeface="Symbol" pitchFamily="18" charset="2"/>
              </a:rPr>
              <a:t>b</a:t>
            </a:r>
            <a:r>
              <a:rPr lang="en-US" sz="2000" baseline="-25000" dirty="0">
                <a:latin typeface="Helvetica"/>
              </a:rPr>
              <a:t>2</a:t>
            </a:r>
            <a:r>
              <a:rPr lang="en-US" sz="2000" dirty="0">
                <a:latin typeface="Helvetica"/>
              </a:rPr>
              <a:t>, </a:t>
            </a:r>
            <a:r>
              <a:rPr lang="en-US" sz="2000" dirty="0">
                <a:latin typeface="Symbol" pitchFamily="18" charset="2"/>
              </a:rPr>
              <a:t>b</a:t>
            </a:r>
            <a:r>
              <a:rPr lang="en-US" sz="2000" baseline="-25000" dirty="0">
                <a:latin typeface="Helvetica"/>
              </a:rPr>
              <a:t>1</a:t>
            </a:r>
            <a:r>
              <a:rPr lang="en-US" sz="2000" dirty="0">
                <a:latin typeface="Helvetica"/>
              </a:rPr>
              <a:t>, </a:t>
            </a:r>
            <a:r>
              <a:rPr lang="en-US" sz="2000" dirty="0">
                <a:latin typeface="Symbol" pitchFamily="18" charset="2"/>
              </a:rPr>
              <a:t>b</a:t>
            </a:r>
            <a:r>
              <a:rPr lang="en-US" sz="2000" baseline="-25000" dirty="0">
                <a:latin typeface="Helvetica"/>
              </a:rPr>
              <a:t>0</a:t>
            </a:r>
            <a:r>
              <a:rPr lang="en-US" sz="2000" dirty="0">
                <a:latin typeface="Helvetica"/>
              </a:rPr>
              <a:t>)</a:t>
            </a:r>
          </a:p>
          <a:p>
            <a:r>
              <a:rPr lang="en-US" sz="2000" dirty="0">
                <a:latin typeface="Helvetica"/>
              </a:rPr>
              <a:t>		                     = </a:t>
            </a:r>
            <a:r>
              <a:rPr lang="en-US" sz="2000" i="1" dirty="0">
                <a:latin typeface="Helvetica"/>
              </a:rPr>
              <a:t>SS</a:t>
            </a:r>
            <a:r>
              <a:rPr lang="en-US" sz="2000" i="1" baseline="-25000" dirty="0">
                <a:latin typeface="Helvetica"/>
              </a:rPr>
              <a:t>R</a:t>
            </a:r>
            <a:r>
              <a:rPr lang="en-US" sz="2000" dirty="0">
                <a:latin typeface="Helvetica"/>
              </a:rPr>
              <a:t>(</a:t>
            </a:r>
            <a:r>
              <a:rPr lang="en-US" sz="2000" dirty="0">
                <a:latin typeface="Symbol" pitchFamily="18" charset="2"/>
              </a:rPr>
              <a:t>b</a:t>
            </a:r>
            <a:r>
              <a:rPr lang="en-US" sz="2000" baseline="-25000" dirty="0">
                <a:latin typeface="Helvetica"/>
              </a:rPr>
              <a:t>4</a:t>
            </a:r>
            <a:r>
              <a:rPr lang="en-US" sz="2000" dirty="0">
                <a:latin typeface="Helvetica"/>
              </a:rPr>
              <a:t>, </a:t>
            </a:r>
            <a:r>
              <a:rPr lang="en-US" sz="2000" dirty="0">
                <a:latin typeface="Symbol" pitchFamily="18" charset="2"/>
              </a:rPr>
              <a:t>b</a:t>
            </a:r>
            <a:r>
              <a:rPr lang="en-US" sz="2000" baseline="-25000" dirty="0">
                <a:latin typeface="Helvetica"/>
              </a:rPr>
              <a:t>3</a:t>
            </a:r>
            <a:r>
              <a:rPr lang="en-US" sz="2000" dirty="0">
                <a:latin typeface="Helvetica"/>
              </a:rPr>
              <a:t>, </a:t>
            </a:r>
            <a:r>
              <a:rPr lang="en-US" sz="2000" dirty="0">
                <a:latin typeface="Symbol" pitchFamily="18" charset="2"/>
              </a:rPr>
              <a:t>b</a:t>
            </a:r>
            <a:r>
              <a:rPr lang="en-US" sz="2000" baseline="-25000" dirty="0">
                <a:latin typeface="Helvetica"/>
              </a:rPr>
              <a:t>2</a:t>
            </a:r>
            <a:r>
              <a:rPr lang="en-US" sz="2000" dirty="0">
                <a:latin typeface="Helvetica"/>
              </a:rPr>
              <a:t>, </a:t>
            </a:r>
            <a:r>
              <a:rPr lang="en-US" sz="2000" dirty="0">
                <a:latin typeface="Symbol" pitchFamily="18" charset="2"/>
              </a:rPr>
              <a:t>b</a:t>
            </a:r>
            <a:r>
              <a:rPr lang="en-US" sz="2000" baseline="-25000" dirty="0">
                <a:latin typeface="Helvetica"/>
              </a:rPr>
              <a:t>1</a:t>
            </a:r>
            <a:r>
              <a:rPr lang="en-US" sz="2000" dirty="0">
                <a:latin typeface="Helvetica"/>
                <a:sym typeface="Symbol" pitchFamily="18" charset="2"/>
              </a:rPr>
              <a:t></a:t>
            </a:r>
            <a:r>
              <a:rPr lang="en-US" sz="2000" dirty="0">
                <a:latin typeface="Symbol" pitchFamily="18" charset="2"/>
              </a:rPr>
              <a:t>b</a:t>
            </a:r>
            <a:r>
              <a:rPr lang="en-US" sz="2000" baseline="-25000" dirty="0">
                <a:latin typeface="Helvetica"/>
              </a:rPr>
              <a:t>0</a:t>
            </a:r>
            <a:r>
              <a:rPr lang="en-US" sz="2000" dirty="0">
                <a:latin typeface="Helvetica"/>
              </a:rPr>
              <a:t>) </a:t>
            </a:r>
            <a:r>
              <a:rPr lang="en-US" sz="2000" dirty="0">
                <a:latin typeface="Helvetica"/>
                <a:sym typeface="Symbol" pitchFamily="18" charset="2"/>
              </a:rPr>
              <a:t></a:t>
            </a:r>
            <a:r>
              <a:rPr lang="en-US" sz="2000" dirty="0">
                <a:latin typeface="Helvetica"/>
              </a:rPr>
              <a:t> </a:t>
            </a:r>
            <a:r>
              <a:rPr lang="en-US" sz="2000" i="1" dirty="0">
                <a:latin typeface="Helvetica"/>
              </a:rPr>
              <a:t>SS</a:t>
            </a:r>
            <a:r>
              <a:rPr lang="en-US" sz="2000" i="1" baseline="-25000" dirty="0">
                <a:latin typeface="Helvetica"/>
              </a:rPr>
              <a:t>R</a:t>
            </a:r>
            <a:r>
              <a:rPr lang="en-US" sz="2000" dirty="0">
                <a:latin typeface="Helvetica"/>
              </a:rPr>
              <a:t> (</a:t>
            </a:r>
            <a:r>
              <a:rPr lang="en-US" sz="2000" dirty="0">
                <a:latin typeface="Symbol" pitchFamily="18" charset="2"/>
              </a:rPr>
              <a:t>b</a:t>
            </a:r>
            <a:r>
              <a:rPr lang="en-US" sz="2000" baseline="-25000" dirty="0">
                <a:latin typeface="Helvetica"/>
              </a:rPr>
              <a:t>2</a:t>
            </a:r>
            <a:r>
              <a:rPr lang="en-US" sz="2000" dirty="0">
                <a:latin typeface="Helvetica"/>
              </a:rPr>
              <a:t>, </a:t>
            </a:r>
            <a:r>
              <a:rPr lang="en-US" sz="2000" dirty="0">
                <a:latin typeface="Symbol" pitchFamily="18" charset="2"/>
              </a:rPr>
              <a:t>b</a:t>
            </a:r>
            <a:r>
              <a:rPr lang="en-US" sz="2000" baseline="-25000" dirty="0">
                <a:latin typeface="Helvetica"/>
              </a:rPr>
              <a:t>1</a:t>
            </a:r>
            <a:r>
              <a:rPr lang="en-US" sz="2000" dirty="0">
                <a:latin typeface="Helvetica"/>
                <a:sym typeface="Symbol" pitchFamily="18" charset="2"/>
              </a:rPr>
              <a:t></a:t>
            </a:r>
            <a:r>
              <a:rPr lang="en-US" sz="2000" dirty="0">
                <a:latin typeface="Symbol" pitchFamily="18" charset="2"/>
              </a:rPr>
              <a:t>b</a:t>
            </a:r>
            <a:r>
              <a:rPr lang="en-US" sz="2000" baseline="-25000" dirty="0">
                <a:latin typeface="Helvetica"/>
              </a:rPr>
              <a:t>0</a:t>
            </a:r>
            <a:r>
              <a:rPr lang="en-US" sz="2000" dirty="0">
                <a:latin typeface="Helvetica"/>
              </a:rPr>
              <a:t>)</a:t>
            </a:r>
          </a:p>
          <a:p>
            <a:endParaRPr lang="en-US" sz="2000" dirty="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31748" name="Text Box 4"/>
          <p:cNvSpPr txBox="1">
            <a:spLocks noChangeArrowheads="1"/>
          </p:cNvSpPr>
          <p:nvPr/>
        </p:nvSpPr>
        <p:spPr bwMode="auto">
          <a:xfrm>
            <a:off x="304800" y="817563"/>
            <a:ext cx="2362200" cy="477837"/>
          </a:xfrm>
          <a:prstGeom prst="rect">
            <a:avLst/>
          </a:prstGeom>
          <a:noFill/>
          <a:ln w="9525">
            <a:noFill/>
            <a:miter lim="800000"/>
            <a:headEnd/>
            <a:tailEnd/>
          </a:ln>
        </p:spPr>
        <p:txBody>
          <a:bodyPr>
            <a:spAutoFit/>
          </a:bodyPr>
          <a:lstStyle/>
          <a:p>
            <a:r>
              <a:rPr lang="en-US" sz="2500" b="1">
                <a:latin typeface="Helvetica"/>
              </a:rPr>
              <a:t>Example 12-6</a:t>
            </a:r>
          </a:p>
        </p:txBody>
      </p:sp>
      <p:sp>
        <p:nvSpPr>
          <p:cNvPr id="31749" name="Slide Number Placeholder 5"/>
          <p:cNvSpPr>
            <a:spLocks noGrp="1"/>
          </p:cNvSpPr>
          <p:nvPr>
            <p:ph type="sldNum" sz="quarter" idx="12"/>
          </p:nvPr>
        </p:nvSpPr>
        <p:spPr bwMode="auto">
          <a:noFill/>
          <a:ln>
            <a:miter lim="800000"/>
            <a:headEnd/>
            <a:tailEnd/>
          </a:ln>
        </p:spPr>
        <p:txBody>
          <a:bodyPr/>
          <a:lstStyle/>
          <a:p>
            <a:fld id="{8C8AAA00-A7B1-4913-8FDB-BA46B72A1E66}" type="slidenum">
              <a:rPr lang="en-US" smtClean="0">
                <a:latin typeface="Helvetica"/>
              </a:rPr>
              <a:pPr/>
              <a:t>46</a:t>
            </a:fld>
            <a:endParaRPr lang="en-US" smtClean="0">
              <a:latin typeface="Helvetica"/>
            </a:endParaRPr>
          </a:p>
        </p:txBody>
      </p:sp>
      <p:sp>
        <p:nvSpPr>
          <p:cNvPr id="6" name="TextBox 5"/>
          <p:cNvSpPr txBox="1"/>
          <p:nvPr/>
        </p:nvSpPr>
        <p:spPr>
          <a:xfrm>
            <a:off x="381000" y="1295400"/>
            <a:ext cx="8534400" cy="5016500"/>
          </a:xfrm>
          <a:prstGeom prst="rect">
            <a:avLst/>
          </a:prstGeom>
          <a:noFill/>
        </p:spPr>
        <p:txBody>
          <a:bodyPr>
            <a:spAutoFit/>
          </a:bodyPr>
          <a:lstStyle/>
          <a:p>
            <a:pPr>
              <a:defRPr/>
            </a:pPr>
            <a:r>
              <a:rPr lang="en-US" sz="1600" dirty="0">
                <a:latin typeface="Helvetica" pitchFamily="50" charset="0"/>
                <a:cs typeface="Arial" charset="0"/>
              </a:rPr>
              <a:t>In Example 12-3 we calculated</a:t>
            </a:r>
          </a:p>
          <a:p>
            <a:pPr>
              <a:defRPr/>
            </a:pPr>
            <a:r>
              <a:rPr lang="en-US" sz="1600" dirty="0">
                <a:latin typeface="Helvetica" pitchFamily="50" charset="0"/>
                <a:cs typeface="Arial" charset="0"/>
              </a:rPr>
              <a:t> </a:t>
            </a:r>
          </a:p>
          <a:p>
            <a:pPr>
              <a:defRPr/>
            </a:pPr>
            <a:r>
              <a:rPr lang="en-US" sz="1600" dirty="0">
                <a:latin typeface="Helvetica" pitchFamily="50" charset="0"/>
                <a:cs typeface="Arial" charset="0"/>
              </a:rPr>
              <a:t> </a:t>
            </a:r>
          </a:p>
          <a:p>
            <a:pPr>
              <a:defRPr/>
            </a:pPr>
            <a:endParaRPr lang="en-US" sz="1600" dirty="0">
              <a:latin typeface="Helvetica" pitchFamily="50" charset="0"/>
              <a:cs typeface="Arial" charset="0"/>
            </a:endParaRPr>
          </a:p>
          <a:p>
            <a:pPr>
              <a:defRPr/>
            </a:pPr>
            <a:endParaRPr lang="en-US" sz="1600" dirty="0">
              <a:latin typeface="Helvetica" pitchFamily="50" charset="0"/>
              <a:cs typeface="Arial" charset="0"/>
            </a:endParaRPr>
          </a:p>
          <a:p>
            <a:pPr>
              <a:defRPr/>
            </a:pPr>
            <a:endParaRPr lang="en-US" sz="1600" dirty="0">
              <a:latin typeface="Helvetica" pitchFamily="50" charset="0"/>
              <a:cs typeface="Arial" charset="0"/>
            </a:endParaRPr>
          </a:p>
          <a:p>
            <a:pPr>
              <a:defRPr/>
            </a:pPr>
            <a:r>
              <a:rPr lang="en-US" sz="1600" dirty="0">
                <a:latin typeface="Helvetica" pitchFamily="50" charset="0"/>
                <a:cs typeface="Arial" charset="0"/>
              </a:rPr>
              <a:t>Also, Table </a:t>
            </a:r>
            <a:r>
              <a:rPr lang="en-US" sz="1600" cap="small" dirty="0">
                <a:latin typeface="Helvetica" pitchFamily="50" charset="0"/>
                <a:cs typeface="Arial" charset="0"/>
              </a:rPr>
              <a:t>12-4 </a:t>
            </a:r>
            <a:r>
              <a:rPr lang="en-US" sz="1600" dirty="0">
                <a:latin typeface="Helvetica" pitchFamily="50" charset="0"/>
                <a:cs typeface="Arial" charset="0"/>
              </a:rPr>
              <a:t>shows the Minitab output for the model with only </a:t>
            </a:r>
            <a:r>
              <a:rPr lang="en-US" sz="1600" i="1" dirty="0" err="1">
                <a:latin typeface="Helvetica" pitchFamily="50" charset="0"/>
                <a:cs typeface="Arial" charset="0"/>
              </a:rPr>
              <a:t>x</a:t>
            </a:r>
            <a:r>
              <a:rPr lang="en-US" sz="1600" baseline="-25000" dirty="0" err="1">
                <a:latin typeface="Helvetica" pitchFamily="50" charset="0"/>
                <a:cs typeface="Arial" charset="0"/>
              </a:rPr>
              <a:t>1</a:t>
            </a:r>
            <a:r>
              <a:rPr lang="en-US" sz="1600" dirty="0">
                <a:latin typeface="Helvetica" pitchFamily="50" charset="0"/>
                <a:cs typeface="Arial" charset="0"/>
              </a:rPr>
              <a:t> and </a:t>
            </a:r>
            <a:r>
              <a:rPr lang="en-US" sz="1600" i="1" dirty="0" err="1">
                <a:latin typeface="Helvetica" pitchFamily="50" charset="0"/>
                <a:cs typeface="Arial" charset="0"/>
              </a:rPr>
              <a:t>x</a:t>
            </a:r>
            <a:r>
              <a:rPr lang="en-US" sz="1600" baseline="-25000" dirty="0" err="1">
                <a:latin typeface="Helvetica" pitchFamily="50" charset="0"/>
                <a:cs typeface="Arial" charset="0"/>
              </a:rPr>
              <a:t>2</a:t>
            </a:r>
            <a:r>
              <a:rPr lang="en-US" sz="1600" i="1" dirty="0">
                <a:latin typeface="Helvetica" pitchFamily="50" charset="0"/>
                <a:cs typeface="Arial" charset="0"/>
              </a:rPr>
              <a:t> </a:t>
            </a:r>
            <a:r>
              <a:rPr lang="en-US" sz="1600" dirty="0">
                <a:latin typeface="Helvetica" pitchFamily="50" charset="0"/>
                <a:cs typeface="Arial" charset="0"/>
              </a:rPr>
              <a:t>as predictors. In the analysis of variance table, we can see that </a:t>
            </a:r>
            <a:r>
              <a:rPr lang="en-US" sz="1600" i="1" dirty="0">
                <a:latin typeface="Helvetica" pitchFamily="50" charset="0"/>
                <a:cs typeface="Arial" charset="0"/>
              </a:rPr>
              <a:t>SS</a:t>
            </a:r>
            <a:r>
              <a:rPr lang="en-US" sz="1600" i="1" baseline="-25000" dirty="0">
                <a:latin typeface="Helvetica" pitchFamily="50" charset="0"/>
                <a:cs typeface="Arial" charset="0"/>
              </a:rPr>
              <a:t>R</a:t>
            </a:r>
            <a:r>
              <a:rPr lang="en-US" sz="1600" i="1" dirty="0">
                <a:latin typeface="Helvetica" pitchFamily="50" charset="0"/>
                <a:cs typeface="Arial" charset="0"/>
              </a:rPr>
              <a:t> </a:t>
            </a:r>
            <a:r>
              <a:rPr lang="en-US" sz="1600" cap="small" dirty="0">
                <a:latin typeface="Helvetica" pitchFamily="50" charset="0"/>
                <a:cs typeface="Arial" charset="0"/>
              </a:rPr>
              <a:t>= 5990.8 </a:t>
            </a:r>
            <a:r>
              <a:rPr lang="en-US" sz="1600" dirty="0">
                <a:latin typeface="Helvetica" pitchFamily="50" charset="0"/>
                <a:cs typeface="Arial" charset="0"/>
              </a:rPr>
              <a:t>and this agrees with our calculation. In practice, the computer output would be used to obtain this sum of squares.</a:t>
            </a:r>
          </a:p>
          <a:p>
            <a:pPr>
              <a:defRPr/>
            </a:pPr>
            <a:r>
              <a:rPr lang="en-US" sz="1600" dirty="0">
                <a:latin typeface="Helvetica" pitchFamily="50" charset="0"/>
                <a:cs typeface="Arial" charset="0"/>
              </a:rPr>
              <a:t> </a:t>
            </a:r>
          </a:p>
          <a:p>
            <a:pPr>
              <a:defRPr/>
            </a:pPr>
            <a:r>
              <a:rPr lang="en-US" sz="1600" dirty="0">
                <a:latin typeface="Helvetica" pitchFamily="50" charset="0"/>
                <a:cs typeface="Arial" charset="0"/>
              </a:rPr>
              <a:t>If we fit the model </a:t>
            </a:r>
            <a:r>
              <a:rPr lang="en-US" sz="1600" i="1" dirty="0">
                <a:latin typeface="Helvetica" pitchFamily="50" charset="0"/>
                <a:cs typeface="Arial" charset="0"/>
              </a:rPr>
              <a:t>Y </a:t>
            </a:r>
            <a:r>
              <a:rPr lang="en-US" sz="16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0</a:t>
            </a:r>
            <a:r>
              <a:rPr lang="en-US" sz="1600" dirty="0">
                <a:latin typeface="Helvetica" pitchFamily="50" charset="0"/>
                <a:cs typeface="Arial" charset="0"/>
              </a:rPr>
              <a:t> + </a:t>
            </a:r>
            <a:r>
              <a:rPr lang="en-US" sz="1600" dirty="0" err="1">
                <a:latin typeface="Symbol" pitchFamily="18" charset="2"/>
                <a:cs typeface="Arial" charset="0"/>
              </a:rPr>
              <a:t>b</a:t>
            </a:r>
            <a:r>
              <a:rPr lang="en-US" sz="1600" baseline="-25000" dirty="0" err="1">
                <a:latin typeface="Helvetica" pitchFamily="50" charset="0"/>
                <a:cs typeface="Arial" charset="0"/>
              </a:rPr>
              <a:t>1</a:t>
            </a:r>
            <a:r>
              <a:rPr lang="en-US" sz="1600" i="1" dirty="0" err="1">
                <a:latin typeface="Helvetica" pitchFamily="50" charset="0"/>
                <a:cs typeface="Arial" charset="0"/>
              </a:rPr>
              <a:t>x</a:t>
            </a:r>
            <a:r>
              <a:rPr lang="en-US" sz="1600" baseline="-25000" dirty="0" err="1">
                <a:latin typeface="Helvetica" pitchFamily="50" charset="0"/>
                <a:cs typeface="Arial" charset="0"/>
              </a:rPr>
              <a:t>1</a:t>
            </a:r>
            <a:r>
              <a:rPr lang="en-US" sz="1600" dirty="0">
                <a:latin typeface="Helvetica" pitchFamily="50" charset="0"/>
                <a:cs typeface="Arial" charset="0"/>
              </a:rPr>
              <a:t> +</a:t>
            </a:r>
            <a:r>
              <a:rPr lang="en-US" sz="1600" i="1"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2</a:t>
            </a:r>
            <a:r>
              <a:rPr lang="en-US" sz="1600" i="1" dirty="0" err="1">
                <a:latin typeface="Helvetica" pitchFamily="50" charset="0"/>
                <a:cs typeface="Arial" charset="0"/>
              </a:rPr>
              <a:t>x</a:t>
            </a:r>
            <a:r>
              <a:rPr lang="en-US" sz="1600" baseline="-25000" dirty="0" err="1">
                <a:latin typeface="Helvetica" pitchFamily="50" charset="0"/>
                <a:cs typeface="Arial" charset="0"/>
              </a:rPr>
              <a:t>2</a:t>
            </a:r>
            <a:r>
              <a:rPr lang="en-US" sz="1600" dirty="0">
                <a:latin typeface="Helvetica" pitchFamily="50" charset="0"/>
                <a:cs typeface="Arial" charset="0"/>
              </a:rPr>
              <a:t> + </a:t>
            </a:r>
            <a:r>
              <a:rPr lang="en-US" sz="1600" dirty="0" err="1">
                <a:latin typeface="Symbol" pitchFamily="18" charset="2"/>
                <a:cs typeface="Arial" charset="0"/>
              </a:rPr>
              <a:t>b</a:t>
            </a:r>
            <a:r>
              <a:rPr lang="en-US" sz="1600" baseline="-25000" dirty="0" err="1">
                <a:latin typeface="Helvetica" pitchFamily="50" charset="0"/>
                <a:cs typeface="Arial" charset="0"/>
              </a:rPr>
              <a:t>3</a:t>
            </a:r>
            <a:r>
              <a:rPr lang="en-US" sz="1600" i="1" dirty="0" err="1">
                <a:latin typeface="Helvetica" pitchFamily="50" charset="0"/>
                <a:cs typeface="Arial" charset="0"/>
              </a:rPr>
              <a:t>x</a:t>
            </a:r>
            <a:r>
              <a:rPr lang="en-US" sz="1600" baseline="-25000" dirty="0" err="1">
                <a:latin typeface="Helvetica" pitchFamily="50" charset="0"/>
                <a:cs typeface="Arial" charset="0"/>
              </a:rPr>
              <a:t>3</a:t>
            </a:r>
            <a:r>
              <a:rPr lang="en-US" sz="1600" dirty="0">
                <a:latin typeface="Helvetica" pitchFamily="50" charset="0"/>
                <a:cs typeface="Arial" charset="0"/>
              </a:rPr>
              <a:t> + </a:t>
            </a:r>
            <a:r>
              <a:rPr lang="en-US" sz="1600" dirty="0" err="1">
                <a:latin typeface="Symbol" pitchFamily="18" charset="2"/>
                <a:cs typeface="Arial" charset="0"/>
              </a:rPr>
              <a:t>b</a:t>
            </a:r>
            <a:r>
              <a:rPr lang="en-US" sz="1600" baseline="-25000" dirty="0" err="1">
                <a:latin typeface="Helvetica" pitchFamily="50" charset="0"/>
                <a:cs typeface="Arial" charset="0"/>
              </a:rPr>
              <a:t>4</a:t>
            </a:r>
            <a:r>
              <a:rPr lang="en-US" sz="1600" i="1" dirty="0" err="1">
                <a:latin typeface="Helvetica" pitchFamily="50" charset="0"/>
                <a:cs typeface="Arial" charset="0"/>
              </a:rPr>
              <a:t>x</a:t>
            </a:r>
            <a:r>
              <a:rPr lang="en-US" sz="1600" baseline="-25000" dirty="0" err="1">
                <a:latin typeface="Helvetica" pitchFamily="50" charset="0"/>
                <a:cs typeface="Arial" charset="0"/>
              </a:rPr>
              <a:t>4</a:t>
            </a:r>
            <a:r>
              <a:rPr lang="en-US" sz="1600" dirty="0">
                <a:latin typeface="Helvetica" pitchFamily="50" charset="0"/>
                <a:cs typeface="Arial" charset="0"/>
              </a:rPr>
              <a:t>, we can use the same matrix formula. Alternatively, we can look at </a:t>
            </a:r>
            <a:r>
              <a:rPr lang="en-US" sz="1600" i="1" dirty="0">
                <a:latin typeface="Helvetica" pitchFamily="50" charset="0"/>
                <a:cs typeface="Arial" charset="0"/>
              </a:rPr>
              <a:t>SS</a:t>
            </a:r>
            <a:r>
              <a:rPr lang="en-US" sz="1600" i="1" baseline="-25000" dirty="0">
                <a:latin typeface="Helvetica" pitchFamily="50" charset="0"/>
                <a:cs typeface="Arial" charset="0"/>
              </a:rPr>
              <a:t>R</a:t>
            </a:r>
            <a:r>
              <a:rPr lang="en-US" sz="1600" i="1" dirty="0">
                <a:latin typeface="Helvetica" pitchFamily="50" charset="0"/>
                <a:cs typeface="Arial" charset="0"/>
              </a:rPr>
              <a:t> </a:t>
            </a:r>
            <a:r>
              <a:rPr lang="en-US" sz="1600" dirty="0">
                <a:latin typeface="Helvetica" pitchFamily="50" charset="0"/>
                <a:cs typeface="Arial" charset="0"/>
              </a:rPr>
              <a:t>from computer output for this model. The analysis of variance table for this model is shown in Table </a:t>
            </a:r>
            <a:r>
              <a:rPr lang="en-US" sz="1600" cap="small" dirty="0">
                <a:latin typeface="Helvetica" pitchFamily="50" charset="0"/>
                <a:cs typeface="Arial" charset="0"/>
              </a:rPr>
              <a:t>12-11 </a:t>
            </a:r>
            <a:r>
              <a:rPr lang="en-US" sz="1600" dirty="0">
                <a:latin typeface="Helvetica" pitchFamily="50" charset="0"/>
                <a:cs typeface="Arial" charset="0"/>
              </a:rPr>
              <a:t>and we see that</a:t>
            </a:r>
          </a:p>
          <a:p>
            <a:pPr>
              <a:defRPr/>
            </a:pPr>
            <a:r>
              <a:rPr lang="en-US" sz="1600" i="1" dirty="0">
                <a:latin typeface="Helvetica" pitchFamily="50" charset="0"/>
                <a:cs typeface="Arial" charset="0"/>
              </a:rPr>
              <a:t> </a:t>
            </a:r>
            <a:endParaRPr lang="en-US" sz="1600" dirty="0">
              <a:latin typeface="Helvetica" pitchFamily="50" charset="0"/>
              <a:cs typeface="Arial" charset="0"/>
            </a:endParaRPr>
          </a:p>
          <a:p>
            <a:pPr>
              <a:defRPr/>
            </a:pPr>
            <a:r>
              <a:rPr lang="en-US" sz="1600" i="1" dirty="0">
                <a:latin typeface="Helvetica" pitchFamily="50" charset="0"/>
                <a:cs typeface="Arial" charset="0"/>
              </a:rPr>
              <a:t>SS</a:t>
            </a:r>
            <a:r>
              <a:rPr lang="en-US" sz="1600" i="1" baseline="-25000" dirty="0">
                <a:latin typeface="Helvetica" pitchFamily="50" charset="0"/>
                <a:cs typeface="Arial" charset="0"/>
              </a:rPr>
              <a:t>R</a:t>
            </a:r>
            <a:r>
              <a:rPr lang="en-US" sz="1600" dirty="0">
                <a:latin typeface="Helvetica" pitchFamily="50" charset="0"/>
                <a:cs typeface="Arial" charset="0"/>
              </a:rPr>
              <a:t>(</a:t>
            </a:r>
            <a:r>
              <a:rPr lang="en-US" sz="1600" dirty="0" err="1">
                <a:latin typeface="Symbol" pitchFamily="18" charset="2"/>
                <a:cs typeface="Arial" charset="0"/>
              </a:rPr>
              <a:t>b</a:t>
            </a:r>
            <a:r>
              <a:rPr lang="en-US" sz="1600" baseline="-25000" dirty="0" err="1">
                <a:latin typeface="Helvetica" pitchFamily="50" charset="0"/>
                <a:cs typeface="Arial" charset="0"/>
              </a:rPr>
              <a:t>4</a:t>
            </a:r>
            <a:r>
              <a:rPr lang="en-US" sz="16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3</a:t>
            </a:r>
            <a:r>
              <a:rPr lang="en-US" sz="16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2</a:t>
            </a:r>
            <a:r>
              <a:rPr lang="en-US" sz="16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1</a:t>
            </a:r>
            <a:r>
              <a:rPr lang="en-US" sz="1600" dirty="0" err="1">
                <a:latin typeface="Helvetica" pitchFamily="50" charset="0"/>
                <a:cs typeface="Arial" charset="0"/>
                <a:sym typeface="Symbol"/>
              </a:rPr>
              <a:t></a:t>
            </a:r>
            <a:r>
              <a:rPr lang="en-US" sz="1600" dirty="0" err="1">
                <a:latin typeface="Symbol" pitchFamily="18" charset="2"/>
                <a:cs typeface="Arial" charset="0"/>
              </a:rPr>
              <a:t>b</a:t>
            </a:r>
            <a:r>
              <a:rPr lang="en-US" sz="1600" baseline="-25000" dirty="0" err="1">
                <a:latin typeface="Helvetica" pitchFamily="50" charset="0"/>
                <a:cs typeface="Arial" charset="0"/>
              </a:rPr>
              <a:t>0</a:t>
            </a:r>
            <a:r>
              <a:rPr lang="en-US" sz="1600" dirty="0">
                <a:latin typeface="Helvetica" pitchFamily="50" charset="0"/>
                <a:cs typeface="Arial" charset="0"/>
              </a:rPr>
              <a:t>) = 6024.0 (four degrees of freedom) </a:t>
            </a:r>
          </a:p>
          <a:p>
            <a:pPr>
              <a:defRPr/>
            </a:pPr>
            <a:r>
              <a:rPr lang="en-US" sz="1600" dirty="0">
                <a:latin typeface="Helvetica" pitchFamily="50" charset="0"/>
                <a:cs typeface="Arial" charset="0"/>
              </a:rPr>
              <a:t> </a:t>
            </a:r>
          </a:p>
          <a:p>
            <a:pPr>
              <a:defRPr/>
            </a:pPr>
            <a:r>
              <a:rPr lang="en-US" sz="1600" dirty="0">
                <a:latin typeface="Helvetica" pitchFamily="50" charset="0"/>
                <a:cs typeface="Arial" charset="0"/>
              </a:rPr>
              <a:t>Therefore,</a:t>
            </a:r>
          </a:p>
          <a:p>
            <a:pPr>
              <a:defRPr/>
            </a:pPr>
            <a:r>
              <a:rPr lang="en-US" sz="1600" dirty="0">
                <a:latin typeface="Helvetica" pitchFamily="50" charset="0"/>
                <a:cs typeface="Arial" charset="0"/>
              </a:rPr>
              <a:t> </a:t>
            </a:r>
          </a:p>
          <a:p>
            <a:pPr>
              <a:defRPr/>
            </a:pPr>
            <a:r>
              <a:rPr lang="en-US" sz="1600" i="1" dirty="0">
                <a:latin typeface="Helvetica" pitchFamily="50" charset="0"/>
                <a:cs typeface="Arial" charset="0"/>
              </a:rPr>
              <a:t>SS</a:t>
            </a:r>
            <a:r>
              <a:rPr lang="en-US" sz="1600" i="1" baseline="-25000" dirty="0">
                <a:latin typeface="Helvetica" pitchFamily="50" charset="0"/>
                <a:cs typeface="Arial" charset="0"/>
              </a:rPr>
              <a:t>R</a:t>
            </a:r>
            <a:r>
              <a:rPr lang="en-US" sz="1600" dirty="0">
                <a:latin typeface="Helvetica" pitchFamily="50" charset="0"/>
                <a:cs typeface="Arial" charset="0"/>
              </a:rPr>
              <a:t>(</a:t>
            </a:r>
            <a:r>
              <a:rPr lang="en-US" sz="1600" dirty="0" err="1">
                <a:latin typeface="Symbol" pitchFamily="18" charset="2"/>
                <a:cs typeface="Arial" charset="0"/>
              </a:rPr>
              <a:t>b</a:t>
            </a:r>
            <a:r>
              <a:rPr lang="en-US" sz="1600" baseline="-25000" dirty="0" err="1">
                <a:latin typeface="Helvetica" pitchFamily="50" charset="0"/>
                <a:cs typeface="Arial" charset="0"/>
              </a:rPr>
              <a:t>4</a:t>
            </a:r>
            <a:r>
              <a:rPr lang="en-US" sz="16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3</a:t>
            </a:r>
            <a:r>
              <a:rPr lang="en-US" sz="1600" dirty="0" err="1">
                <a:latin typeface="Helvetica" pitchFamily="50" charset="0"/>
                <a:cs typeface="Arial" charset="0"/>
                <a:sym typeface="Symbol"/>
              </a:rPr>
              <a:t></a:t>
            </a:r>
            <a:r>
              <a:rPr lang="en-US" sz="1600" dirty="0" err="1">
                <a:latin typeface="Symbol" pitchFamily="18" charset="2"/>
                <a:cs typeface="Arial" charset="0"/>
              </a:rPr>
              <a:t>b</a:t>
            </a:r>
            <a:r>
              <a:rPr lang="en-US" sz="1600" baseline="-25000" dirty="0" err="1">
                <a:latin typeface="Helvetica" pitchFamily="50" charset="0"/>
                <a:cs typeface="Arial" charset="0"/>
              </a:rPr>
              <a:t>2</a:t>
            </a:r>
            <a:r>
              <a:rPr lang="en-US" sz="16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1</a:t>
            </a:r>
            <a:r>
              <a:rPr lang="en-US" sz="1600" dirty="0">
                <a:latin typeface="Helvetica" pitchFamily="50" charset="0"/>
                <a:cs typeface="Arial" charset="0"/>
              </a:rPr>
              <a:t>,</a:t>
            </a:r>
            <a:r>
              <a:rPr lang="en-US" sz="1600" baseline="-25000" dirty="0">
                <a:latin typeface="Helvetica" pitchFamily="50" charset="0"/>
                <a:cs typeface="Arial" charset="0"/>
              </a:rPr>
              <a:t> </a:t>
            </a:r>
            <a:r>
              <a:rPr lang="en-US" sz="1600" dirty="0" err="1">
                <a:latin typeface="Symbol" pitchFamily="18" charset="2"/>
                <a:cs typeface="Arial" charset="0"/>
              </a:rPr>
              <a:t>b</a:t>
            </a:r>
            <a:r>
              <a:rPr lang="en-US" sz="1600" baseline="-25000" dirty="0" err="1">
                <a:latin typeface="Helvetica" pitchFamily="50" charset="0"/>
                <a:cs typeface="Arial" charset="0"/>
              </a:rPr>
              <a:t>0</a:t>
            </a:r>
            <a:r>
              <a:rPr lang="en-US" sz="1600" dirty="0">
                <a:latin typeface="Helvetica" pitchFamily="50" charset="0"/>
                <a:cs typeface="Arial" charset="0"/>
              </a:rPr>
              <a:t>) = 6024.0 </a:t>
            </a:r>
            <a:r>
              <a:rPr lang="en-US" sz="1600" dirty="0">
                <a:latin typeface="Helvetica" pitchFamily="50" charset="0"/>
                <a:cs typeface="Arial" charset="0"/>
                <a:sym typeface="Symbol"/>
              </a:rPr>
              <a:t></a:t>
            </a:r>
            <a:r>
              <a:rPr lang="en-US" sz="1600" dirty="0">
                <a:latin typeface="Helvetica" pitchFamily="50" charset="0"/>
                <a:cs typeface="Arial" charset="0"/>
              </a:rPr>
              <a:t> 5990.8 = 33.2 (two degrees of freedom)</a:t>
            </a:r>
          </a:p>
          <a:p>
            <a:pPr>
              <a:defRPr/>
            </a:pPr>
            <a:endParaRPr lang="en-US" sz="1600" dirty="0">
              <a:latin typeface="Helvetica" pitchFamily="50" charset="0"/>
              <a:cs typeface="Arial" charset="0"/>
            </a:endParaRPr>
          </a:p>
        </p:txBody>
      </p:sp>
      <p:sp>
        <p:nvSpPr>
          <p:cNvPr id="3175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1746" name="Object 6"/>
          <p:cNvGraphicFramePr>
            <a:graphicFrameLocks noChangeAspect="1"/>
          </p:cNvGraphicFramePr>
          <p:nvPr/>
        </p:nvGraphicFramePr>
        <p:xfrm>
          <a:off x="914400" y="1676400"/>
          <a:ext cx="6019800" cy="914400"/>
        </p:xfrm>
        <a:graphic>
          <a:graphicData uri="http://schemas.openxmlformats.org/presentationml/2006/ole">
            <mc:AlternateContent xmlns:mc="http://schemas.openxmlformats.org/markup-compatibility/2006">
              <mc:Choice xmlns:v="urn:schemas-microsoft-com:vml" Requires="v">
                <p:oleObj spid="_x0000_s31747" name="Equation" r:id="rId4" imgW="4660900" imgH="723900" progId="Equation.DSMT4">
                  <p:embed/>
                </p:oleObj>
              </mc:Choice>
              <mc:Fallback>
                <p:oleObj name="Equation" r:id="rId4" imgW="4660900" imgH="7239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76400"/>
                        <a:ext cx="6019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2800" b="1" smtClean="0">
                <a:latin typeface="Helvetica" pitchFamily="50" charset="0"/>
              </a:rPr>
              <a:t>12-2: Hypothesis Tests in Multiple Linear Regression</a:t>
            </a:r>
          </a:p>
        </p:txBody>
      </p:sp>
      <p:sp>
        <p:nvSpPr>
          <p:cNvPr id="32774" name="Text Box 4"/>
          <p:cNvSpPr txBox="1">
            <a:spLocks noChangeArrowheads="1"/>
          </p:cNvSpPr>
          <p:nvPr/>
        </p:nvSpPr>
        <p:spPr bwMode="auto">
          <a:xfrm>
            <a:off x="304800" y="762000"/>
            <a:ext cx="2362200" cy="477838"/>
          </a:xfrm>
          <a:prstGeom prst="rect">
            <a:avLst/>
          </a:prstGeom>
          <a:noFill/>
          <a:ln w="9525">
            <a:noFill/>
            <a:miter lim="800000"/>
            <a:headEnd/>
            <a:tailEnd/>
          </a:ln>
        </p:spPr>
        <p:txBody>
          <a:bodyPr>
            <a:spAutoFit/>
          </a:bodyPr>
          <a:lstStyle/>
          <a:p>
            <a:r>
              <a:rPr lang="en-US" sz="2500" b="1">
                <a:latin typeface="Helvetica"/>
              </a:rPr>
              <a:t>Example 12-6</a:t>
            </a:r>
          </a:p>
        </p:txBody>
      </p:sp>
      <p:sp>
        <p:nvSpPr>
          <p:cNvPr id="32775" name="Slide Number Placeholder 5"/>
          <p:cNvSpPr>
            <a:spLocks noGrp="1"/>
          </p:cNvSpPr>
          <p:nvPr>
            <p:ph type="sldNum" sz="quarter" idx="12"/>
          </p:nvPr>
        </p:nvSpPr>
        <p:spPr bwMode="auto">
          <a:noFill/>
          <a:ln>
            <a:miter lim="800000"/>
            <a:headEnd/>
            <a:tailEnd/>
          </a:ln>
        </p:spPr>
        <p:txBody>
          <a:bodyPr/>
          <a:lstStyle/>
          <a:p>
            <a:fld id="{9CF6842B-7C5E-4066-9D1C-A349D44CC0E1}" type="slidenum">
              <a:rPr lang="en-US" smtClean="0">
                <a:latin typeface="Helvetica"/>
              </a:rPr>
              <a:pPr/>
              <a:t>47</a:t>
            </a:fld>
            <a:endParaRPr lang="en-US" smtClean="0">
              <a:latin typeface="Helvetica"/>
            </a:endParaRPr>
          </a:p>
        </p:txBody>
      </p:sp>
      <p:sp>
        <p:nvSpPr>
          <p:cNvPr id="32776" name="TextBox 5"/>
          <p:cNvSpPr txBox="1">
            <a:spLocks noChangeArrowheads="1"/>
          </p:cNvSpPr>
          <p:nvPr/>
        </p:nvSpPr>
        <p:spPr bwMode="auto">
          <a:xfrm>
            <a:off x="381000" y="1295400"/>
            <a:ext cx="8382000" cy="5016500"/>
          </a:xfrm>
          <a:prstGeom prst="rect">
            <a:avLst/>
          </a:prstGeom>
          <a:noFill/>
          <a:ln w="9525">
            <a:noFill/>
            <a:miter lim="800000"/>
            <a:headEnd/>
            <a:tailEnd/>
          </a:ln>
        </p:spPr>
        <p:txBody>
          <a:bodyPr>
            <a:spAutoFit/>
          </a:bodyPr>
          <a:lstStyle/>
          <a:p>
            <a:r>
              <a:rPr lang="en-US" sz="1600" dirty="0">
                <a:latin typeface="Helvetica"/>
              </a:rPr>
              <a:t>This is the increase in the regression sum of squares due to adding </a:t>
            </a:r>
            <a:r>
              <a:rPr lang="en-US" sz="1600" i="1" dirty="0">
                <a:latin typeface="Helvetica"/>
              </a:rPr>
              <a:t>x</a:t>
            </a:r>
            <a:r>
              <a:rPr lang="en-US" sz="1600" baseline="-25000" dirty="0">
                <a:latin typeface="Helvetica"/>
              </a:rPr>
              <a:t>3</a:t>
            </a:r>
            <a:r>
              <a:rPr lang="en-US" sz="1600" i="1" dirty="0">
                <a:latin typeface="Helvetica"/>
              </a:rPr>
              <a:t> </a:t>
            </a:r>
            <a:r>
              <a:rPr lang="en-US" sz="1600" dirty="0">
                <a:latin typeface="Helvetica"/>
              </a:rPr>
              <a:t>and </a:t>
            </a:r>
            <a:r>
              <a:rPr lang="en-US" sz="1600" i="1" dirty="0">
                <a:latin typeface="Helvetica"/>
              </a:rPr>
              <a:t>x</a:t>
            </a:r>
            <a:r>
              <a:rPr lang="en-US" sz="1600" baseline="-25000" dirty="0">
                <a:latin typeface="Helvetica"/>
              </a:rPr>
              <a:t>4</a:t>
            </a:r>
            <a:r>
              <a:rPr lang="en-US" sz="1600" dirty="0">
                <a:latin typeface="Helvetica"/>
              </a:rPr>
              <a:t> to a model already containing </a:t>
            </a:r>
            <a:r>
              <a:rPr lang="en-US" sz="1600" i="1" dirty="0">
                <a:latin typeface="Helvetica"/>
              </a:rPr>
              <a:t>x</a:t>
            </a:r>
            <a:r>
              <a:rPr lang="en-US" sz="1600" baseline="-25000" dirty="0">
                <a:latin typeface="Helvetica"/>
              </a:rPr>
              <a:t>1</a:t>
            </a:r>
            <a:r>
              <a:rPr lang="en-US" sz="1600" dirty="0">
                <a:latin typeface="Helvetica"/>
              </a:rPr>
              <a:t> and </a:t>
            </a:r>
            <a:r>
              <a:rPr lang="en-US" sz="1600" i="1" dirty="0">
                <a:latin typeface="Helvetica"/>
              </a:rPr>
              <a:t>x</a:t>
            </a:r>
            <a:r>
              <a:rPr lang="en-US" sz="1600" baseline="-25000" dirty="0">
                <a:latin typeface="Helvetica"/>
              </a:rPr>
              <a:t>2</a:t>
            </a:r>
            <a:r>
              <a:rPr lang="en-US" sz="1600" dirty="0">
                <a:latin typeface="Helvetica"/>
              </a:rPr>
              <a:t>. To test </a:t>
            </a:r>
            <a:r>
              <a:rPr lang="en-US" sz="1600" i="1" dirty="0">
                <a:latin typeface="Helvetica"/>
              </a:rPr>
              <a:t>H</a:t>
            </a:r>
            <a:r>
              <a:rPr lang="en-US" sz="1600" baseline="-25000" dirty="0">
                <a:latin typeface="Helvetica"/>
              </a:rPr>
              <a:t>0</a:t>
            </a:r>
            <a:r>
              <a:rPr lang="en-US" sz="1600" dirty="0">
                <a:latin typeface="Helvetica"/>
              </a:rPr>
              <a:t>,</a:t>
            </a:r>
            <a:r>
              <a:rPr lang="en-US" sz="1600" i="1" dirty="0">
                <a:latin typeface="Helvetica"/>
              </a:rPr>
              <a:t> </a:t>
            </a:r>
            <a:r>
              <a:rPr lang="en-US" sz="1600" dirty="0">
                <a:latin typeface="Helvetica"/>
              </a:rPr>
              <a:t>calculate the test statistic</a:t>
            </a:r>
          </a:p>
          <a:p>
            <a:r>
              <a:rPr lang="en-US" sz="1600" dirty="0">
                <a:latin typeface="Helvetica"/>
              </a:rPr>
              <a:t> </a:t>
            </a:r>
          </a:p>
          <a:p>
            <a:endParaRPr lang="en-US" sz="1600" dirty="0">
              <a:latin typeface="Helvetica"/>
            </a:endParaRPr>
          </a:p>
          <a:p>
            <a:r>
              <a:rPr lang="en-US" sz="1600" dirty="0">
                <a:latin typeface="Helvetica"/>
              </a:rPr>
              <a:t> </a:t>
            </a:r>
          </a:p>
          <a:p>
            <a:endParaRPr lang="en-US" sz="1600" dirty="0">
              <a:latin typeface="Helvetica"/>
            </a:endParaRPr>
          </a:p>
          <a:p>
            <a:endParaRPr lang="en-US" sz="1600" dirty="0">
              <a:latin typeface="Helvetica"/>
            </a:endParaRPr>
          </a:p>
          <a:p>
            <a:r>
              <a:rPr lang="en-US" sz="1600" dirty="0">
                <a:latin typeface="Helvetica"/>
              </a:rPr>
              <a:t>Note that </a:t>
            </a:r>
            <a:r>
              <a:rPr lang="en-US" sz="1600" i="1" dirty="0">
                <a:latin typeface="Helvetica"/>
              </a:rPr>
              <a:t>MS</a:t>
            </a:r>
            <a:r>
              <a:rPr lang="en-US" sz="1600" i="1" baseline="-25000" dirty="0">
                <a:latin typeface="Helvetica"/>
              </a:rPr>
              <a:t>E</a:t>
            </a:r>
            <a:r>
              <a:rPr lang="en-US" sz="1600" i="1" dirty="0">
                <a:latin typeface="Helvetica"/>
              </a:rPr>
              <a:t> </a:t>
            </a:r>
            <a:r>
              <a:rPr lang="en-US" sz="1600" dirty="0">
                <a:latin typeface="Helvetica"/>
              </a:rPr>
              <a:t>from the full model using </a:t>
            </a:r>
            <a:r>
              <a:rPr lang="en-US" sz="1600" i="1" dirty="0">
                <a:latin typeface="Helvetica"/>
              </a:rPr>
              <a:t>x</a:t>
            </a:r>
            <a:r>
              <a:rPr lang="en-US" sz="1600" baseline="-25000" dirty="0">
                <a:latin typeface="Helvetica"/>
              </a:rPr>
              <a:t>1</a:t>
            </a:r>
            <a:r>
              <a:rPr lang="en-US" sz="1600" dirty="0">
                <a:latin typeface="Helvetica"/>
              </a:rPr>
              <a:t>, </a:t>
            </a:r>
            <a:r>
              <a:rPr lang="en-US" sz="1600" i="1" dirty="0">
                <a:latin typeface="Helvetica"/>
              </a:rPr>
              <a:t>x</a:t>
            </a:r>
            <a:r>
              <a:rPr lang="en-US" sz="1600" baseline="-25000" dirty="0">
                <a:latin typeface="Helvetica"/>
              </a:rPr>
              <a:t>2</a:t>
            </a:r>
            <a:r>
              <a:rPr lang="en-US" sz="1600" dirty="0">
                <a:latin typeface="Helvetica"/>
              </a:rPr>
              <a:t>, </a:t>
            </a:r>
            <a:r>
              <a:rPr lang="en-US" sz="1600" i="1" dirty="0">
                <a:latin typeface="Helvetica"/>
              </a:rPr>
              <a:t>x</a:t>
            </a:r>
            <a:r>
              <a:rPr lang="en-US" sz="1600" baseline="-25000" dirty="0">
                <a:latin typeface="Helvetica"/>
              </a:rPr>
              <a:t>3</a:t>
            </a:r>
            <a:r>
              <a:rPr lang="en-US" sz="1600" dirty="0">
                <a:latin typeface="Helvetica"/>
              </a:rPr>
              <a:t> and </a:t>
            </a:r>
            <a:r>
              <a:rPr lang="en-US" sz="1600" i="1" dirty="0">
                <a:latin typeface="Helvetica"/>
              </a:rPr>
              <a:t>x</a:t>
            </a:r>
            <a:r>
              <a:rPr lang="en-US" sz="1600" baseline="-25000" dirty="0">
                <a:latin typeface="Helvetica"/>
              </a:rPr>
              <a:t>4 </a:t>
            </a:r>
            <a:r>
              <a:rPr lang="en-US" sz="1600" dirty="0">
                <a:latin typeface="Helvetica"/>
              </a:rPr>
              <a:t>is used in the denominator of the test statistic. Because </a:t>
            </a:r>
            <a:r>
              <a:rPr lang="en-US" sz="1600" i="1" dirty="0">
                <a:latin typeface="Helvetica"/>
              </a:rPr>
              <a:t>f</a:t>
            </a:r>
            <a:r>
              <a:rPr lang="en-US" sz="1600" baseline="-25000" dirty="0">
                <a:latin typeface="Helvetica"/>
              </a:rPr>
              <a:t>0.05, 2, 20</a:t>
            </a:r>
            <a:r>
              <a:rPr lang="en-US" sz="1600" dirty="0">
                <a:latin typeface="Helvetica"/>
              </a:rPr>
              <a:t> = 3.49,</a:t>
            </a:r>
            <a:r>
              <a:rPr lang="en-US" sz="1600" i="1" dirty="0">
                <a:latin typeface="Helvetica"/>
              </a:rPr>
              <a:t> </a:t>
            </a:r>
            <a:r>
              <a:rPr lang="en-US" sz="1600" dirty="0">
                <a:latin typeface="Helvetica"/>
              </a:rPr>
              <a:t>we reject </a:t>
            </a:r>
            <a:r>
              <a:rPr lang="en-US" sz="1600" i="1" dirty="0">
                <a:latin typeface="Helvetica"/>
              </a:rPr>
              <a:t>H</a:t>
            </a:r>
            <a:r>
              <a:rPr lang="en-US" sz="1600" baseline="-25000" dirty="0">
                <a:latin typeface="Helvetica"/>
              </a:rPr>
              <a:t>0</a:t>
            </a:r>
            <a:r>
              <a:rPr lang="en-US" sz="1600" i="1" dirty="0">
                <a:latin typeface="Helvetica"/>
              </a:rPr>
              <a:t> </a:t>
            </a:r>
            <a:r>
              <a:rPr lang="en-US" sz="1600" dirty="0">
                <a:latin typeface="Helvetica"/>
              </a:rPr>
              <a:t>and conclude that at least one of the new variables contributes significantly to the model. Further analysis and tests will be needed to refine the model and determine if one or both of </a:t>
            </a:r>
            <a:r>
              <a:rPr lang="en-US" sz="1600" i="1" dirty="0">
                <a:latin typeface="Helvetica"/>
              </a:rPr>
              <a:t>x</a:t>
            </a:r>
            <a:r>
              <a:rPr lang="en-US" sz="1600" baseline="-25000" dirty="0">
                <a:latin typeface="Helvetica"/>
              </a:rPr>
              <a:t>3</a:t>
            </a:r>
            <a:r>
              <a:rPr lang="en-US" sz="1600" i="1" dirty="0">
                <a:latin typeface="Helvetica"/>
              </a:rPr>
              <a:t> </a:t>
            </a:r>
            <a:r>
              <a:rPr lang="en-US" sz="1600" dirty="0">
                <a:latin typeface="Helvetica"/>
              </a:rPr>
              <a:t>and </a:t>
            </a:r>
            <a:r>
              <a:rPr lang="en-US" sz="1600" i="1" dirty="0">
                <a:latin typeface="Helvetica"/>
              </a:rPr>
              <a:t>x</a:t>
            </a:r>
            <a:r>
              <a:rPr lang="en-US" sz="1600" baseline="-25000" dirty="0">
                <a:latin typeface="Helvetica"/>
              </a:rPr>
              <a:t>4</a:t>
            </a:r>
            <a:r>
              <a:rPr lang="en-US" sz="1600" dirty="0">
                <a:latin typeface="Helvetica"/>
              </a:rPr>
              <a:t> are important.</a:t>
            </a:r>
          </a:p>
          <a:p>
            <a:r>
              <a:rPr lang="en-US" sz="1600" dirty="0">
                <a:latin typeface="Helvetica"/>
              </a:rPr>
              <a:t> </a:t>
            </a:r>
          </a:p>
          <a:p>
            <a:r>
              <a:rPr lang="en-US" sz="1600" dirty="0">
                <a:latin typeface="Helvetica"/>
              </a:rPr>
              <a:t>The mystery of the new variables can now be explained. These are quadratic powers of the original predictors wire length and wire height. That is</a:t>
            </a:r>
            <a:r>
              <a:rPr lang="en-US" sz="1600" dirty="0" smtClean="0">
                <a:latin typeface="Helvetica"/>
              </a:rPr>
              <a:t>,           </a:t>
            </a:r>
            <a:r>
              <a:rPr lang="en-US" sz="1600" dirty="0">
                <a:latin typeface="Helvetica"/>
              </a:rPr>
              <a:t>and            . A</a:t>
            </a:r>
            <a:r>
              <a:rPr lang="en-US" sz="1600" i="1" dirty="0">
                <a:latin typeface="Helvetica"/>
              </a:rPr>
              <a:t> </a:t>
            </a:r>
            <a:r>
              <a:rPr lang="en-US" sz="1600" dirty="0">
                <a:latin typeface="Helvetica"/>
              </a:rPr>
              <a:t>test for quadratic terms is a common use of partial </a:t>
            </a:r>
            <a:r>
              <a:rPr lang="en-US" sz="1600" i="1" dirty="0">
                <a:latin typeface="Helvetica"/>
              </a:rPr>
              <a:t>F</a:t>
            </a:r>
            <a:r>
              <a:rPr lang="en-US" sz="1600" dirty="0">
                <a:latin typeface="Helvetica"/>
              </a:rPr>
              <a:t>-tests. With this information and the original data for </a:t>
            </a:r>
            <a:r>
              <a:rPr lang="en-US" sz="1600" i="1" dirty="0">
                <a:latin typeface="Helvetica"/>
              </a:rPr>
              <a:t>x</a:t>
            </a:r>
            <a:r>
              <a:rPr lang="en-US" sz="1600" baseline="-25000" dirty="0">
                <a:latin typeface="Helvetica"/>
              </a:rPr>
              <a:t>1</a:t>
            </a:r>
            <a:r>
              <a:rPr lang="en-US" sz="1600" i="1" dirty="0">
                <a:latin typeface="Helvetica"/>
              </a:rPr>
              <a:t> </a:t>
            </a:r>
            <a:r>
              <a:rPr lang="en-US" sz="1600" dirty="0">
                <a:latin typeface="Helvetica"/>
              </a:rPr>
              <a:t>and </a:t>
            </a:r>
            <a:r>
              <a:rPr lang="en-US" sz="1600" i="1" dirty="0">
                <a:latin typeface="Helvetica"/>
              </a:rPr>
              <a:t>x</a:t>
            </a:r>
            <a:r>
              <a:rPr lang="en-US" sz="1600" baseline="-25000" dirty="0">
                <a:latin typeface="Helvetica"/>
              </a:rPr>
              <a:t>2</a:t>
            </a:r>
            <a:r>
              <a:rPr lang="en-US" sz="1600" dirty="0">
                <a:latin typeface="Helvetica"/>
              </a:rPr>
              <a:t>,</a:t>
            </a:r>
            <a:r>
              <a:rPr lang="en-US" sz="1600" i="1" dirty="0">
                <a:latin typeface="Helvetica"/>
              </a:rPr>
              <a:t> </a:t>
            </a:r>
            <a:r>
              <a:rPr lang="en-US" sz="1600" dirty="0">
                <a:latin typeface="Helvetica"/>
              </a:rPr>
              <a:t>you can use computer software to reproduce these calculations. Multiple regression allows models to be extended in such a simple manner that the real meaning of </a:t>
            </a:r>
            <a:r>
              <a:rPr lang="en-US" sz="1600" i="1" dirty="0">
                <a:latin typeface="Helvetica"/>
              </a:rPr>
              <a:t>x</a:t>
            </a:r>
            <a:r>
              <a:rPr lang="en-US" sz="1600" baseline="-25000" dirty="0">
                <a:latin typeface="Helvetica"/>
              </a:rPr>
              <a:t>3</a:t>
            </a:r>
            <a:r>
              <a:rPr lang="en-US" sz="1600" dirty="0">
                <a:latin typeface="Helvetica"/>
              </a:rPr>
              <a:t> and </a:t>
            </a:r>
            <a:r>
              <a:rPr lang="en-US" sz="1600" i="1" dirty="0">
                <a:latin typeface="Helvetica"/>
              </a:rPr>
              <a:t>x</a:t>
            </a:r>
            <a:r>
              <a:rPr lang="en-US" sz="1600" baseline="-25000" dirty="0">
                <a:latin typeface="Helvetica"/>
              </a:rPr>
              <a:t>4</a:t>
            </a:r>
            <a:r>
              <a:rPr lang="en-US" sz="1600" dirty="0">
                <a:latin typeface="Helvetica"/>
              </a:rPr>
              <a:t> did not even enter into the test procedure. Polynomial models such as this are discussed further in Section 12-6.</a:t>
            </a:r>
          </a:p>
          <a:p>
            <a:endParaRPr lang="en-US" sz="1600" dirty="0">
              <a:latin typeface="Helvetica"/>
            </a:endParaRPr>
          </a:p>
        </p:txBody>
      </p:sp>
      <p:sp>
        <p:nvSpPr>
          <p:cNvPr id="327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2770" name="Object 6"/>
          <p:cNvGraphicFramePr>
            <a:graphicFrameLocks noChangeAspect="1"/>
          </p:cNvGraphicFramePr>
          <p:nvPr/>
        </p:nvGraphicFramePr>
        <p:xfrm>
          <a:off x="5334000" y="4457700"/>
          <a:ext cx="609600" cy="342900"/>
        </p:xfrm>
        <a:graphic>
          <a:graphicData uri="http://schemas.openxmlformats.org/presentationml/2006/ole">
            <mc:AlternateContent xmlns:mc="http://schemas.openxmlformats.org/markup-compatibility/2006">
              <mc:Choice xmlns:v="urn:schemas-microsoft-com:vml" Requires="v">
                <p:oleObj spid="_x0000_s32773" name="Equation" r:id="rId4" imgW="482181" imgH="266469" progId="Equation.DSMT4">
                  <p:embed/>
                </p:oleObj>
              </mc:Choice>
              <mc:Fallback>
                <p:oleObj name="Equation" r:id="rId4" imgW="482181" imgH="266469"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457700"/>
                        <a:ext cx="609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8" name="Rectangle 8"/>
          <p:cNvSpPr>
            <a:spLocks noChangeArrowheads="1"/>
          </p:cNvSpPr>
          <p:nvPr/>
        </p:nvSpPr>
        <p:spPr bwMode="auto">
          <a:xfrm>
            <a:off x="0" y="266700"/>
            <a:ext cx="9144000" cy="0"/>
          </a:xfrm>
          <a:prstGeom prst="rect">
            <a:avLst/>
          </a:prstGeom>
          <a:noFill/>
          <a:ln w="9525">
            <a:noFill/>
            <a:miter lim="800000"/>
            <a:headEnd/>
            <a:tailEnd/>
          </a:ln>
        </p:spPr>
        <p:txBody>
          <a:bodyPr wrap="none" anchor="ctr">
            <a:spAutoFit/>
          </a:bodyPr>
          <a:lstStyle/>
          <a:p>
            <a:endParaRPr lang="en-US"/>
          </a:p>
        </p:txBody>
      </p:sp>
      <p:sp>
        <p:nvSpPr>
          <p:cNvPr id="3277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2771" name="Object 9"/>
          <p:cNvGraphicFramePr>
            <a:graphicFrameLocks noChangeAspect="1"/>
          </p:cNvGraphicFramePr>
          <p:nvPr/>
        </p:nvGraphicFramePr>
        <p:xfrm>
          <a:off x="6324600" y="4467225"/>
          <a:ext cx="609600" cy="333375"/>
        </p:xfrm>
        <a:graphic>
          <a:graphicData uri="http://schemas.openxmlformats.org/presentationml/2006/ole">
            <mc:AlternateContent xmlns:mc="http://schemas.openxmlformats.org/markup-compatibility/2006">
              <mc:Choice xmlns:v="urn:schemas-microsoft-com:vml" Requires="v">
                <p:oleObj spid="_x0000_s32774" name="Equation" r:id="rId6" imgW="494870" imgH="253780" progId="Equation.DSMT4">
                  <p:embed/>
                </p:oleObj>
              </mc:Choice>
              <mc:Fallback>
                <p:oleObj name="Equation" r:id="rId6" imgW="494870" imgH="25378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467225"/>
                        <a:ext cx="6096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0"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2772" name="Object 11"/>
          <p:cNvGraphicFramePr>
            <a:graphicFrameLocks noChangeAspect="1"/>
          </p:cNvGraphicFramePr>
          <p:nvPr/>
        </p:nvGraphicFramePr>
        <p:xfrm>
          <a:off x="2514600" y="2057400"/>
          <a:ext cx="4191000" cy="685800"/>
        </p:xfrm>
        <a:graphic>
          <a:graphicData uri="http://schemas.openxmlformats.org/presentationml/2006/ole">
            <mc:AlternateContent xmlns:mc="http://schemas.openxmlformats.org/markup-compatibility/2006">
              <mc:Choice xmlns:v="urn:schemas-microsoft-com:vml" Requires="v">
                <p:oleObj spid="_x0000_s32775" name="Equation" r:id="rId8" imgW="2819400" imgH="431800" progId="Equation.DSMT4">
                  <p:embed/>
                </p:oleObj>
              </mc:Choice>
              <mc:Fallback>
                <p:oleObj name="Equation" r:id="rId8" imgW="2819400" imgH="43180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2057400"/>
                        <a:ext cx="41910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12-2 Hypothesis Tests in Multiple Linear Regression</a:t>
            </a:r>
            <a:endParaRPr lang="en-US" dirty="0">
              <a:latin typeface="Helvetic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838200"/>
          </a:xfrm>
        </p:spPr>
        <p:txBody>
          <a:bodyPr>
            <a:normAutofit fontScale="90000"/>
          </a:bodyPr>
          <a:lstStyle/>
          <a:p>
            <a:pPr eaLnBrk="1" hangingPunct="1">
              <a:defRPr/>
            </a:pPr>
            <a:r>
              <a:rPr lang="en-US" sz="2800" b="1" smtClean="0">
                <a:latin typeface="Helvetica" pitchFamily="50" charset="0"/>
              </a:rPr>
              <a:t>12-3: Confidence Intervals in Multiple Linear Regression</a:t>
            </a:r>
          </a:p>
        </p:txBody>
      </p:sp>
      <p:sp>
        <p:nvSpPr>
          <p:cNvPr id="33796" name="Text Box 4"/>
          <p:cNvSpPr txBox="1">
            <a:spLocks noChangeArrowheads="1"/>
          </p:cNvSpPr>
          <p:nvPr/>
        </p:nvSpPr>
        <p:spPr bwMode="auto">
          <a:xfrm>
            <a:off x="304800" y="958850"/>
            <a:ext cx="8153400" cy="946150"/>
          </a:xfrm>
          <a:prstGeom prst="rect">
            <a:avLst/>
          </a:prstGeom>
          <a:noFill/>
          <a:ln w="9525">
            <a:noFill/>
            <a:miter lim="800000"/>
            <a:headEnd/>
            <a:tailEnd/>
          </a:ln>
        </p:spPr>
        <p:txBody>
          <a:bodyPr>
            <a:spAutoFit/>
          </a:bodyPr>
          <a:lstStyle/>
          <a:p>
            <a:r>
              <a:rPr lang="en-US" sz="2800" b="1" dirty="0">
                <a:latin typeface="Helvetica"/>
              </a:rPr>
              <a:t>12-3.1 Confidence Intervals on Individual Regression Coefficients</a:t>
            </a:r>
          </a:p>
        </p:txBody>
      </p:sp>
      <p:sp>
        <p:nvSpPr>
          <p:cNvPr id="33797" name="Text Box 6"/>
          <p:cNvSpPr txBox="1">
            <a:spLocks noChangeArrowheads="1"/>
          </p:cNvSpPr>
          <p:nvPr/>
        </p:nvSpPr>
        <p:spPr bwMode="auto">
          <a:xfrm>
            <a:off x="381000" y="2057400"/>
            <a:ext cx="2971800" cy="519113"/>
          </a:xfrm>
          <a:prstGeom prst="rect">
            <a:avLst/>
          </a:prstGeom>
          <a:noFill/>
          <a:ln w="9525">
            <a:noFill/>
            <a:miter lim="800000"/>
            <a:headEnd/>
            <a:tailEnd/>
          </a:ln>
        </p:spPr>
        <p:txBody>
          <a:bodyPr>
            <a:spAutoFit/>
          </a:bodyPr>
          <a:lstStyle/>
          <a:p>
            <a:r>
              <a:rPr lang="en-US" sz="2800" dirty="0">
                <a:solidFill>
                  <a:srgbClr val="1F497D"/>
                </a:solidFill>
                <a:latin typeface="Helvetica"/>
              </a:rPr>
              <a:t>Definition</a:t>
            </a:r>
          </a:p>
        </p:txBody>
      </p:sp>
      <p:sp>
        <p:nvSpPr>
          <p:cNvPr id="33798" name="Slide Number Placeholder 6"/>
          <p:cNvSpPr>
            <a:spLocks noGrp="1"/>
          </p:cNvSpPr>
          <p:nvPr>
            <p:ph type="sldNum" sz="quarter" idx="12"/>
          </p:nvPr>
        </p:nvSpPr>
        <p:spPr bwMode="auto">
          <a:noFill/>
          <a:ln>
            <a:miter lim="800000"/>
            <a:headEnd/>
            <a:tailEnd/>
          </a:ln>
        </p:spPr>
        <p:txBody>
          <a:bodyPr/>
          <a:lstStyle/>
          <a:p>
            <a:fld id="{070BAC42-2C7B-4F72-81FC-1607F82EE34E}" type="slidenum">
              <a:rPr lang="en-US" smtClean="0">
                <a:latin typeface="Helvetica"/>
              </a:rPr>
              <a:pPr/>
              <a:t>48</a:t>
            </a:fld>
            <a:endParaRPr lang="en-US" smtClean="0">
              <a:latin typeface="Helvetica"/>
            </a:endParaRPr>
          </a:p>
        </p:txBody>
      </p:sp>
      <p:sp>
        <p:nvSpPr>
          <p:cNvPr id="33799" name="TextBox 6"/>
          <p:cNvSpPr txBox="1">
            <a:spLocks noChangeArrowheads="1"/>
          </p:cNvSpPr>
          <p:nvPr/>
        </p:nvSpPr>
        <p:spPr bwMode="auto">
          <a:xfrm>
            <a:off x="533400" y="2743200"/>
            <a:ext cx="7696200" cy="2308225"/>
          </a:xfrm>
          <a:prstGeom prst="rect">
            <a:avLst/>
          </a:prstGeom>
          <a:noFill/>
          <a:ln w="9525">
            <a:noFill/>
            <a:miter lim="800000"/>
            <a:headEnd/>
            <a:tailEnd/>
          </a:ln>
        </p:spPr>
        <p:txBody>
          <a:bodyPr>
            <a:spAutoFit/>
          </a:bodyPr>
          <a:lstStyle/>
          <a:p>
            <a:r>
              <a:rPr lang="en-US" sz="2400" dirty="0">
                <a:latin typeface="Helvetica"/>
              </a:rPr>
              <a:t>A 100(1 - </a:t>
            </a:r>
            <a:r>
              <a:rPr lang="en-US" sz="2400" dirty="0">
                <a:latin typeface="Symbol" pitchFamily="18" charset="2"/>
              </a:rPr>
              <a:t>a</a:t>
            </a:r>
            <a:r>
              <a:rPr lang="en-US" sz="2400" dirty="0">
                <a:latin typeface="Helvetica"/>
              </a:rPr>
              <a:t>)%  </a:t>
            </a:r>
            <a:r>
              <a:rPr lang="en-US" sz="2400" b="1" dirty="0">
                <a:latin typeface="Helvetica"/>
              </a:rPr>
              <a:t>confidence interval on the regression coefficient </a:t>
            </a:r>
            <a:r>
              <a:rPr lang="en-US" sz="2400" dirty="0" err="1">
                <a:latin typeface="Symbol" pitchFamily="18" charset="2"/>
              </a:rPr>
              <a:t>b</a:t>
            </a:r>
            <a:r>
              <a:rPr lang="en-US" sz="2400" i="1" baseline="-25000" dirty="0" err="1">
                <a:latin typeface="Helvetica"/>
              </a:rPr>
              <a:t>j</a:t>
            </a:r>
            <a:r>
              <a:rPr lang="en-US" sz="2400" dirty="0">
                <a:latin typeface="Helvetica"/>
              </a:rPr>
              <a:t>, </a:t>
            </a:r>
            <a:r>
              <a:rPr lang="en-US" sz="2400" i="1" dirty="0">
                <a:latin typeface="Helvetica"/>
              </a:rPr>
              <a:t>j </a:t>
            </a:r>
            <a:r>
              <a:rPr lang="en-US" sz="2400" dirty="0">
                <a:latin typeface="Helvetica"/>
              </a:rPr>
              <a:t>= 0, 1, </a:t>
            </a:r>
            <a:r>
              <a:rPr lang="en-US" sz="2400" dirty="0">
                <a:latin typeface="Helvetica"/>
                <a:sym typeface="Symbol" pitchFamily="18" charset="2"/>
              </a:rPr>
              <a:t></a:t>
            </a:r>
            <a:r>
              <a:rPr lang="en-US" sz="2400" dirty="0">
                <a:latin typeface="Helvetica"/>
              </a:rPr>
              <a:t>, </a:t>
            </a:r>
            <a:r>
              <a:rPr lang="en-US" sz="2400" i="1" dirty="0">
                <a:latin typeface="Helvetica"/>
              </a:rPr>
              <a:t>k </a:t>
            </a:r>
            <a:r>
              <a:rPr lang="en-US" sz="2400" dirty="0">
                <a:latin typeface="Helvetica"/>
              </a:rPr>
              <a:t>in the multiple linear regression model is given by</a:t>
            </a:r>
          </a:p>
          <a:p>
            <a:r>
              <a:rPr lang="en-US" sz="2400" dirty="0">
                <a:latin typeface="Helvetica"/>
              </a:rPr>
              <a:t> </a:t>
            </a:r>
          </a:p>
          <a:p>
            <a:r>
              <a:rPr lang="en-US" sz="2400" dirty="0">
                <a:latin typeface="Helvetica"/>
              </a:rPr>
              <a:t>						    	</a:t>
            </a:r>
            <a:r>
              <a:rPr lang="en-US" sz="2000" dirty="0">
                <a:latin typeface="Helvetica"/>
              </a:rPr>
              <a:t> </a:t>
            </a:r>
            <a:r>
              <a:rPr lang="en-US" sz="2000" dirty="0" smtClean="0">
                <a:latin typeface="Helvetica"/>
              </a:rPr>
              <a:t>   (12-22)</a:t>
            </a:r>
            <a:endParaRPr lang="en-US" sz="2000" dirty="0">
              <a:latin typeface="Helvetica"/>
            </a:endParaRPr>
          </a:p>
          <a:p>
            <a:endParaRPr lang="en-US" sz="2400" dirty="0">
              <a:latin typeface="Helvetica"/>
            </a:endParaRPr>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3794" name="Object 7"/>
          <p:cNvGraphicFramePr>
            <a:graphicFrameLocks noChangeAspect="1"/>
          </p:cNvGraphicFramePr>
          <p:nvPr/>
        </p:nvGraphicFramePr>
        <p:xfrm>
          <a:off x="838200" y="4114800"/>
          <a:ext cx="6172200" cy="609600"/>
        </p:xfrm>
        <a:graphic>
          <a:graphicData uri="http://schemas.openxmlformats.org/presentationml/2006/ole">
            <mc:AlternateContent xmlns:mc="http://schemas.openxmlformats.org/markup-compatibility/2006">
              <mc:Choice xmlns:v="urn:schemas-microsoft-com:vml" Requires="v">
                <p:oleObj spid="_x0000_s33795" name="Equation" r:id="rId4" imgW="2984500" imgH="317500" progId="Equation.DSMT4">
                  <p:embed/>
                </p:oleObj>
              </mc:Choice>
              <mc:Fallback>
                <p:oleObj name="Equation" r:id="rId4" imgW="2984500" imgH="3175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14800"/>
                        <a:ext cx="61722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12-3 Confidence Intervals in Multiple Linear Regression</a:t>
            </a:r>
            <a:endParaRPr lang="en-US" dirty="0">
              <a:latin typeface="Helvetic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9144000" cy="838200"/>
          </a:xfrm>
        </p:spPr>
        <p:txBody>
          <a:bodyPr>
            <a:normAutofit fontScale="90000"/>
          </a:bodyPr>
          <a:lstStyle/>
          <a:p>
            <a:pPr eaLnBrk="1" hangingPunct="1">
              <a:defRPr/>
            </a:pPr>
            <a:r>
              <a:rPr lang="en-US" sz="2800" b="1" smtClean="0">
                <a:latin typeface="Helvetica" pitchFamily="50" charset="0"/>
              </a:rPr>
              <a:t>12-3: Confidence Intervals in Multiple Linear Regression</a:t>
            </a:r>
          </a:p>
        </p:txBody>
      </p:sp>
      <p:sp>
        <p:nvSpPr>
          <p:cNvPr id="34825" name="Text Box 4"/>
          <p:cNvSpPr txBox="1">
            <a:spLocks noChangeArrowheads="1"/>
          </p:cNvSpPr>
          <p:nvPr/>
        </p:nvSpPr>
        <p:spPr bwMode="auto">
          <a:xfrm>
            <a:off x="381000" y="762000"/>
            <a:ext cx="8305800" cy="477838"/>
          </a:xfrm>
          <a:prstGeom prst="rect">
            <a:avLst/>
          </a:prstGeom>
          <a:noFill/>
          <a:ln w="9525">
            <a:noFill/>
            <a:miter lim="800000"/>
            <a:headEnd/>
            <a:tailEnd/>
          </a:ln>
        </p:spPr>
        <p:txBody>
          <a:bodyPr>
            <a:spAutoFit/>
          </a:bodyPr>
          <a:lstStyle/>
          <a:p>
            <a:r>
              <a:rPr lang="en-US" sz="2400" b="1">
                <a:latin typeface="Helvetica"/>
              </a:rPr>
              <a:t>Example 12-7 </a:t>
            </a:r>
            <a:r>
              <a:rPr lang="en-US" sz="2400" b="1">
                <a:solidFill>
                  <a:srgbClr val="1F497D"/>
                </a:solidFill>
                <a:latin typeface="Helvetica"/>
              </a:rPr>
              <a:t>Wire Bond Strength Confidence Interval</a:t>
            </a:r>
          </a:p>
        </p:txBody>
      </p:sp>
      <p:sp>
        <p:nvSpPr>
          <p:cNvPr id="34826" name="Slide Number Placeholder 5"/>
          <p:cNvSpPr>
            <a:spLocks noGrp="1"/>
          </p:cNvSpPr>
          <p:nvPr>
            <p:ph type="sldNum" sz="quarter" idx="12"/>
          </p:nvPr>
        </p:nvSpPr>
        <p:spPr bwMode="auto">
          <a:noFill/>
          <a:ln>
            <a:miter lim="800000"/>
            <a:headEnd/>
            <a:tailEnd/>
          </a:ln>
        </p:spPr>
        <p:txBody>
          <a:bodyPr/>
          <a:lstStyle/>
          <a:p>
            <a:fld id="{D591F6BE-82FF-4726-B678-39B19334DCB0}" type="slidenum">
              <a:rPr lang="en-US" smtClean="0">
                <a:latin typeface="Helvetica"/>
              </a:rPr>
              <a:pPr/>
              <a:t>49</a:t>
            </a:fld>
            <a:endParaRPr lang="en-US" smtClean="0">
              <a:latin typeface="Helvetica"/>
            </a:endParaRPr>
          </a:p>
        </p:txBody>
      </p:sp>
      <p:sp>
        <p:nvSpPr>
          <p:cNvPr id="34827" name="TextBox 7"/>
          <p:cNvSpPr txBox="1">
            <a:spLocks noChangeArrowheads="1"/>
          </p:cNvSpPr>
          <p:nvPr/>
        </p:nvSpPr>
        <p:spPr bwMode="auto">
          <a:xfrm>
            <a:off x="381000" y="1295400"/>
            <a:ext cx="8382000" cy="5354638"/>
          </a:xfrm>
          <a:prstGeom prst="rect">
            <a:avLst/>
          </a:prstGeom>
          <a:noFill/>
          <a:ln w="9525">
            <a:noFill/>
            <a:miter lim="800000"/>
            <a:headEnd/>
            <a:tailEnd/>
          </a:ln>
        </p:spPr>
        <p:txBody>
          <a:bodyPr>
            <a:spAutoFit/>
          </a:bodyPr>
          <a:lstStyle/>
          <a:p>
            <a:r>
              <a:rPr lang="en-US" dirty="0">
                <a:latin typeface="Helvetica"/>
              </a:rPr>
              <a:t>We will construct a 95% confidence interval on the parameter </a:t>
            </a:r>
            <a:r>
              <a:rPr lang="en-US" dirty="0">
                <a:latin typeface="Symbol" pitchFamily="18" charset="2"/>
              </a:rPr>
              <a:t>b</a:t>
            </a:r>
            <a:r>
              <a:rPr lang="en-US" baseline="-25000" dirty="0">
                <a:latin typeface="Helvetica"/>
              </a:rPr>
              <a:t>1</a:t>
            </a:r>
            <a:r>
              <a:rPr lang="en-US" dirty="0">
                <a:latin typeface="Helvetica"/>
              </a:rPr>
              <a:t> in the wire bond pull strength problem. The point estimate of </a:t>
            </a:r>
            <a:r>
              <a:rPr lang="en-US" dirty="0">
                <a:latin typeface="Symbol" pitchFamily="18" charset="2"/>
              </a:rPr>
              <a:t>b</a:t>
            </a:r>
            <a:r>
              <a:rPr lang="en-US" baseline="-25000" dirty="0">
                <a:latin typeface="Helvetica"/>
              </a:rPr>
              <a:t>1</a:t>
            </a:r>
            <a:r>
              <a:rPr lang="en-US" dirty="0">
                <a:latin typeface="Helvetica"/>
              </a:rPr>
              <a:t> is                  and the diagonal element of </a:t>
            </a:r>
            <a:r>
              <a:rPr lang="en-US" b="1" dirty="0">
                <a:latin typeface="Helvetica"/>
              </a:rPr>
              <a:t>(X</a:t>
            </a:r>
            <a:r>
              <a:rPr lang="en-US" b="1" dirty="0">
                <a:latin typeface="Helvetica"/>
                <a:sym typeface="Symbol" pitchFamily="18" charset="2"/>
              </a:rPr>
              <a:t></a:t>
            </a:r>
            <a:r>
              <a:rPr lang="en-US" b="1" dirty="0">
                <a:latin typeface="Helvetica"/>
              </a:rPr>
              <a:t>X)</a:t>
            </a:r>
            <a:r>
              <a:rPr lang="en-US" b="1" baseline="30000" dirty="0">
                <a:latin typeface="Helvetica"/>
              </a:rPr>
              <a:t>-1</a:t>
            </a:r>
            <a:r>
              <a:rPr lang="en-US" dirty="0">
                <a:latin typeface="Helvetica"/>
              </a:rPr>
              <a:t> corresponding to </a:t>
            </a:r>
            <a:r>
              <a:rPr lang="en-US" dirty="0">
                <a:latin typeface="Symbol" pitchFamily="18" charset="2"/>
              </a:rPr>
              <a:t>b</a:t>
            </a:r>
            <a:r>
              <a:rPr lang="en-US" baseline="-25000" dirty="0">
                <a:latin typeface="Helvetica"/>
              </a:rPr>
              <a:t>1</a:t>
            </a:r>
            <a:r>
              <a:rPr lang="en-US" dirty="0">
                <a:latin typeface="Helvetica"/>
              </a:rPr>
              <a:t> is </a:t>
            </a:r>
            <a:r>
              <a:rPr lang="en-US" i="1" dirty="0">
                <a:latin typeface="Helvetica"/>
              </a:rPr>
              <a:t>C</a:t>
            </a:r>
            <a:r>
              <a:rPr lang="en-US" baseline="-25000" dirty="0">
                <a:latin typeface="Helvetica"/>
              </a:rPr>
              <a:t>11</a:t>
            </a:r>
            <a:r>
              <a:rPr lang="en-US" dirty="0">
                <a:latin typeface="Helvetica"/>
              </a:rPr>
              <a:t> = 0.001671. The estimate of </a:t>
            </a:r>
            <a:r>
              <a:rPr lang="en-US" dirty="0">
                <a:latin typeface="Helvetica"/>
                <a:sym typeface="Symbol" pitchFamily="18" charset="2"/>
              </a:rPr>
              <a:t></a:t>
            </a:r>
            <a:r>
              <a:rPr lang="en-US" baseline="30000" dirty="0">
                <a:latin typeface="Helvetica"/>
              </a:rPr>
              <a:t>2</a:t>
            </a:r>
            <a:r>
              <a:rPr lang="en-US" dirty="0">
                <a:latin typeface="Helvetica"/>
              </a:rPr>
              <a:t> is                  </a:t>
            </a:r>
          </a:p>
          <a:p>
            <a:r>
              <a:rPr lang="en-US" dirty="0">
                <a:latin typeface="Helvetica"/>
              </a:rPr>
              <a:t>               , and </a:t>
            </a:r>
            <a:r>
              <a:rPr lang="en-US" i="1" dirty="0">
                <a:latin typeface="Helvetica"/>
              </a:rPr>
              <a:t>t</a:t>
            </a:r>
            <a:r>
              <a:rPr lang="en-US" baseline="-25000" dirty="0">
                <a:latin typeface="Helvetica"/>
              </a:rPr>
              <a:t>0.025,22</a:t>
            </a:r>
            <a:r>
              <a:rPr lang="en-US" i="1" dirty="0">
                <a:latin typeface="Helvetica"/>
              </a:rPr>
              <a:t> </a:t>
            </a:r>
            <a:r>
              <a:rPr lang="en-US" dirty="0">
                <a:latin typeface="Helvetica"/>
              </a:rPr>
              <a:t>= 2.074. Therefore, the 95% CI on </a:t>
            </a:r>
            <a:r>
              <a:rPr lang="en-US" dirty="0">
                <a:latin typeface="Symbol" pitchFamily="18" charset="2"/>
              </a:rPr>
              <a:t>b</a:t>
            </a:r>
            <a:r>
              <a:rPr lang="en-US" baseline="-25000" dirty="0">
                <a:latin typeface="Helvetica"/>
              </a:rPr>
              <a:t>1</a:t>
            </a:r>
            <a:r>
              <a:rPr lang="en-US" dirty="0">
                <a:latin typeface="Helvetica"/>
              </a:rPr>
              <a:t> is computed from Equation </a:t>
            </a:r>
            <a:r>
              <a:rPr lang="en-US" dirty="0" smtClean="0">
                <a:latin typeface="Helvetica"/>
              </a:rPr>
              <a:t>12-22 </a:t>
            </a:r>
            <a:r>
              <a:rPr lang="en-US" dirty="0">
                <a:latin typeface="Helvetica"/>
              </a:rPr>
              <a:t>as</a:t>
            </a:r>
          </a:p>
          <a:p>
            <a:r>
              <a:rPr lang="en-US" dirty="0">
                <a:latin typeface="Helvetica"/>
              </a:rPr>
              <a:t> </a:t>
            </a:r>
          </a:p>
          <a:p>
            <a:r>
              <a:rPr lang="en-US" dirty="0">
                <a:latin typeface="Helvetica"/>
              </a:rPr>
              <a:t> </a:t>
            </a:r>
          </a:p>
          <a:p>
            <a:endParaRPr lang="en-US" dirty="0">
              <a:latin typeface="Helvetica"/>
            </a:endParaRPr>
          </a:p>
          <a:p>
            <a:r>
              <a:rPr lang="en-US" dirty="0">
                <a:latin typeface="Helvetica"/>
              </a:rPr>
              <a:t>which reduces to</a:t>
            </a:r>
          </a:p>
          <a:p>
            <a:endParaRPr lang="en-US" dirty="0">
              <a:latin typeface="Helvetica"/>
            </a:endParaRPr>
          </a:p>
          <a:p>
            <a:r>
              <a:rPr lang="en-US" dirty="0">
                <a:latin typeface="Helvetica"/>
              </a:rPr>
              <a:t> 		2.55029 </a:t>
            </a:r>
            <a:r>
              <a:rPr lang="en-US" dirty="0">
                <a:latin typeface="Helvetica"/>
                <a:sym typeface="Symbol" pitchFamily="18" charset="2"/>
              </a:rPr>
              <a:t></a:t>
            </a:r>
            <a:r>
              <a:rPr lang="en-US" dirty="0">
                <a:latin typeface="Helvetica"/>
              </a:rPr>
              <a:t> </a:t>
            </a:r>
            <a:r>
              <a:rPr lang="en-US" dirty="0">
                <a:latin typeface="Symbol" pitchFamily="18" charset="2"/>
              </a:rPr>
              <a:t>b</a:t>
            </a:r>
            <a:r>
              <a:rPr lang="en-US" baseline="-25000" dirty="0">
                <a:latin typeface="Helvetica"/>
              </a:rPr>
              <a:t>1</a:t>
            </a:r>
            <a:r>
              <a:rPr lang="en-US" dirty="0">
                <a:latin typeface="Helvetica"/>
              </a:rPr>
              <a:t> </a:t>
            </a:r>
            <a:r>
              <a:rPr lang="en-US" dirty="0">
                <a:latin typeface="Helvetica"/>
                <a:sym typeface="Symbol" pitchFamily="18" charset="2"/>
              </a:rPr>
              <a:t></a:t>
            </a:r>
            <a:r>
              <a:rPr lang="en-US" dirty="0">
                <a:latin typeface="Helvetica"/>
              </a:rPr>
              <a:t> 2.93825</a:t>
            </a:r>
          </a:p>
          <a:p>
            <a:r>
              <a:rPr lang="en-US" dirty="0">
                <a:latin typeface="Helvetica"/>
              </a:rPr>
              <a:t> </a:t>
            </a:r>
          </a:p>
          <a:p>
            <a:r>
              <a:rPr lang="en-US" dirty="0">
                <a:latin typeface="Helvetica"/>
              </a:rPr>
              <a:t>Also, computer software such as Minitab can be used to help calculate this confidence interval. From the regression output in Table 10-4,                  and the standard error of               . This standard error is the multiplier of the </a:t>
            </a:r>
            <a:r>
              <a:rPr lang="en-US" i="1" dirty="0">
                <a:latin typeface="Helvetica"/>
              </a:rPr>
              <a:t>t</a:t>
            </a:r>
            <a:r>
              <a:rPr lang="en-US" dirty="0">
                <a:latin typeface="Helvetica"/>
              </a:rPr>
              <a:t>-table constant in the confidence interval. That is,                                       . Consequently, all the numbers are available from the computer output to construct the interval and this is the typical method used in practice.</a:t>
            </a:r>
          </a:p>
          <a:p>
            <a:endParaRPr lang="en-US" dirty="0">
              <a:latin typeface="Helvetica"/>
            </a:endParaRPr>
          </a:p>
        </p:txBody>
      </p:sp>
      <p:sp>
        <p:nvSpPr>
          <p:cNvPr id="3482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18" name="Object 8"/>
          <p:cNvGraphicFramePr>
            <a:graphicFrameLocks noChangeAspect="1"/>
          </p:cNvGraphicFramePr>
          <p:nvPr/>
        </p:nvGraphicFramePr>
        <p:xfrm>
          <a:off x="2514600" y="2743200"/>
          <a:ext cx="4953000" cy="762000"/>
        </p:xfrm>
        <a:graphic>
          <a:graphicData uri="http://schemas.openxmlformats.org/presentationml/2006/ole">
            <mc:AlternateContent xmlns:mc="http://schemas.openxmlformats.org/markup-compatibility/2006">
              <mc:Choice xmlns:v="urn:schemas-microsoft-com:vml" Requires="v">
                <p:oleObj spid="_x0000_s34824" name="Equation" r:id="rId4" imgW="3251200" imgH="533400" progId="Equation.DSMT4">
                  <p:embed/>
                </p:oleObj>
              </mc:Choice>
              <mc:Fallback>
                <p:oleObj name="Equation" r:id="rId4" imgW="3251200" imgH="5334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743200"/>
                        <a:ext cx="4953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9" name="Rectangle 10"/>
          <p:cNvSpPr>
            <a:spLocks noChangeArrowheads="1"/>
          </p:cNvSpPr>
          <p:nvPr/>
        </p:nvSpPr>
        <p:spPr bwMode="auto">
          <a:xfrm>
            <a:off x="0" y="533400"/>
            <a:ext cx="9144000" cy="0"/>
          </a:xfrm>
          <a:prstGeom prst="rect">
            <a:avLst/>
          </a:prstGeom>
          <a:noFill/>
          <a:ln w="9525">
            <a:noFill/>
            <a:miter lim="800000"/>
            <a:headEnd/>
            <a:tailEnd/>
          </a:ln>
        </p:spPr>
        <p:txBody>
          <a:bodyPr wrap="none" anchor="ctr">
            <a:spAutoFit/>
          </a:bodyPr>
          <a:lstStyle/>
          <a:p>
            <a:endParaRPr lang="en-US"/>
          </a:p>
        </p:txBody>
      </p:sp>
      <p:sp>
        <p:nvSpPr>
          <p:cNvPr id="34830"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19" name="Object 11"/>
          <p:cNvGraphicFramePr>
            <a:graphicFrameLocks noChangeAspect="1"/>
          </p:cNvGraphicFramePr>
          <p:nvPr/>
        </p:nvGraphicFramePr>
        <p:xfrm>
          <a:off x="5334000" y="1600200"/>
          <a:ext cx="1143000" cy="304800"/>
        </p:xfrm>
        <a:graphic>
          <a:graphicData uri="http://schemas.openxmlformats.org/presentationml/2006/ole">
            <mc:AlternateContent xmlns:mc="http://schemas.openxmlformats.org/markup-compatibility/2006">
              <mc:Choice xmlns:v="urn:schemas-microsoft-com:vml" Requires="v">
                <p:oleObj spid="_x0000_s34825" name="Equation" r:id="rId6" imgW="825500" imgH="241300" progId="Equation.DSMT4">
                  <p:embed/>
                </p:oleObj>
              </mc:Choice>
              <mc:Fallback>
                <p:oleObj name="Equation" r:id="rId6" imgW="825500" imgH="2413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600200"/>
                        <a:ext cx="1143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31" name="Rectangle 13"/>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34832"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20" name="Object 14"/>
          <p:cNvGraphicFramePr>
            <a:graphicFrameLocks noChangeAspect="1"/>
          </p:cNvGraphicFramePr>
          <p:nvPr/>
        </p:nvGraphicFramePr>
        <p:xfrm>
          <a:off x="457200" y="2133600"/>
          <a:ext cx="914400" cy="304800"/>
        </p:xfrm>
        <a:graphic>
          <a:graphicData uri="http://schemas.openxmlformats.org/presentationml/2006/ole">
            <mc:AlternateContent xmlns:mc="http://schemas.openxmlformats.org/markup-compatibility/2006">
              <mc:Choice xmlns:v="urn:schemas-microsoft-com:vml" Requires="v">
                <p:oleObj spid="_x0000_s34826" name="Equation" r:id="rId8" imgW="787400" imgH="228600" progId="Equation.DSMT4">
                  <p:embed/>
                </p:oleObj>
              </mc:Choice>
              <mc:Fallback>
                <p:oleObj name="Equation" r:id="rId8" imgW="787400" imgH="228600" progId="Equation.DSMT4">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133600"/>
                        <a:ext cx="9144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33"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4834" name="Rectangle 18"/>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34835" name="Rectangle 2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21" name="Object 19"/>
          <p:cNvGraphicFramePr>
            <a:graphicFrameLocks noChangeAspect="1"/>
          </p:cNvGraphicFramePr>
          <p:nvPr/>
        </p:nvGraphicFramePr>
        <p:xfrm>
          <a:off x="2209800" y="5181600"/>
          <a:ext cx="914400" cy="314325"/>
        </p:xfrm>
        <a:graphic>
          <a:graphicData uri="http://schemas.openxmlformats.org/presentationml/2006/ole">
            <mc:AlternateContent xmlns:mc="http://schemas.openxmlformats.org/markup-compatibility/2006">
              <mc:Choice xmlns:v="urn:schemas-microsoft-com:vml" Requires="v">
                <p:oleObj spid="_x0000_s34827" name="Equation" r:id="rId10" imgW="748975" imgH="241195" progId="Equation.DSMT4">
                  <p:embed/>
                </p:oleObj>
              </mc:Choice>
              <mc:Fallback>
                <p:oleObj name="Equation" r:id="rId10" imgW="748975" imgH="241195" progId="Equation.DSMT4">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5181600"/>
                        <a:ext cx="914400"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36" name="Rectangle 21"/>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endParaRPr lang="en-US"/>
          </a:p>
        </p:txBody>
      </p:sp>
      <p:sp>
        <p:nvSpPr>
          <p:cNvPr id="34837" name="Rectangle 2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22" name="Object 22"/>
          <p:cNvGraphicFramePr>
            <a:graphicFrameLocks noChangeAspect="1"/>
          </p:cNvGraphicFramePr>
          <p:nvPr/>
        </p:nvGraphicFramePr>
        <p:xfrm>
          <a:off x="4800600" y="5457825"/>
          <a:ext cx="2438400" cy="333375"/>
        </p:xfrm>
        <a:graphic>
          <a:graphicData uri="http://schemas.openxmlformats.org/presentationml/2006/ole">
            <mc:AlternateContent xmlns:mc="http://schemas.openxmlformats.org/markup-compatibility/2006">
              <mc:Choice xmlns:v="urn:schemas-microsoft-com:vml" Requires="v">
                <p:oleObj spid="_x0000_s34828" name="Equation" r:id="rId12" imgW="1879600" imgH="254000" progId="Equation.DSMT4">
                  <p:embed/>
                </p:oleObj>
              </mc:Choice>
              <mc:Fallback>
                <p:oleObj name="Equation" r:id="rId12" imgW="1879600" imgH="254000" progId="Equation.DSMT4">
                  <p:embed/>
                  <p:pic>
                    <p:nvPicPr>
                      <p:cNvPr id="0" name="Object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600" y="5457825"/>
                        <a:ext cx="24384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38" name="Rectangle 24"/>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23" name="Object 25"/>
          <p:cNvGraphicFramePr>
            <a:graphicFrameLocks noChangeAspect="1"/>
          </p:cNvGraphicFramePr>
          <p:nvPr/>
        </p:nvGraphicFramePr>
        <p:xfrm>
          <a:off x="6629400" y="4876800"/>
          <a:ext cx="1143000" cy="304800"/>
        </p:xfrm>
        <a:graphic>
          <a:graphicData uri="http://schemas.openxmlformats.org/presentationml/2006/ole">
            <mc:AlternateContent xmlns:mc="http://schemas.openxmlformats.org/markup-compatibility/2006">
              <mc:Choice xmlns:v="urn:schemas-microsoft-com:vml" Requires="v">
                <p:oleObj spid="_x0000_s34829" name="Equation" r:id="rId14" imgW="825500" imgH="241300" progId="Equation.DSMT4">
                  <p:embed/>
                </p:oleObj>
              </mc:Choice>
              <mc:Fallback>
                <p:oleObj name="Equation" r:id="rId14" imgW="825500" imgH="241300" progId="Equation.DSMT4">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876800"/>
                        <a:ext cx="1143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12-3 Confidence Intervals in Multiple Linear Regression</a:t>
            </a:r>
            <a:endParaRPr lang="en-US" dirty="0">
              <a:latin typeface="Helveti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68611"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dirty="0" smtClean="0">
              <a:latin typeface="Helvetica"/>
            </a:endParaRPr>
          </a:p>
          <a:p>
            <a:pPr eaLnBrk="1" hangingPunct="1">
              <a:buFontTx/>
              <a:buNone/>
            </a:pPr>
            <a:endParaRPr lang="en-US" dirty="0" smtClean="0">
              <a:latin typeface="Helvetica"/>
            </a:endParaRPr>
          </a:p>
        </p:txBody>
      </p:sp>
      <p:sp>
        <p:nvSpPr>
          <p:cNvPr id="68612" name="Rectangle 5"/>
          <p:cNvSpPr>
            <a:spLocks noChangeArrowheads="1"/>
          </p:cNvSpPr>
          <p:nvPr/>
        </p:nvSpPr>
        <p:spPr bwMode="auto">
          <a:xfrm>
            <a:off x="381000" y="1828800"/>
            <a:ext cx="8458200" cy="2678113"/>
          </a:xfrm>
          <a:prstGeom prst="rect">
            <a:avLst/>
          </a:prstGeom>
          <a:noFill/>
          <a:ln w="9525">
            <a:noFill/>
            <a:miter lim="800000"/>
            <a:headEnd/>
            <a:tailEnd/>
          </a:ln>
        </p:spPr>
        <p:txBody>
          <a:bodyPr>
            <a:spAutoFit/>
          </a:bodyPr>
          <a:lstStyle/>
          <a:p>
            <a:pPr>
              <a:buFontTx/>
              <a:buChar char="•"/>
            </a:pPr>
            <a:r>
              <a:rPr lang="en-US" sz="2800" dirty="0">
                <a:latin typeface="Helvetica"/>
              </a:rPr>
              <a:t>  For example, suppose that the effective life of a cutting tool depends on the cutting speed and the tool angle. A possible multiple regression model could be</a:t>
            </a:r>
          </a:p>
          <a:p>
            <a:r>
              <a:rPr lang="en-US" sz="2800" i="1" dirty="0"/>
              <a:t>		</a:t>
            </a:r>
            <a:r>
              <a:rPr lang="en-US" sz="2800" i="1" dirty="0">
                <a:latin typeface="Helvetica"/>
              </a:rPr>
              <a:t>Y</a:t>
            </a:r>
            <a:r>
              <a:rPr lang="en-US" sz="2800" dirty="0">
                <a:latin typeface="Helvetica"/>
              </a:rPr>
              <a:t> = </a:t>
            </a:r>
            <a:r>
              <a:rPr lang="en-US" sz="2800" dirty="0">
                <a:latin typeface="Symbol" pitchFamily="18" charset="2"/>
              </a:rPr>
              <a:t>b</a:t>
            </a:r>
            <a:r>
              <a:rPr lang="en-US" sz="2800" baseline="-25000" dirty="0">
                <a:latin typeface="Helvetica"/>
              </a:rPr>
              <a:t>0 </a:t>
            </a:r>
            <a:r>
              <a:rPr lang="en-US" sz="2800" dirty="0">
                <a:latin typeface="Helvetica"/>
              </a:rPr>
              <a:t> + </a:t>
            </a:r>
            <a:r>
              <a:rPr lang="en-US" sz="2800" dirty="0">
                <a:latin typeface="Symbol" pitchFamily="18" charset="2"/>
              </a:rPr>
              <a:t>b</a:t>
            </a:r>
            <a:r>
              <a:rPr lang="en-US" sz="2800" baseline="-25000" dirty="0">
                <a:latin typeface="Helvetica"/>
              </a:rPr>
              <a:t>1</a:t>
            </a:r>
            <a:r>
              <a:rPr lang="en-US" sz="2800" i="1" dirty="0">
                <a:latin typeface="Helvetica"/>
              </a:rPr>
              <a:t>x</a:t>
            </a:r>
            <a:r>
              <a:rPr lang="en-US" sz="2800" baseline="-25000" dirty="0">
                <a:latin typeface="Helvetica"/>
              </a:rPr>
              <a:t>1 </a:t>
            </a:r>
            <a:r>
              <a:rPr lang="en-US" sz="2800" dirty="0">
                <a:latin typeface="Helvetica"/>
              </a:rPr>
              <a:t>+ </a:t>
            </a:r>
            <a:r>
              <a:rPr lang="en-US" sz="2800" dirty="0">
                <a:latin typeface="Symbol" pitchFamily="18" charset="2"/>
              </a:rPr>
              <a:t>b</a:t>
            </a:r>
            <a:r>
              <a:rPr lang="en-US" sz="2800" baseline="-25000" dirty="0">
                <a:latin typeface="Helvetica"/>
              </a:rPr>
              <a:t>2</a:t>
            </a:r>
            <a:r>
              <a:rPr lang="en-US" sz="2800" i="1" dirty="0">
                <a:latin typeface="Helvetica"/>
              </a:rPr>
              <a:t> x</a:t>
            </a:r>
            <a:r>
              <a:rPr lang="en-US" sz="2800" baseline="-25000" dirty="0">
                <a:latin typeface="Helvetica"/>
              </a:rPr>
              <a:t> 2</a:t>
            </a:r>
            <a:r>
              <a:rPr lang="en-US" sz="2800" dirty="0">
                <a:latin typeface="Helvetica"/>
              </a:rPr>
              <a:t> + </a:t>
            </a:r>
            <a:r>
              <a:rPr lang="en-US" sz="2800" dirty="0">
                <a:latin typeface="Helvetica"/>
                <a:sym typeface="Symbol" pitchFamily="18" charset="2"/>
              </a:rPr>
              <a:t></a:t>
            </a:r>
            <a:endParaRPr lang="en-US" sz="2800" dirty="0">
              <a:latin typeface="Helvetica"/>
            </a:endParaRPr>
          </a:p>
          <a:p>
            <a:endParaRPr lang="en-US" sz="2800" dirty="0">
              <a:latin typeface="Helvetica"/>
            </a:endParaRPr>
          </a:p>
        </p:txBody>
      </p:sp>
      <p:sp>
        <p:nvSpPr>
          <p:cNvPr id="68613" name="Text Box 7"/>
          <p:cNvSpPr txBox="1">
            <a:spLocks noChangeArrowheads="1"/>
          </p:cNvSpPr>
          <p:nvPr/>
        </p:nvSpPr>
        <p:spPr bwMode="auto">
          <a:xfrm>
            <a:off x="609600" y="3886200"/>
            <a:ext cx="5867400" cy="1816100"/>
          </a:xfrm>
          <a:prstGeom prst="rect">
            <a:avLst/>
          </a:prstGeom>
          <a:noFill/>
          <a:ln w="9525">
            <a:noFill/>
            <a:miter lim="800000"/>
            <a:headEnd/>
            <a:tailEnd/>
          </a:ln>
        </p:spPr>
        <p:txBody>
          <a:bodyPr>
            <a:spAutoFit/>
          </a:bodyPr>
          <a:lstStyle/>
          <a:p>
            <a:r>
              <a:rPr lang="en-US" sz="2800" dirty="0">
                <a:latin typeface="Helvetica"/>
              </a:rPr>
              <a:t>where</a:t>
            </a:r>
          </a:p>
          <a:p>
            <a:r>
              <a:rPr lang="en-US" sz="2800" i="1" dirty="0">
                <a:latin typeface="Helvetica"/>
              </a:rPr>
              <a:t>Y</a:t>
            </a:r>
            <a:r>
              <a:rPr lang="en-US" sz="2800" dirty="0">
                <a:latin typeface="Helvetica"/>
              </a:rPr>
              <a:t> – tool life</a:t>
            </a:r>
          </a:p>
          <a:p>
            <a:r>
              <a:rPr lang="en-US" sz="2800" i="1" dirty="0">
                <a:latin typeface="Helvetica"/>
              </a:rPr>
              <a:t>x</a:t>
            </a:r>
            <a:r>
              <a:rPr lang="en-US" sz="2800" baseline="-25000" dirty="0">
                <a:latin typeface="Helvetica"/>
              </a:rPr>
              <a:t>1</a:t>
            </a:r>
            <a:r>
              <a:rPr lang="en-US" sz="2800" dirty="0">
                <a:latin typeface="Helvetica"/>
              </a:rPr>
              <a:t> – cutting speed</a:t>
            </a:r>
          </a:p>
          <a:p>
            <a:r>
              <a:rPr lang="en-US" sz="2800" i="1" dirty="0">
                <a:latin typeface="Helvetica"/>
              </a:rPr>
              <a:t>x</a:t>
            </a:r>
            <a:r>
              <a:rPr lang="en-US" sz="2800" baseline="-25000" dirty="0">
                <a:latin typeface="Helvetica"/>
              </a:rPr>
              <a:t>2</a:t>
            </a:r>
            <a:r>
              <a:rPr lang="en-US" sz="2800" dirty="0">
                <a:latin typeface="Helvetica"/>
              </a:rPr>
              <a:t> – tool angle</a:t>
            </a:r>
          </a:p>
        </p:txBody>
      </p:sp>
      <p:sp>
        <p:nvSpPr>
          <p:cNvPr id="68614" name="Text Box 8"/>
          <p:cNvSpPr txBox="1">
            <a:spLocks noChangeArrowheads="1"/>
          </p:cNvSpPr>
          <p:nvPr/>
        </p:nvSpPr>
        <p:spPr bwMode="auto">
          <a:xfrm>
            <a:off x="381000" y="990600"/>
            <a:ext cx="3429000" cy="519113"/>
          </a:xfrm>
          <a:prstGeom prst="rect">
            <a:avLst/>
          </a:prstGeom>
          <a:noFill/>
          <a:ln w="9525">
            <a:noFill/>
            <a:miter lim="800000"/>
            <a:headEnd/>
            <a:tailEnd/>
          </a:ln>
        </p:spPr>
        <p:txBody>
          <a:bodyPr>
            <a:spAutoFit/>
          </a:bodyPr>
          <a:lstStyle/>
          <a:p>
            <a:r>
              <a:rPr lang="en-US" sz="2800" b="1" dirty="0">
                <a:latin typeface="Helvetica"/>
              </a:rPr>
              <a:t>12-1.1 Introduction</a:t>
            </a:r>
          </a:p>
        </p:txBody>
      </p:sp>
      <p:sp>
        <p:nvSpPr>
          <p:cNvPr id="68615" name="Slide Number Placeholder 8"/>
          <p:cNvSpPr>
            <a:spLocks noGrp="1"/>
          </p:cNvSpPr>
          <p:nvPr>
            <p:ph type="sldNum" sz="quarter" idx="12"/>
          </p:nvPr>
        </p:nvSpPr>
        <p:spPr bwMode="auto">
          <a:noFill/>
          <a:ln>
            <a:miter lim="800000"/>
            <a:headEnd/>
            <a:tailEnd/>
          </a:ln>
        </p:spPr>
        <p:txBody>
          <a:bodyPr/>
          <a:lstStyle/>
          <a:p>
            <a:fld id="{58E414FB-B5DC-4E2B-898C-B0360E8417F8}" type="slidenum">
              <a:rPr lang="en-US" smtClean="0">
                <a:latin typeface="Helvetica"/>
              </a:rPr>
              <a:pPr/>
              <a:t>5</a:t>
            </a:fld>
            <a:endParaRPr lang="en-US" smtClean="0">
              <a:latin typeface="Helvetica"/>
            </a:endParaRPr>
          </a:p>
        </p:txBody>
      </p:sp>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
        <p:nvSpPr>
          <p:cNvPr id="9" name="TextBox 8"/>
          <p:cNvSpPr txBox="1"/>
          <p:nvPr/>
        </p:nvSpPr>
        <p:spPr>
          <a:xfrm>
            <a:off x="6934200" y="3733800"/>
            <a:ext cx="914400" cy="400110"/>
          </a:xfrm>
          <a:prstGeom prst="rect">
            <a:avLst/>
          </a:prstGeom>
          <a:noFill/>
        </p:spPr>
        <p:txBody>
          <a:bodyPr wrap="square" rtlCol="0">
            <a:spAutoFit/>
          </a:bodyPr>
          <a:lstStyle/>
          <a:p>
            <a:r>
              <a:rPr lang="en-IN" sz="2000" dirty="0" smtClean="0">
                <a:latin typeface="Helvetica"/>
              </a:rPr>
              <a:t>(12-1)</a:t>
            </a:r>
            <a:endParaRPr lang="en-IN" sz="2000" dirty="0">
              <a:latin typeface="Helvetic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838200"/>
          </a:xfrm>
        </p:spPr>
        <p:txBody>
          <a:bodyPr>
            <a:normAutofit fontScale="90000"/>
          </a:bodyPr>
          <a:lstStyle/>
          <a:p>
            <a:pPr eaLnBrk="1" hangingPunct="1">
              <a:defRPr/>
            </a:pPr>
            <a:r>
              <a:rPr lang="en-US" sz="2800" b="1" smtClean="0">
                <a:latin typeface="Helvetica" pitchFamily="50" charset="0"/>
              </a:rPr>
              <a:t>12-3: Confidence Intervals in Multiple Linear Regression</a:t>
            </a:r>
          </a:p>
        </p:txBody>
      </p:sp>
      <p:sp>
        <p:nvSpPr>
          <p:cNvPr id="35845" name="Text Box 4"/>
          <p:cNvSpPr txBox="1">
            <a:spLocks noChangeArrowheads="1"/>
          </p:cNvSpPr>
          <p:nvPr/>
        </p:nvSpPr>
        <p:spPr bwMode="auto">
          <a:xfrm>
            <a:off x="381000" y="990600"/>
            <a:ext cx="7924800" cy="477838"/>
          </a:xfrm>
          <a:prstGeom prst="rect">
            <a:avLst/>
          </a:prstGeom>
          <a:noFill/>
          <a:ln w="9525">
            <a:noFill/>
            <a:miter lim="800000"/>
            <a:headEnd/>
            <a:tailEnd/>
          </a:ln>
        </p:spPr>
        <p:txBody>
          <a:bodyPr>
            <a:spAutoFit/>
          </a:bodyPr>
          <a:lstStyle/>
          <a:p>
            <a:r>
              <a:rPr lang="en-US" sz="2500" b="1" dirty="0">
                <a:latin typeface="Helvetica"/>
              </a:rPr>
              <a:t>12-3.2 Confidence Interval on the Mean Response</a:t>
            </a:r>
          </a:p>
        </p:txBody>
      </p:sp>
      <p:sp>
        <p:nvSpPr>
          <p:cNvPr id="35846" name="Text Box 6"/>
          <p:cNvSpPr txBox="1">
            <a:spLocks noChangeArrowheads="1"/>
          </p:cNvSpPr>
          <p:nvPr/>
        </p:nvSpPr>
        <p:spPr bwMode="auto">
          <a:xfrm>
            <a:off x="457200" y="1676400"/>
            <a:ext cx="7620000" cy="477838"/>
          </a:xfrm>
          <a:prstGeom prst="rect">
            <a:avLst/>
          </a:prstGeom>
          <a:noFill/>
          <a:ln w="9525">
            <a:noFill/>
            <a:miter lim="800000"/>
            <a:headEnd/>
            <a:tailEnd/>
          </a:ln>
        </p:spPr>
        <p:txBody>
          <a:bodyPr>
            <a:spAutoFit/>
          </a:bodyPr>
          <a:lstStyle/>
          <a:p>
            <a:r>
              <a:rPr lang="en-US" sz="2500" dirty="0">
                <a:latin typeface="Helvetica"/>
              </a:rPr>
              <a:t>The mean response at a point </a:t>
            </a:r>
            <a:r>
              <a:rPr lang="en-US" sz="2500" b="1" dirty="0">
                <a:latin typeface="Helvetica"/>
              </a:rPr>
              <a:t>x</a:t>
            </a:r>
            <a:r>
              <a:rPr lang="en-US" sz="2500" baseline="-25000" dirty="0">
                <a:latin typeface="Helvetica"/>
              </a:rPr>
              <a:t>0</a:t>
            </a:r>
            <a:r>
              <a:rPr lang="en-US" sz="2500" dirty="0">
                <a:latin typeface="Helvetica"/>
              </a:rPr>
              <a:t> is estimated by</a:t>
            </a:r>
          </a:p>
        </p:txBody>
      </p:sp>
      <p:sp>
        <p:nvSpPr>
          <p:cNvPr id="35847" name="Text Box 8"/>
          <p:cNvSpPr txBox="1">
            <a:spLocks noChangeArrowheads="1"/>
          </p:cNvSpPr>
          <p:nvPr/>
        </p:nvSpPr>
        <p:spPr bwMode="auto">
          <a:xfrm>
            <a:off x="609600" y="3429000"/>
            <a:ext cx="7620000" cy="477838"/>
          </a:xfrm>
          <a:prstGeom prst="rect">
            <a:avLst/>
          </a:prstGeom>
          <a:noFill/>
          <a:ln w="9525">
            <a:noFill/>
            <a:miter lim="800000"/>
            <a:headEnd/>
            <a:tailEnd/>
          </a:ln>
        </p:spPr>
        <p:txBody>
          <a:bodyPr>
            <a:spAutoFit/>
          </a:bodyPr>
          <a:lstStyle/>
          <a:p>
            <a:r>
              <a:rPr lang="en-US" sz="2500" dirty="0">
                <a:latin typeface="Helvetica"/>
              </a:rPr>
              <a:t>The variance of the estimated mean response is</a:t>
            </a:r>
          </a:p>
        </p:txBody>
      </p:sp>
      <p:sp>
        <p:nvSpPr>
          <p:cNvPr id="35848" name="Slide Number Placeholder 8"/>
          <p:cNvSpPr>
            <a:spLocks noGrp="1"/>
          </p:cNvSpPr>
          <p:nvPr>
            <p:ph type="sldNum" sz="quarter" idx="12"/>
          </p:nvPr>
        </p:nvSpPr>
        <p:spPr bwMode="auto">
          <a:noFill/>
          <a:ln>
            <a:miter lim="800000"/>
            <a:headEnd/>
            <a:tailEnd/>
          </a:ln>
        </p:spPr>
        <p:txBody>
          <a:bodyPr/>
          <a:lstStyle/>
          <a:p>
            <a:fld id="{AB016B28-07CD-4F9D-8948-9587AD0F827B}" type="slidenum">
              <a:rPr lang="en-US" smtClean="0">
                <a:latin typeface="Helvetica"/>
              </a:rPr>
              <a:pPr/>
              <a:t>50</a:t>
            </a:fld>
            <a:endParaRPr lang="en-US" smtClean="0">
              <a:latin typeface="Helvetica"/>
            </a:endParaRPr>
          </a:p>
        </p:txBody>
      </p:sp>
      <p:sp>
        <p:nvSpPr>
          <p:cNvPr id="3584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5842" name="Object 9"/>
          <p:cNvGraphicFramePr>
            <a:graphicFrameLocks noChangeAspect="1"/>
          </p:cNvGraphicFramePr>
          <p:nvPr/>
        </p:nvGraphicFramePr>
        <p:xfrm>
          <a:off x="3352800" y="2438400"/>
          <a:ext cx="2286000" cy="657225"/>
        </p:xfrm>
        <a:graphic>
          <a:graphicData uri="http://schemas.openxmlformats.org/presentationml/2006/ole">
            <mc:AlternateContent xmlns:mc="http://schemas.openxmlformats.org/markup-compatibility/2006">
              <mc:Choice xmlns:v="urn:schemas-microsoft-com:vml" Requires="v">
                <p:oleObj spid="_x0000_s35844" name="Equation" r:id="rId4" imgW="774364" imgH="279279" progId="Equation.DSMT4">
                  <p:embed/>
                </p:oleObj>
              </mc:Choice>
              <mc:Fallback>
                <p:oleObj name="Equation" r:id="rId4" imgW="774364" imgH="279279"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438400"/>
                        <a:ext cx="2286000"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0"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5843" name="Object 11"/>
          <p:cNvGraphicFramePr>
            <a:graphicFrameLocks noChangeAspect="1"/>
          </p:cNvGraphicFramePr>
          <p:nvPr/>
        </p:nvGraphicFramePr>
        <p:xfrm>
          <a:off x="3124200" y="4191000"/>
          <a:ext cx="3505200" cy="609600"/>
        </p:xfrm>
        <a:graphic>
          <a:graphicData uri="http://schemas.openxmlformats.org/presentationml/2006/ole">
            <mc:AlternateContent xmlns:mc="http://schemas.openxmlformats.org/markup-compatibility/2006">
              <mc:Choice xmlns:v="urn:schemas-microsoft-com:vml" Requires="v">
                <p:oleObj spid="_x0000_s35845" name="Equation" r:id="rId6" imgW="1739900" imgH="292100" progId="Equation.DSMT4">
                  <p:embed/>
                </p:oleObj>
              </mc:Choice>
              <mc:Fallback>
                <p:oleObj name="Equation" r:id="rId6" imgW="1739900" imgH="2921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191000"/>
                        <a:ext cx="35052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1" name="Rectangle 13"/>
          <p:cNvSpPr>
            <a:spLocks noChangeArrowheads="1"/>
          </p:cNvSpPr>
          <p:nvPr/>
        </p:nvSpPr>
        <p:spPr bwMode="auto">
          <a:xfrm>
            <a:off x="0" y="295275"/>
            <a:ext cx="9144000" cy="0"/>
          </a:xfrm>
          <a:prstGeom prst="rect">
            <a:avLst/>
          </a:prstGeom>
          <a:noFill/>
          <a:ln w="9525">
            <a:noFill/>
            <a:miter lim="800000"/>
            <a:headEnd/>
            <a:tailEnd/>
          </a:ln>
        </p:spPr>
        <p:txBody>
          <a:bodyPr wrap="none" anchor="ctr">
            <a:spAutoFit/>
          </a:bodyPr>
          <a:lstStyle/>
          <a:p>
            <a:endParaRPr lang="en-US"/>
          </a:p>
        </p:txBody>
      </p:sp>
      <p:sp>
        <p:nvSpPr>
          <p:cNvPr id="12"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12-3 Confidence Intervals in Multiple Linear Regression</a:t>
            </a:r>
            <a:endParaRPr lang="en-US" dirty="0">
              <a:latin typeface="Helvetica"/>
            </a:endParaRPr>
          </a:p>
        </p:txBody>
      </p:sp>
      <p:sp>
        <p:nvSpPr>
          <p:cNvPr id="13" name="TextBox 9"/>
          <p:cNvSpPr txBox="1">
            <a:spLocks noChangeArrowheads="1"/>
          </p:cNvSpPr>
          <p:nvPr/>
        </p:nvSpPr>
        <p:spPr bwMode="auto">
          <a:xfrm>
            <a:off x="7620000" y="2667000"/>
            <a:ext cx="1371600" cy="677108"/>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12-23)</a:t>
            </a:r>
            <a:endParaRPr lang="en-US" sz="2000" dirty="0">
              <a:latin typeface="Helvetica"/>
            </a:endParaRPr>
          </a:p>
          <a:p>
            <a:endParaRPr lang="en-US" dirty="0">
              <a:latin typeface="Helvetica"/>
            </a:endParaRPr>
          </a:p>
        </p:txBody>
      </p:sp>
      <p:sp>
        <p:nvSpPr>
          <p:cNvPr id="14" name="TextBox 9"/>
          <p:cNvSpPr txBox="1">
            <a:spLocks noChangeArrowheads="1"/>
          </p:cNvSpPr>
          <p:nvPr/>
        </p:nvSpPr>
        <p:spPr bwMode="auto">
          <a:xfrm>
            <a:off x="7620000" y="4199692"/>
            <a:ext cx="1371600" cy="677108"/>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12-24)</a:t>
            </a:r>
            <a:endParaRPr lang="en-US" sz="2000" dirty="0">
              <a:latin typeface="Helvetica"/>
            </a:endParaRPr>
          </a:p>
          <a:p>
            <a:endParaRPr lang="en-US" dirty="0">
              <a:latin typeface="Helvetic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838200"/>
          </a:xfrm>
        </p:spPr>
        <p:txBody>
          <a:bodyPr>
            <a:normAutofit fontScale="90000"/>
          </a:bodyPr>
          <a:lstStyle/>
          <a:p>
            <a:pPr eaLnBrk="1" hangingPunct="1">
              <a:defRPr/>
            </a:pPr>
            <a:r>
              <a:rPr lang="en-US" sz="2800" b="1" smtClean="0">
                <a:latin typeface="Helvetica" pitchFamily="50" charset="0"/>
              </a:rPr>
              <a:t>12-3: Confidence Intervals in Multiple Linear Regression</a:t>
            </a:r>
          </a:p>
        </p:txBody>
      </p:sp>
      <p:sp>
        <p:nvSpPr>
          <p:cNvPr id="36868" name="Text Box 4"/>
          <p:cNvSpPr txBox="1">
            <a:spLocks noChangeArrowheads="1"/>
          </p:cNvSpPr>
          <p:nvPr/>
        </p:nvSpPr>
        <p:spPr bwMode="auto">
          <a:xfrm>
            <a:off x="381000" y="969962"/>
            <a:ext cx="7924800" cy="477838"/>
          </a:xfrm>
          <a:prstGeom prst="rect">
            <a:avLst/>
          </a:prstGeom>
          <a:noFill/>
          <a:ln w="9525">
            <a:noFill/>
            <a:miter lim="800000"/>
            <a:headEnd/>
            <a:tailEnd/>
          </a:ln>
        </p:spPr>
        <p:txBody>
          <a:bodyPr>
            <a:spAutoFit/>
          </a:bodyPr>
          <a:lstStyle/>
          <a:p>
            <a:r>
              <a:rPr lang="en-US" sz="2500" b="1" dirty="0">
                <a:latin typeface="Helvetica"/>
              </a:rPr>
              <a:t>12-3.2 Confidence Interval on the Mean Response</a:t>
            </a:r>
          </a:p>
        </p:txBody>
      </p:sp>
      <p:sp>
        <p:nvSpPr>
          <p:cNvPr id="36869" name="Text Box 5"/>
          <p:cNvSpPr txBox="1">
            <a:spLocks noChangeArrowheads="1"/>
          </p:cNvSpPr>
          <p:nvPr/>
        </p:nvSpPr>
        <p:spPr bwMode="auto">
          <a:xfrm>
            <a:off x="457200" y="1600200"/>
            <a:ext cx="7620000" cy="519113"/>
          </a:xfrm>
          <a:prstGeom prst="rect">
            <a:avLst/>
          </a:prstGeom>
          <a:noFill/>
          <a:ln w="9525">
            <a:noFill/>
            <a:miter lim="800000"/>
            <a:headEnd/>
            <a:tailEnd/>
          </a:ln>
        </p:spPr>
        <p:txBody>
          <a:bodyPr>
            <a:spAutoFit/>
          </a:bodyPr>
          <a:lstStyle/>
          <a:p>
            <a:r>
              <a:rPr lang="en-US" sz="2800" dirty="0">
                <a:solidFill>
                  <a:srgbClr val="1F497D"/>
                </a:solidFill>
                <a:latin typeface="Helvetica"/>
              </a:rPr>
              <a:t>Definition</a:t>
            </a:r>
          </a:p>
        </p:txBody>
      </p:sp>
      <p:sp>
        <p:nvSpPr>
          <p:cNvPr id="36870" name="Slide Number Placeholder 6"/>
          <p:cNvSpPr>
            <a:spLocks noGrp="1"/>
          </p:cNvSpPr>
          <p:nvPr>
            <p:ph type="sldNum" sz="quarter" idx="12"/>
          </p:nvPr>
        </p:nvSpPr>
        <p:spPr bwMode="auto">
          <a:noFill/>
          <a:ln>
            <a:miter lim="800000"/>
            <a:headEnd/>
            <a:tailEnd/>
          </a:ln>
        </p:spPr>
        <p:txBody>
          <a:bodyPr/>
          <a:lstStyle/>
          <a:p>
            <a:fld id="{3905C4B0-07D5-4690-A7C4-6C20D4E8683F}" type="slidenum">
              <a:rPr lang="en-US" smtClean="0">
                <a:latin typeface="Helvetica"/>
              </a:rPr>
              <a:pPr/>
              <a:t>51</a:t>
            </a:fld>
            <a:endParaRPr lang="en-US" smtClean="0">
              <a:latin typeface="Helvetica"/>
            </a:endParaRPr>
          </a:p>
        </p:txBody>
      </p:sp>
      <p:sp>
        <p:nvSpPr>
          <p:cNvPr id="36871" name="TextBox 6"/>
          <p:cNvSpPr txBox="1">
            <a:spLocks noChangeArrowheads="1"/>
          </p:cNvSpPr>
          <p:nvPr/>
        </p:nvSpPr>
        <p:spPr bwMode="auto">
          <a:xfrm>
            <a:off x="609600" y="2209800"/>
            <a:ext cx="7696200" cy="2092325"/>
          </a:xfrm>
          <a:prstGeom prst="rect">
            <a:avLst/>
          </a:prstGeom>
          <a:noFill/>
          <a:ln w="9525">
            <a:noFill/>
            <a:miter lim="800000"/>
            <a:headEnd/>
            <a:tailEnd/>
          </a:ln>
        </p:spPr>
        <p:txBody>
          <a:bodyPr>
            <a:spAutoFit/>
          </a:bodyPr>
          <a:lstStyle/>
          <a:p>
            <a:r>
              <a:rPr lang="en-US" sz="2200" dirty="0">
                <a:latin typeface="Helvetica"/>
              </a:rPr>
              <a:t>For the multiple linear regression model, a 100(1 - </a:t>
            </a:r>
            <a:r>
              <a:rPr lang="en-US" sz="2200" dirty="0">
                <a:latin typeface="Symbol" pitchFamily="18" charset="2"/>
              </a:rPr>
              <a:t>a</a:t>
            </a:r>
            <a:r>
              <a:rPr lang="en-US" sz="2200" dirty="0">
                <a:latin typeface="Helvetica"/>
              </a:rPr>
              <a:t>)% </a:t>
            </a:r>
            <a:r>
              <a:rPr lang="en-US" sz="2200" b="1" dirty="0">
                <a:latin typeface="Helvetica"/>
              </a:rPr>
              <a:t>confidence interval on the mean response </a:t>
            </a:r>
            <a:r>
              <a:rPr lang="en-US" sz="2200" dirty="0">
                <a:latin typeface="Helvetica"/>
              </a:rPr>
              <a:t>at the point </a:t>
            </a:r>
            <a:r>
              <a:rPr lang="en-US" sz="2200" i="1" dirty="0">
                <a:latin typeface="Helvetica"/>
              </a:rPr>
              <a:t>x</a:t>
            </a:r>
            <a:r>
              <a:rPr lang="en-US" sz="2200" baseline="-25000" dirty="0">
                <a:latin typeface="Helvetica"/>
              </a:rPr>
              <a:t>01</a:t>
            </a:r>
            <a:r>
              <a:rPr lang="en-US" sz="2200" dirty="0">
                <a:latin typeface="Helvetica"/>
              </a:rPr>
              <a:t>, </a:t>
            </a:r>
            <a:r>
              <a:rPr lang="en-US" sz="2200" i="1" dirty="0">
                <a:latin typeface="Helvetica"/>
              </a:rPr>
              <a:t>x</a:t>
            </a:r>
            <a:r>
              <a:rPr lang="en-US" sz="2200" baseline="-25000" dirty="0">
                <a:latin typeface="Helvetica"/>
              </a:rPr>
              <a:t>02</a:t>
            </a:r>
            <a:r>
              <a:rPr lang="en-US" sz="2200" dirty="0">
                <a:latin typeface="Helvetica"/>
              </a:rPr>
              <a:t>, </a:t>
            </a:r>
            <a:r>
              <a:rPr lang="en-US" sz="2200" dirty="0">
                <a:latin typeface="Helvetica"/>
                <a:sym typeface="Symbol" pitchFamily="18" charset="2"/>
              </a:rPr>
              <a:t></a:t>
            </a:r>
            <a:r>
              <a:rPr lang="en-US" sz="2200" dirty="0">
                <a:latin typeface="Helvetica"/>
              </a:rPr>
              <a:t>, </a:t>
            </a:r>
            <a:r>
              <a:rPr lang="en-US" sz="2200" i="1" dirty="0">
                <a:latin typeface="Helvetica"/>
              </a:rPr>
              <a:t>x</a:t>
            </a:r>
            <a:r>
              <a:rPr lang="en-US" sz="2200" baseline="-25000" dirty="0">
                <a:latin typeface="Helvetica"/>
              </a:rPr>
              <a:t>0</a:t>
            </a:r>
            <a:r>
              <a:rPr lang="en-US" sz="2200" i="1" baseline="-25000" dirty="0">
                <a:latin typeface="Helvetica"/>
              </a:rPr>
              <a:t>k </a:t>
            </a:r>
            <a:r>
              <a:rPr lang="en-US" sz="2200" dirty="0">
                <a:latin typeface="Helvetica"/>
              </a:rPr>
              <a:t>is</a:t>
            </a:r>
          </a:p>
          <a:p>
            <a:r>
              <a:rPr lang="en-US" sz="2200" b="1" dirty="0">
                <a:latin typeface="Helvetica"/>
              </a:rPr>
              <a:t> </a:t>
            </a:r>
            <a:endParaRPr lang="en-US" sz="2200" dirty="0">
              <a:latin typeface="Helvetica"/>
            </a:endParaRPr>
          </a:p>
          <a:p>
            <a:r>
              <a:rPr lang="en-US" sz="2200" dirty="0">
                <a:latin typeface="Helvetica"/>
              </a:rPr>
              <a:t>							</a:t>
            </a:r>
          </a:p>
          <a:p>
            <a:endParaRPr lang="en-US" sz="2000" dirty="0">
              <a:latin typeface="Helvetica"/>
            </a:endParaRPr>
          </a:p>
        </p:txBody>
      </p:sp>
      <p:sp>
        <p:nvSpPr>
          <p:cNvPr id="3687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6866" name="Object 7"/>
          <p:cNvGraphicFramePr>
            <a:graphicFrameLocks noChangeAspect="1"/>
          </p:cNvGraphicFramePr>
          <p:nvPr/>
        </p:nvGraphicFramePr>
        <p:xfrm>
          <a:off x="457200" y="3505200"/>
          <a:ext cx="7010400" cy="1219200"/>
        </p:xfrm>
        <a:graphic>
          <a:graphicData uri="http://schemas.openxmlformats.org/presentationml/2006/ole">
            <mc:AlternateContent xmlns:mc="http://schemas.openxmlformats.org/markup-compatibility/2006">
              <mc:Choice xmlns:v="urn:schemas-microsoft-com:vml" Requires="v">
                <p:oleObj spid="_x0000_s36867" name="Equation" r:id="rId4" imgW="3898900" imgH="660400" progId="Equation.DSMT4">
                  <p:embed/>
                </p:oleObj>
              </mc:Choice>
              <mc:Fallback>
                <p:oleObj name="Equation" r:id="rId4" imgW="3898900" imgH="6604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505200"/>
                        <a:ext cx="70104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73" name="TextBox 9"/>
          <p:cNvSpPr txBox="1">
            <a:spLocks noChangeArrowheads="1"/>
          </p:cNvSpPr>
          <p:nvPr/>
        </p:nvSpPr>
        <p:spPr bwMode="auto">
          <a:xfrm>
            <a:off x="7620000" y="3886200"/>
            <a:ext cx="1371600" cy="677108"/>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12-25)</a:t>
            </a:r>
            <a:endParaRPr lang="en-US" sz="2000" dirty="0">
              <a:latin typeface="Helvetica"/>
            </a:endParaRPr>
          </a:p>
          <a:p>
            <a:endParaRPr lang="en-US" dirty="0">
              <a:latin typeface="Helvetica"/>
            </a:endParaRPr>
          </a:p>
        </p:txBody>
      </p:sp>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12-3 Confidence Intervals in Multiple Linear Regression</a:t>
            </a:r>
            <a:endParaRPr lang="en-US" dirty="0">
              <a:latin typeface="Helvetic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838200"/>
          </a:xfrm>
        </p:spPr>
        <p:txBody>
          <a:bodyPr>
            <a:normAutofit fontScale="90000"/>
          </a:bodyPr>
          <a:lstStyle/>
          <a:p>
            <a:pPr eaLnBrk="1" hangingPunct="1">
              <a:defRPr/>
            </a:pPr>
            <a:r>
              <a:rPr lang="en-US" sz="2800" b="1" smtClean="0">
                <a:latin typeface="Helvetica" pitchFamily="50" charset="0"/>
              </a:rPr>
              <a:t>12-3: Confidence Intervals in Multiple Linear Regression</a:t>
            </a:r>
          </a:p>
        </p:txBody>
      </p:sp>
      <p:sp>
        <p:nvSpPr>
          <p:cNvPr id="37893" name="Text Box 4"/>
          <p:cNvSpPr txBox="1">
            <a:spLocks noChangeArrowheads="1"/>
          </p:cNvSpPr>
          <p:nvPr/>
        </p:nvSpPr>
        <p:spPr bwMode="auto">
          <a:xfrm>
            <a:off x="381000" y="762000"/>
            <a:ext cx="8610600" cy="769938"/>
          </a:xfrm>
          <a:prstGeom prst="rect">
            <a:avLst/>
          </a:prstGeom>
          <a:noFill/>
          <a:ln w="9525">
            <a:noFill/>
            <a:miter lim="800000"/>
            <a:headEnd/>
            <a:tailEnd/>
          </a:ln>
        </p:spPr>
        <p:txBody>
          <a:bodyPr>
            <a:spAutoFit/>
          </a:bodyPr>
          <a:lstStyle/>
          <a:p>
            <a:r>
              <a:rPr lang="en-US" sz="2200" b="1">
                <a:latin typeface="Helvetica"/>
              </a:rPr>
              <a:t>Example 12-8 Wire Bond Strength Confidence Interval on the Mean Response</a:t>
            </a:r>
          </a:p>
        </p:txBody>
      </p:sp>
      <p:sp>
        <p:nvSpPr>
          <p:cNvPr id="37894" name="Slide Number Placeholder 6"/>
          <p:cNvSpPr>
            <a:spLocks noGrp="1"/>
          </p:cNvSpPr>
          <p:nvPr>
            <p:ph type="sldNum" sz="quarter" idx="12"/>
          </p:nvPr>
        </p:nvSpPr>
        <p:spPr bwMode="auto">
          <a:noFill/>
          <a:ln>
            <a:miter lim="800000"/>
            <a:headEnd/>
            <a:tailEnd/>
          </a:ln>
        </p:spPr>
        <p:txBody>
          <a:bodyPr/>
          <a:lstStyle/>
          <a:p>
            <a:fld id="{8C7E0AF1-FDE0-47BE-934F-14FD72532E8B}" type="slidenum">
              <a:rPr lang="en-US" smtClean="0">
                <a:latin typeface="Helvetica"/>
              </a:rPr>
              <a:pPr/>
              <a:t>52</a:t>
            </a:fld>
            <a:endParaRPr lang="en-US" smtClean="0">
              <a:latin typeface="Helvetica"/>
            </a:endParaRPr>
          </a:p>
        </p:txBody>
      </p:sp>
      <p:sp>
        <p:nvSpPr>
          <p:cNvPr id="37895" name="TextBox 6"/>
          <p:cNvSpPr txBox="1">
            <a:spLocks noChangeArrowheads="1"/>
          </p:cNvSpPr>
          <p:nvPr/>
        </p:nvSpPr>
        <p:spPr bwMode="auto">
          <a:xfrm>
            <a:off x="381000" y="1676400"/>
            <a:ext cx="8458200" cy="3416300"/>
          </a:xfrm>
          <a:prstGeom prst="rect">
            <a:avLst/>
          </a:prstGeom>
          <a:noFill/>
          <a:ln w="9525">
            <a:noFill/>
            <a:miter lim="800000"/>
            <a:headEnd/>
            <a:tailEnd/>
          </a:ln>
        </p:spPr>
        <p:txBody>
          <a:bodyPr>
            <a:spAutoFit/>
          </a:bodyPr>
          <a:lstStyle/>
          <a:p>
            <a:r>
              <a:rPr lang="en-US" sz="2000" dirty="0">
                <a:latin typeface="Helvetica"/>
              </a:rPr>
              <a:t>The engineer in Example 12-1 would like to construct a 95% CI on the mean pull strength for a wire bond with wire length </a:t>
            </a:r>
            <a:r>
              <a:rPr lang="en-US" sz="2000" i="1" dirty="0">
                <a:latin typeface="Helvetica"/>
              </a:rPr>
              <a:t>x</a:t>
            </a:r>
            <a:r>
              <a:rPr lang="en-US" sz="2000" baseline="-25000" dirty="0">
                <a:latin typeface="Helvetica"/>
              </a:rPr>
              <a:t>1</a:t>
            </a:r>
            <a:r>
              <a:rPr lang="en-US" sz="2000" dirty="0">
                <a:latin typeface="Helvetica"/>
              </a:rPr>
              <a:t> = 8 and die height </a:t>
            </a:r>
            <a:r>
              <a:rPr lang="en-US" sz="2000" i="1" dirty="0">
                <a:latin typeface="Helvetica"/>
              </a:rPr>
              <a:t>x</a:t>
            </a:r>
            <a:r>
              <a:rPr lang="en-US" sz="2000" baseline="-25000" dirty="0">
                <a:latin typeface="Helvetica"/>
              </a:rPr>
              <a:t>2</a:t>
            </a:r>
            <a:r>
              <a:rPr lang="en-US" sz="2000" dirty="0">
                <a:latin typeface="Helvetica"/>
              </a:rPr>
              <a:t> = 275. Therefore,</a:t>
            </a:r>
          </a:p>
          <a:p>
            <a:r>
              <a:rPr lang="en-US" sz="2000" dirty="0">
                <a:latin typeface="Helvetica"/>
              </a:rPr>
              <a:t> </a:t>
            </a:r>
          </a:p>
          <a:p>
            <a:r>
              <a:rPr lang="en-US" sz="2000" dirty="0">
                <a:latin typeface="Helvetica"/>
              </a:rPr>
              <a:t> </a:t>
            </a:r>
          </a:p>
          <a:p>
            <a:endParaRPr lang="en-US" sz="2000" dirty="0">
              <a:latin typeface="Helvetica"/>
            </a:endParaRPr>
          </a:p>
          <a:p>
            <a:endParaRPr lang="en-US" sz="2000" dirty="0">
              <a:latin typeface="Helvetica"/>
            </a:endParaRPr>
          </a:p>
          <a:p>
            <a:r>
              <a:rPr lang="en-US" sz="2000" dirty="0">
                <a:latin typeface="Helvetica"/>
              </a:rPr>
              <a:t>The estimated mean response at this point is found from Equation </a:t>
            </a:r>
            <a:r>
              <a:rPr lang="en-US" sz="2000" dirty="0" smtClean="0">
                <a:latin typeface="Helvetica"/>
              </a:rPr>
              <a:t>12-23 </a:t>
            </a:r>
            <a:r>
              <a:rPr lang="en-US" sz="2000" dirty="0">
                <a:latin typeface="Helvetica"/>
              </a:rPr>
              <a:t>as</a:t>
            </a:r>
          </a:p>
          <a:p>
            <a:r>
              <a:rPr lang="en-US" dirty="0">
                <a:latin typeface="Helvetica"/>
              </a:rPr>
              <a:t> </a:t>
            </a:r>
          </a:p>
          <a:p>
            <a:endParaRPr lang="en-US" dirty="0">
              <a:latin typeface="Helvetica"/>
            </a:endParaRPr>
          </a:p>
        </p:txBody>
      </p:sp>
      <p:sp>
        <p:nvSpPr>
          <p:cNvPr id="3789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7890" name="Object 7"/>
          <p:cNvGraphicFramePr>
            <a:graphicFrameLocks noChangeAspect="1"/>
          </p:cNvGraphicFramePr>
          <p:nvPr/>
        </p:nvGraphicFramePr>
        <p:xfrm>
          <a:off x="3429000" y="2514600"/>
          <a:ext cx="914400" cy="1143000"/>
        </p:xfrm>
        <a:graphic>
          <a:graphicData uri="http://schemas.openxmlformats.org/presentationml/2006/ole">
            <mc:AlternateContent xmlns:mc="http://schemas.openxmlformats.org/markup-compatibility/2006">
              <mc:Choice xmlns:v="urn:schemas-microsoft-com:vml" Requires="v">
                <p:oleObj spid="_x0000_s37892" name="Equation" r:id="rId4" imgW="710891" imgH="710891" progId="Equation.DSMT4">
                  <p:embed/>
                </p:oleObj>
              </mc:Choice>
              <mc:Fallback>
                <p:oleObj name="Equation" r:id="rId4" imgW="710891" imgH="710891"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514600"/>
                        <a:ext cx="9144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7" name="Rectangle 9"/>
          <p:cNvSpPr>
            <a:spLocks noChangeArrowheads="1"/>
          </p:cNvSpPr>
          <p:nvPr/>
        </p:nvSpPr>
        <p:spPr bwMode="auto">
          <a:xfrm>
            <a:off x="0" y="714375"/>
            <a:ext cx="9144000" cy="0"/>
          </a:xfrm>
          <a:prstGeom prst="rect">
            <a:avLst/>
          </a:prstGeom>
          <a:noFill/>
          <a:ln w="9525">
            <a:noFill/>
            <a:miter lim="800000"/>
            <a:headEnd/>
            <a:tailEnd/>
          </a:ln>
        </p:spPr>
        <p:txBody>
          <a:bodyPr wrap="none" anchor="ctr">
            <a:spAutoFit/>
          </a:bodyPr>
          <a:lstStyle/>
          <a:p>
            <a:endParaRPr lang="en-US"/>
          </a:p>
        </p:txBody>
      </p:sp>
      <p:sp>
        <p:nvSpPr>
          <p:cNvPr id="37898"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7891" name="Object 10"/>
          <p:cNvGraphicFramePr>
            <a:graphicFrameLocks noChangeAspect="1"/>
          </p:cNvGraphicFramePr>
          <p:nvPr/>
        </p:nvGraphicFramePr>
        <p:xfrm>
          <a:off x="1600200" y="4648200"/>
          <a:ext cx="4800600" cy="1143000"/>
        </p:xfrm>
        <a:graphic>
          <a:graphicData uri="http://schemas.openxmlformats.org/presentationml/2006/ole">
            <mc:AlternateContent xmlns:mc="http://schemas.openxmlformats.org/markup-compatibility/2006">
              <mc:Choice xmlns:v="urn:schemas-microsoft-com:vml" Requires="v">
                <p:oleObj spid="_x0000_s37893" name="Equation" r:id="rId6" imgW="2857500" imgH="711200" progId="Equation.DSMT4">
                  <p:embed/>
                </p:oleObj>
              </mc:Choice>
              <mc:Fallback>
                <p:oleObj name="Equation" r:id="rId6" imgW="2857500" imgH="7112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4648200"/>
                        <a:ext cx="48006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12-3 Confidence Intervals in Multiple Linear Regression</a:t>
            </a:r>
            <a:endParaRPr lang="en-US" dirty="0">
              <a:latin typeface="Helvetic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838200"/>
          </a:xfrm>
        </p:spPr>
        <p:txBody>
          <a:bodyPr>
            <a:normAutofit fontScale="90000"/>
          </a:bodyPr>
          <a:lstStyle/>
          <a:p>
            <a:pPr eaLnBrk="1" hangingPunct="1">
              <a:defRPr/>
            </a:pPr>
            <a:r>
              <a:rPr lang="en-US" sz="2800" b="1" smtClean="0">
                <a:latin typeface="Helvetica" pitchFamily="50" charset="0"/>
              </a:rPr>
              <a:t>12-3: Confidence Intervals in Multiple Linear Regression</a:t>
            </a:r>
          </a:p>
        </p:txBody>
      </p:sp>
      <p:sp>
        <p:nvSpPr>
          <p:cNvPr id="38919" name="Text Box 4"/>
          <p:cNvSpPr txBox="1">
            <a:spLocks noChangeArrowheads="1"/>
          </p:cNvSpPr>
          <p:nvPr/>
        </p:nvSpPr>
        <p:spPr bwMode="auto">
          <a:xfrm>
            <a:off x="381000" y="762000"/>
            <a:ext cx="2286000" cy="461963"/>
          </a:xfrm>
          <a:prstGeom prst="rect">
            <a:avLst/>
          </a:prstGeom>
          <a:noFill/>
          <a:ln w="9525">
            <a:noFill/>
            <a:miter lim="800000"/>
            <a:headEnd/>
            <a:tailEnd/>
          </a:ln>
        </p:spPr>
        <p:txBody>
          <a:bodyPr>
            <a:spAutoFit/>
          </a:bodyPr>
          <a:lstStyle/>
          <a:p>
            <a:r>
              <a:rPr lang="en-US" sz="2400" b="1">
                <a:latin typeface="Helvetica"/>
              </a:rPr>
              <a:t>Example 12-8</a:t>
            </a:r>
          </a:p>
        </p:txBody>
      </p:sp>
      <p:sp>
        <p:nvSpPr>
          <p:cNvPr id="38920" name="Slide Number Placeholder 5"/>
          <p:cNvSpPr>
            <a:spLocks noGrp="1"/>
          </p:cNvSpPr>
          <p:nvPr>
            <p:ph type="sldNum" sz="quarter" idx="12"/>
          </p:nvPr>
        </p:nvSpPr>
        <p:spPr bwMode="auto">
          <a:noFill/>
          <a:ln>
            <a:miter lim="800000"/>
            <a:headEnd/>
            <a:tailEnd/>
          </a:ln>
        </p:spPr>
        <p:txBody>
          <a:bodyPr/>
          <a:lstStyle/>
          <a:p>
            <a:fld id="{89EE39C3-69C6-46AC-B575-40DC19E67202}" type="slidenum">
              <a:rPr lang="en-US" smtClean="0">
                <a:latin typeface="Helvetica"/>
              </a:rPr>
              <a:pPr/>
              <a:t>53</a:t>
            </a:fld>
            <a:endParaRPr lang="en-US" smtClean="0">
              <a:latin typeface="Helvetica"/>
            </a:endParaRPr>
          </a:p>
        </p:txBody>
      </p:sp>
      <p:sp>
        <p:nvSpPr>
          <p:cNvPr id="38921" name="TextBox 6"/>
          <p:cNvSpPr txBox="1">
            <a:spLocks noChangeArrowheads="1"/>
          </p:cNvSpPr>
          <p:nvPr/>
        </p:nvSpPr>
        <p:spPr bwMode="auto">
          <a:xfrm>
            <a:off x="533400" y="1422400"/>
            <a:ext cx="8077200" cy="1016000"/>
          </a:xfrm>
          <a:prstGeom prst="rect">
            <a:avLst/>
          </a:prstGeom>
          <a:noFill/>
          <a:ln w="9525">
            <a:noFill/>
            <a:miter lim="800000"/>
            <a:headEnd/>
            <a:tailEnd/>
          </a:ln>
        </p:spPr>
        <p:txBody>
          <a:bodyPr>
            <a:spAutoFit/>
          </a:bodyPr>
          <a:lstStyle/>
          <a:p>
            <a:r>
              <a:rPr lang="en-US" sz="2000" dirty="0">
                <a:latin typeface="Helvetica"/>
              </a:rPr>
              <a:t>The variance of          is estimated by</a:t>
            </a:r>
          </a:p>
          <a:p>
            <a:r>
              <a:rPr lang="en-US" sz="2000" b="1" dirty="0">
                <a:latin typeface="Helvetica"/>
              </a:rPr>
              <a:t> </a:t>
            </a:r>
            <a:endParaRPr lang="en-US" sz="2000" dirty="0">
              <a:latin typeface="Helvetica"/>
            </a:endParaRPr>
          </a:p>
          <a:p>
            <a:endParaRPr lang="en-US" sz="2000" dirty="0">
              <a:latin typeface="Helvetica"/>
            </a:endParaRPr>
          </a:p>
        </p:txBody>
      </p:sp>
      <p:sp>
        <p:nvSpPr>
          <p:cNvPr id="3892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8914" name="Object 7"/>
          <p:cNvGraphicFramePr>
            <a:graphicFrameLocks noChangeAspect="1"/>
          </p:cNvGraphicFramePr>
          <p:nvPr/>
        </p:nvGraphicFramePr>
        <p:xfrm>
          <a:off x="2438400" y="1447800"/>
          <a:ext cx="533400" cy="409575"/>
        </p:xfrm>
        <a:graphic>
          <a:graphicData uri="http://schemas.openxmlformats.org/presentationml/2006/ole">
            <mc:AlternateContent xmlns:mc="http://schemas.openxmlformats.org/markup-compatibility/2006">
              <mc:Choice xmlns:v="urn:schemas-microsoft-com:vml" Requires="v">
                <p:oleObj spid="_x0000_s38918" name="Equation" r:id="rId4" imgW="355292" imgH="253780" progId="Equation.DSMT4">
                  <p:embed/>
                </p:oleObj>
              </mc:Choice>
              <mc:Fallback>
                <p:oleObj name="Equation" r:id="rId4" imgW="355292" imgH="25378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447800"/>
                        <a:ext cx="5334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2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8915" name="Object 9"/>
          <p:cNvGraphicFramePr>
            <a:graphicFrameLocks noChangeAspect="1"/>
          </p:cNvGraphicFramePr>
          <p:nvPr/>
        </p:nvGraphicFramePr>
        <p:xfrm>
          <a:off x="1147763" y="2030413"/>
          <a:ext cx="6929437" cy="1246187"/>
        </p:xfrm>
        <a:graphic>
          <a:graphicData uri="http://schemas.openxmlformats.org/presentationml/2006/ole">
            <mc:AlternateContent xmlns:mc="http://schemas.openxmlformats.org/markup-compatibility/2006">
              <mc:Choice xmlns:v="urn:schemas-microsoft-com:vml" Requires="v">
                <p:oleObj spid="_x0000_s38919" name="Equation" r:id="rId6" imgW="4851360" imgH="939600" progId="Equation.DSMT4">
                  <p:embed/>
                </p:oleObj>
              </mc:Choice>
              <mc:Fallback>
                <p:oleObj name="Equation" r:id="rId6" imgW="4851360" imgH="9396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763" y="2030413"/>
                        <a:ext cx="6929437" cy="1246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24" name="Rectangle 11"/>
          <p:cNvSpPr>
            <a:spLocks noChangeArrowheads="1"/>
          </p:cNvSpPr>
          <p:nvPr/>
        </p:nvSpPr>
        <p:spPr bwMode="auto">
          <a:xfrm>
            <a:off x="0" y="1209675"/>
            <a:ext cx="9144000" cy="0"/>
          </a:xfrm>
          <a:prstGeom prst="rect">
            <a:avLst/>
          </a:prstGeom>
          <a:noFill/>
          <a:ln w="9525">
            <a:noFill/>
            <a:miter lim="800000"/>
            <a:headEnd/>
            <a:tailEnd/>
          </a:ln>
        </p:spPr>
        <p:txBody>
          <a:bodyPr wrap="none" anchor="ctr">
            <a:spAutoFit/>
          </a:bodyPr>
          <a:lstStyle/>
          <a:p>
            <a:endParaRPr lang="en-US"/>
          </a:p>
        </p:txBody>
      </p:sp>
      <p:sp>
        <p:nvSpPr>
          <p:cNvPr id="38925" name="TextBox 12"/>
          <p:cNvSpPr txBox="1">
            <a:spLocks noChangeArrowheads="1"/>
          </p:cNvSpPr>
          <p:nvPr/>
        </p:nvSpPr>
        <p:spPr bwMode="auto">
          <a:xfrm>
            <a:off x="685800" y="3581400"/>
            <a:ext cx="7924800" cy="2246769"/>
          </a:xfrm>
          <a:prstGeom prst="rect">
            <a:avLst/>
          </a:prstGeom>
          <a:noFill/>
          <a:ln w="9525">
            <a:noFill/>
            <a:miter lim="800000"/>
            <a:headEnd/>
            <a:tailEnd/>
          </a:ln>
        </p:spPr>
        <p:txBody>
          <a:bodyPr>
            <a:spAutoFit/>
          </a:bodyPr>
          <a:lstStyle/>
          <a:p>
            <a:r>
              <a:rPr lang="en-US" sz="2000" dirty="0">
                <a:latin typeface="Helvetica"/>
              </a:rPr>
              <a:t>Therefore, a 95%</a:t>
            </a:r>
            <a:r>
              <a:rPr lang="en-US" sz="2000" i="1" dirty="0">
                <a:latin typeface="Helvetica"/>
              </a:rPr>
              <a:t> </a:t>
            </a:r>
            <a:r>
              <a:rPr lang="en-US" sz="2000" dirty="0">
                <a:latin typeface="Helvetica"/>
              </a:rPr>
              <a:t>CI on the mean pull strength at this point is found from Equation </a:t>
            </a:r>
            <a:r>
              <a:rPr lang="en-US" sz="2000" dirty="0" smtClean="0">
                <a:latin typeface="Helvetica"/>
              </a:rPr>
              <a:t>12-25 </a:t>
            </a:r>
            <a:r>
              <a:rPr lang="en-US" sz="2000" dirty="0">
                <a:latin typeface="Helvetica"/>
              </a:rPr>
              <a:t>as</a:t>
            </a:r>
          </a:p>
          <a:p>
            <a:endParaRPr lang="en-US" sz="2000" dirty="0">
              <a:latin typeface="Helvetica"/>
            </a:endParaRPr>
          </a:p>
          <a:p>
            <a:endParaRPr lang="en-US" sz="2000" dirty="0">
              <a:latin typeface="Helvetica"/>
            </a:endParaRPr>
          </a:p>
          <a:p>
            <a:endParaRPr lang="en-US" sz="2000" dirty="0" smtClean="0">
              <a:latin typeface="Helvetica"/>
            </a:endParaRPr>
          </a:p>
          <a:p>
            <a:r>
              <a:rPr lang="en-US" sz="2000" dirty="0" smtClean="0">
                <a:latin typeface="Helvetica"/>
              </a:rPr>
              <a:t>which </a:t>
            </a:r>
            <a:r>
              <a:rPr lang="en-US" sz="2000" dirty="0">
                <a:latin typeface="Helvetica"/>
              </a:rPr>
              <a:t>reduces to</a:t>
            </a:r>
          </a:p>
          <a:p>
            <a:endParaRPr lang="en-US" sz="2000" dirty="0">
              <a:latin typeface="Helvetica"/>
            </a:endParaRPr>
          </a:p>
        </p:txBody>
      </p:sp>
      <p:sp>
        <p:nvSpPr>
          <p:cNvPr id="38926"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8916" name="Object 12"/>
          <p:cNvGraphicFramePr>
            <a:graphicFrameLocks noChangeAspect="1"/>
          </p:cNvGraphicFramePr>
          <p:nvPr/>
        </p:nvGraphicFramePr>
        <p:xfrm>
          <a:off x="1728788" y="4419600"/>
          <a:ext cx="5891212" cy="457200"/>
        </p:xfrm>
        <a:graphic>
          <a:graphicData uri="http://schemas.openxmlformats.org/presentationml/2006/ole">
            <mc:AlternateContent xmlns:mc="http://schemas.openxmlformats.org/markup-compatibility/2006">
              <mc:Choice xmlns:v="urn:schemas-microsoft-com:vml" Requires="v">
                <p:oleObj spid="_x0000_s38920" name="Equation" r:id="rId8" imgW="3581280" imgH="266400" progId="Equation.DSMT4">
                  <p:embed/>
                </p:oleObj>
              </mc:Choice>
              <mc:Fallback>
                <p:oleObj name="Equation" r:id="rId8" imgW="3581280" imgH="26640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788" y="4419600"/>
                        <a:ext cx="589121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2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8917" name="Object 14"/>
          <p:cNvGraphicFramePr>
            <a:graphicFrameLocks noChangeAspect="1"/>
          </p:cNvGraphicFramePr>
          <p:nvPr/>
        </p:nvGraphicFramePr>
        <p:xfrm>
          <a:off x="3505200" y="5257800"/>
          <a:ext cx="2438400" cy="485775"/>
        </p:xfrm>
        <a:graphic>
          <a:graphicData uri="http://schemas.openxmlformats.org/presentationml/2006/ole">
            <mc:AlternateContent xmlns:mc="http://schemas.openxmlformats.org/markup-compatibility/2006">
              <mc:Choice xmlns:v="urn:schemas-microsoft-com:vml" Requires="v">
                <p:oleObj spid="_x0000_s38921" name="Equation" r:id="rId10" imgW="1358310" imgH="253890" progId="Equation.DSMT4">
                  <p:embed/>
                </p:oleObj>
              </mc:Choice>
              <mc:Fallback>
                <p:oleObj name="Equation" r:id="rId10" imgW="1358310" imgH="253890" progId="Equation.DSMT4">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5257800"/>
                        <a:ext cx="24384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28" name="Rectangle 16"/>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sp>
        <p:nvSpPr>
          <p:cNvPr id="1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12-3 Confidence Intervals in Multiple Linear Regression</a:t>
            </a:r>
            <a:endParaRPr lang="en-US" dirty="0">
              <a:latin typeface="Helvetic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smtClean="0">
                <a:latin typeface="Helvetica" pitchFamily="50" charset="0"/>
              </a:rPr>
              <a:t>12-4: Prediction of New Observations</a:t>
            </a:r>
          </a:p>
        </p:txBody>
      </p:sp>
      <p:sp>
        <p:nvSpPr>
          <p:cNvPr id="39941" name="Text Box 4"/>
          <p:cNvSpPr txBox="1">
            <a:spLocks noChangeArrowheads="1"/>
          </p:cNvSpPr>
          <p:nvPr/>
        </p:nvSpPr>
        <p:spPr bwMode="auto">
          <a:xfrm>
            <a:off x="381000" y="990600"/>
            <a:ext cx="6934200" cy="1570038"/>
          </a:xfrm>
          <a:prstGeom prst="rect">
            <a:avLst/>
          </a:prstGeom>
          <a:noFill/>
          <a:ln w="9525">
            <a:noFill/>
            <a:miter lim="800000"/>
            <a:headEnd/>
            <a:tailEnd/>
          </a:ln>
        </p:spPr>
        <p:txBody>
          <a:bodyPr>
            <a:spAutoFit/>
          </a:bodyPr>
          <a:lstStyle/>
          <a:p>
            <a:r>
              <a:rPr lang="en-US" sz="2400" dirty="0">
                <a:latin typeface="Helvetica"/>
              </a:rPr>
              <a:t>A point estimate of the future observation </a:t>
            </a:r>
            <a:r>
              <a:rPr lang="en-US" sz="2400" i="1" dirty="0">
                <a:latin typeface="Helvetica"/>
              </a:rPr>
              <a:t>Y</a:t>
            </a:r>
            <a:r>
              <a:rPr lang="en-US" sz="2400" baseline="-25000" dirty="0">
                <a:latin typeface="Helvetica"/>
              </a:rPr>
              <a:t>0</a:t>
            </a:r>
            <a:r>
              <a:rPr lang="en-US" sz="2400" dirty="0">
                <a:latin typeface="Helvetica"/>
              </a:rPr>
              <a:t> is</a:t>
            </a:r>
          </a:p>
          <a:p>
            <a:endParaRPr lang="en-US" sz="2400" dirty="0">
              <a:latin typeface="Helvetica"/>
            </a:endParaRPr>
          </a:p>
          <a:p>
            <a:endParaRPr lang="en-US" sz="2400" dirty="0"/>
          </a:p>
          <a:p>
            <a:endParaRPr lang="en-US" sz="2400" dirty="0">
              <a:latin typeface="Helvetica"/>
            </a:endParaRPr>
          </a:p>
        </p:txBody>
      </p:sp>
      <p:sp>
        <p:nvSpPr>
          <p:cNvPr id="39942" name="Text Box 7"/>
          <p:cNvSpPr txBox="1">
            <a:spLocks noChangeArrowheads="1"/>
          </p:cNvSpPr>
          <p:nvPr/>
        </p:nvSpPr>
        <p:spPr bwMode="auto">
          <a:xfrm>
            <a:off x="304800" y="2438400"/>
            <a:ext cx="8305800" cy="830263"/>
          </a:xfrm>
          <a:prstGeom prst="rect">
            <a:avLst/>
          </a:prstGeom>
          <a:noFill/>
          <a:ln w="9525">
            <a:noFill/>
            <a:miter lim="800000"/>
            <a:headEnd/>
            <a:tailEnd/>
          </a:ln>
        </p:spPr>
        <p:txBody>
          <a:bodyPr>
            <a:spAutoFit/>
          </a:bodyPr>
          <a:lstStyle/>
          <a:p>
            <a:r>
              <a:rPr lang="en-US" sz="2400" dirty="0">
                <a:latin typeface="Helvetica"/>
              </a:rPr>
              <a:t>A 100(1-</a:t>
            </a:r>
            <a:r>
              <a:rPr lang="en-US" sz="2400" dirty="0">
                <a:latin typeface="Helvetica"/>
                <a:sym typeface="Symbol" pitchFamily="18" charset="2"/>
              </a:rPr>
              <a:t>)% </a:t>
            </a:r>
            <a:r>
              <a:rPr lang="en-US" sz="2400" b="1" dirty="0">
                <a:solidFill>
                  <a:srgbClr val="1F497D"/>
                </a:solidFill>
                <a:latin typeface="Helvetica"/>
                <a:sym typeface="Symbol" pitchFamily="18" charset="2"/>
              </a:rPr>
              <a:t>prediction interval</a:t>
            </a:r>
            <a:r>
              <a:rPr lang="en-US" sz="2400" dirty="0">
                <a:solidFill>
                  <a:srgbClr val="1F497D"/>
                </a:solidFill>
                <a:latin typeface="Helvetica"/>
                <a:sym typeface="Symbol" pitchFamily="18" charset="2"/>
              </a:rPr>
              <a:t> </a:t>
            </a:r>
            <a:r>
              <a:rPr lang="en-US" sz="2400" dirty="0">
                <a:latin typeface="Helvetica"/>
                <a:sym typeface="Symbol" pitchFamily="18" charset="2"/>
              </a:rPr>
              <a:t>for this future observation is</a:t>
            </a:r>
            <a:endParaRPr lang="en-US" sz="2400" dirty="0">
              <a:latin typeface="Helvetica"/>
            </a:endParaRPr>
          </a:p>
        </p:txBody>
      </p:sp>
      <p:sp>
        <p:nvSpPr>
          <p:cNvPr id="39943" name="Slide Number Placeholder 7"/>
          <p:cNvSpPr>
            <a:spLocks noGrp="1"/>
          </p:cNvSpPr>
          <p:nvPr>
            <p:ph type="sldNum" sz="quarter" idx="12"/>
          </p:nvPr>
        </p:nvSpPr>
        <p:spPr bwMode="auto">
          <a:noFill/>
          <a:ln>
            <a:miter lim="800000"/>
            <a:headEnd/>
            <a:tailEnd/>
          </a:ln>
        </p:spPr>
        <p:txBody>
          <a:bodyPr/>
          <a:lstStyle/>
          <a:p>
            <a:fld id="{4E2C10F5-B469-4458-BC59-3002B0AEEFB5}" type="slidenum">
              <a:rPr lang="en-US" smtClean="0">
                <a:latin typeface="Helvetica"/>
              </a:rPr>
              <a:pPr/>
              <a:t>54</a:t>
            </a:fld>
            <a:endParaRPr lang="en-US" smtClean="0">
              <a:latin typeface="Helvetica"/>
            </a:endParaRPr>
          </a:p>
        </p:txBody>
      </p:sp>
      <p:sp>
        <p:nvSpPr>
          <p:cNvPr id="39944" name="Rectangle 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graphicFrame>
        <p:nvGraphicFramePr>
          <p:cNvPr id="39938" name="Object 8"/>
          <p:cNvGraphicFramePr>
            <a:graphicFrameLocks noChangeAspect="1"/>
          </p:cNvGraphicFramePr>
          <p:nvPr/>
        </p:nvGraphicFramePr>
        <p:xfrm>
          <a:off x="3505200" y="1524000"/>
          <a:ext cx="1600200" cy="714375"/>
        </p:xfrm>
        <a:graphic>
          <a:graphicData uri="http://schemas.openxmlformats.org/presentationml/2006/ole">
            <mc:AlternateContent xmlns:mc="http://schemas.openxmlformats.org/markup-compatibility/2006">
              <mc:Choice xmlns:v="urn:schemas-microsoft-com:vml" Requires="v">
                <p:oleObj spid="_x0000_s39940" name="Equation" r:id="rId4" imgW="609336" imgH="253890" progId="Equation.DSMT4">
                  <p:embed/>
                </p:oleObj>
              </mc:Choice>
              <mc:Fallback>
                <p:oleObj name="Equation" r:id="rId4" imgW="609336" imgH="25389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524000"/>
                        <a:ext cx="16002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5"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9939" name="Object 10"/>
          <p:cNvGraphicFramePr>
            <a:graphicFrameLocks noChangeAspect="1"/>
          </p:cNvGraphicFramePr>
          <p:nvPr/>
        </p:nvGraphicFramePr>
        <p:xfrm>
          <a:off x="1143000" y="3352800"/>
          <a:ext cx="6019800" cy="1219200"/>
        </p:xfrm>
        <a:graphic>
          <a:graphicData uri="http://schemas.openxmlformats.org/presentationml/2006/ole">
            <mc:AlternateContent xmlns:mc="http://schemas.openxmlformats.org/markup-compatibility/2006">
              <mc:Choice xmlns:v="urn:schemas-microsoft-com:vml" Requires="v">
                <p:oleObj spid="_x0000_s39941" name="Equation" r:id="rId6" imgW="3213100" imgH="635000" progId="Equation.DSMT4">
                  <p:embed/>
                </p:oleObj>
              </mc:Choice>
              <mc:Fallback>
                <p:oleObj name="Equation" r:id="rId6" imgW="3213100" imgH="6350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352800"/>
                        <a:ext cx="60198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6" name="TextBox 11"/>
          <p:cNvSpPr txBox="1">
            <a:spLocks noChangeArrowheads="1"/>
          </p:cNvSpPr>
          <p:nvPr/>
        </p:nvSpPr>
        <p:spPr bwMode="auto">
          <a:xfrm>
            <a:off x="7315200" y="3581400"/>
            <a:ext cx="1295400" cy="708025"/>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12-26)</a:t>
            </a:r>
            <a:endParaRPr lang="en-US" sz="2000" dirty="0">
              <a:latin typeface="Helvetica"/>
            </a:endParaRPr>
          </a:p>
          <a:p>
            <a:endParaRPr lang="en-US" sz="2000" dirty="0">
              <a:latin typeface="Helvetica"/>
            </a:endParaRPr>
          </a:p>
        </p:txBody>
      </p:sp>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12-4 Prediction of New Observations</a:t>
            </a:r>
            <a:endParaRPr lang="en-US" dirty="0">
              <a:latin typeface="Helvetic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12-4: Prediction of New Observations</a:t>
            </a:r>
          </a:p>
        </p:txBody>
      </p:sp>
      <p:sp>
        <p:nvSpPr>
          <p:cNvPr id="40967" name="Text Box 4"/>
          <p:cNvSpPr txBox="1">
            <a:spLocks noChangeArrowheads="1"/>
          </p:cNvSpPr>
          <p:nvPr/>
        </p:nvSpPr>
        <p:spPr bwMode="auto">
          <a:xfrm>
            <a:off x="381000" y="838200"/>
            <a:ext cx="8534400" cy="461963"/>
          </a:xfrm>
          <a:prstGeom prst="rect">
            <a:avLst/>
          </a:prstGeom>
          <a:noFill/>
          <a:ln w="9525">
            <a:noFill/>
            <a:miter lim="800000"/>
            <a:headEnd/>
            <a:tailEnd/>
          </a:ln>
        </p:spPr>
        <p:txBody>
          <a:bodyPr>
            <a:spAutoFit/>
          </a:bodyPr>
          <a:lstStyle/>
          <a:p>
            <a:r>
              <a:rPr lang="en-US" sz="2400" b="1" dirty="0">
                <a:latin typeface="Helvetica"/>
              </a:rPr>
              <a:t>Example 12-9 Wire Bond Strength Confidence Interval</a:t>
            </a:r>
          </a:p>
        </p:txBody>
      </p:sp>
      <p:sp>
        <p:nvSpPr>
          <p:cNvPr id="40968" name="Slide Number Placeholder 5"/>
          <p:cNvSpPr>
            <a:spLocks noGrp="1"/>
          </p:cNvSpPr>
          <p:nvPr>
            <p:ph type="sldNum" sz="quarter" idx="12"/>
          </p:nvPr>
        </p:nvSpPr>
        <p:spPr bwMode="auto">
          <a:noFill/>
          <a:ln>
            <a:miter lim="800000"/>
            <a:headEnd/>
            <a:tailEnd/>
          </a:ln>
        </p:spPr>
        <p:txBody>
          <a:bodyPr/>
          <a:lstStyle/>
          <a:p>
            <a:fld id="{3C28F1B7-4903-4F42-A0F8-4E83A17E43CE}" type="slidenum">
              <a:rPr lang="en-US" smtClean="0">
                <a:latin typeface="Helvetica"/>
              </a:rPr>
              <a:pPr/>
              <a:t>55</a:t>
            </a:fld>
            <a:endParaRPr lang="en-US" smtClean="0">
              <a:latin typeface="Helvetica"/>
            </a:endParaRPr>
          </a:p>
        </p:txBody>
      </p:sp>
      <p:sp>
        <p:nvSpPr>
          <p:cNvPr id="40969" name="TextBox 7"/>
          <p:cNvSpPr txBox="1">
            <a:spLocks noChangeArrowheads="1"/>
          </p:cNvSpPr>
          <p:nvPr/>
        </p:nvSpPr>
        <p:spPr bwMode="auto">
          <a:xfrm>
            <a:off x="228600" y="1295400"/>
            <a:ext cx="8610600" cy="5293757"/>
          </a:xfrm>
          <a:prstGeom prst="rect">
            <a:avLst/>
          </a:prstGeom>
          <a:noFill/>
          <a:ln w="9525">
            <a:noFill/>
            <a:miter lim="800000"/>
            <a:headEnd/>
            <a:tailEnd/>
          </a:ln>
        </p:spPr>
        <p:txBody>
          <a:bodyPr>
            <a:spAutoFit/>
          </a:bodyPr>
          <a:lstStyle/>
          <a:p>
            <a:r>
              <a:rPr lang="en-US" sz="2000" dirty="0">
                <a:latin typeface="Helvetica"/>
              </a:rPr>
              <a:t>Suppose that the engineer in Example 12-1 wishes to construct a 95% prediction interval on the wire bond pull strength when the wire length is </a:t>
            </a:r>
          </a:p>
          <a:p>
            <a:r>
              <a:rPr lang="en-US" sz="2000" i="1" dirty="0">
                <a:latin typeface="Helvetica"/>
              </a:rPr>
              <a:t>x</a:t>
            </a:r>
            <a:r>
              <a:rPr lang="en-US" sz="2000" baseline="-25000" dirty="0">
                <a:latin typeface="Helvetica"/>
              </a:rPr>
              <a:t>1</a:t>
            </a:r>
            <a:r>
              <a:rPr lang="en-US" sz="2000" dirty="0">
                <a:latin typeface="Helvetica"/>
              </a:rPr>
              <a:t> = 8 and the die height is </a:t>
            </a:r>
            <a:r>
              <a:rPr lang="en-US" sz="2000" i="1" dirty="0">
                <a:latin typeface="Helvetica"/>
              </a:rPr>
              <a:t>x</a:t>
            </a:r>
            <a:r>
              <a:rPr lang="en-US" sz="2000" baseline="-25000" dirty="0">
                <a:latin typeface="Helvetica"/>
              </a:rPr>
              <a:t>2</a:t>
            </a:r>
            <a:r>
              <a:rPr lang="en-US" sz="2000" i="1" dirty="0">
                <a:latin typeface="Helvetica"/>
              </a:rPr>
              <a:t> </a:t>
            </a:r>
            <a:r>
              <a:rPr lang="en-US" sz="2000" dirty="0">
                <a:latin typeface="Helvetica"/>
              </a:rPr>
              <a:t>= 275. Note that                    , and the point estimate of the pull strength is                      . Also, in Example 12-8 we calculated                            . Therefore, from Equation </a:t>
            </a:r>
            <a:r>
              <a:rPr lang="en-US" sz="2000" dirty="0" smtClean="0">
                <a:latin typeface="Helvetica"/>
              </a:rPr>
              <a:t>12-26 </a:t>
            </a:r>
            <a:r>
              <a:rPr lang="en-US" sz="2000" dirty="0">
                <a:latin typeface="Helvetica"/>
              </a:rPr>
              <a:t>we have</a:t>
            </a:r>
          </a:p>
          <a:p>
            <a:r>
              <a:rPr lang="en-US" sz="2000" dirty="0">
                <a:latin typeface="Helvetica"/>
              </a:rPr>
              <a:t/>
            </a:r>
            <a:br>
              <a:rPr lang="en-US" sz="2000" dirty="0">
                <a:latin typeface="Helvetica"/>
              </a:rPr>
            </a:br>
            <a:endParaRPr lang="en-US" sz="2000" dirty="0">
              <a:latin typeface="Helvetica"/>
            </a:endParaRPr>
          </a:p>
          <a:p>
            <a:endParaRPr lang="en-US" sz="2000" dirty="0">
              <a:latin typeface="Helvetica"/>
            </a:endParaRPr>
          </a:p>
          <a:p>
            <a:endParaRPr lang="en-US" sz="2000" dirty="0">
              <a:latin typeface="Helvetica"/>
            </a:endParaRPr>
          </a:p>
          <a:p>
            <a:r>
              <a:rPr lang="en-US" sz="2000" dirty="0">
                <a:latin typeface="Helvetica"/>
              </a:rPr>
              <a:t>and the 95% prediction interval </a:t>
            </a:r>
            <a:r>
              <a:rPr lang="en-US" sz="2000" dirty="0" smtClean="0">
                <a:latin typeface="Helvetica"/>
              </a:rPr>
              <a:t>is</a:t>
            </a:r>
          </a:p>
          <a:p>
            <a:endParaRPr lang="en-US" sz="2000" dirty="0">
              <a:latin typeface="Helvetica"/>
            </a:endParaRPr>
          </a:p>
          <a:p>
            <a:r>
              <a:rPr lang="en-US" sz="2000" dirty="0">
                <a:latin typeface="Helvetica"/>
              </a:rPr>
              <a:t>		</a:t>
            </a:r>
            <a:r>
              <a:rPr lang="en-US" sz="2000" dirty="0" smtClean="0">
                <a:latin typeface="Helvetica"/>
              </a:rPr>
              <a:t>                22.81 </a:t>
            </a:r>
            <a:r>
              <a:rPr lang="en-US" sz="2000" dirty="0">
                <a:latin typeface="Helvetica"/>
                <a:sym typeface="Symbol" pitchFamily="18" charset="2"/>
              </a:rPr>
              <a:t></a:t>
            </a:r>
            <a:r>
              <a:rPr lang="en-US" sz="2000" dirty="0">
                <a:latin typeface="Helvetica"/>
              </a:rPr>
              <a:t> </a:t>
            </a:r>
            <a:r>
              <a:rPr lang="en-US" sz="2000" i="1" dirty="0">
                <a:latin typeface="Helvetica"/>
              </a:rPr>
              <a:t>Y</a:t>
            </a:r>
            <a:r>
              <a:rPr lang="en-US" sz="2000" baseline="-25000" dirty="0">
                <a:latin typeface="Helvetica"/>
              </a:rPr>
              <a:t>0</a:t>
            </a:r>
            <a:r>
              <a:rPr lang="en-US" sz="2000" dirty="0">
                <a:latin typeface="Helvetica"/>
              </a:rPr>
              <a:t> </a:t>
            </a:r>
            <a:r>
              <a:rPr lang="en-US" sz="2000" dirty="0">
                <a:latin typeface="Helvetica"/>
                <a:sym typeface="Symbol" pitchFamily="18" charset="2"/>
              </a:rPr>
              <a:t></a:t>
            </a:r>
            <a:r>
              <a:rPr lang="en-US" sz="2000" dirty="0">
                <a:latin typeface="Helvetica"/>
              </a:rPr>
              <a:t> 32.51</a:t>
            </a:r>
          </a:p>
          <a:p>
            <a:endParaRPr lang="en-US" sz="2000" dirty="0">
              <a:latin typeface="Helvetica"/>
            </a:endParaRPr>
          </a:p>
          <a:p>
            <a:r>
              <a:rPr lang="en-US" sz="2000" dirty="0">
                <a:latin typeface="Helvetica"/>
              </a:rPr>
              <a:t>Notice that the prediction interval is wider than the confidence interval on the mean response at the same point, calculated in Example 12-8. The Minitab output in Table 12-4 also displays this prediction interval.</a:t>
            </a:r>
          </a:p>
          <a:p>
            <a:endParaRPr lang="en-US" dirty="0">
              <a:latin typeface="Helvetica"/>
            </a:endParaRPr>
          </a:p>
        </p:txBody>
      </p:sp>
      <p:sp>
        <p:nvSpPr>
          <p:cNvPr id="4097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62" name="Object 8"/>
          <p:cNvGraphicFramePr>
            <a:graphicFrameLocks noChangeAspect="1"/>
          </p:cNvGraphicFramePr>
          <p:nvPr/>
        </p:nvGraphicFramePr>
        <p:xfrm>
          <a:off x="1676400" y="3048000"/>
          <a:ext cx="5257800" cy="838200"/>
        </p:xfrm>
        <a:graphic>
          <a:graphicData uri="http://schemas.openxmlformats.org/presentationml/2006/ole">
            <mc:AlternateContent xmlns:mc="http://schemas.openxmlformats.org/markup-compatibility/2006">
              <mc:Choice xmlns:v="urn:schemas-microsoft-com:vml" Requires="v">
                <p:oleObj spid="_x0000_s40966" name="Equation" r:id="rId4" imgW="2946400" imgH="533400" progId="Equation.DSMT4">
                  <p:embed/>
                </p:oleObj>
              </mc:Choice>
              <mc:Fallback>
                <p:oleObj name="Equation" r:id="rId4" imgW="2946400" imgH="5334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048000"/>
                        <a:ext cx="5257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1"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63" name="Object 10"/>
          <p:cNvGraphicFramePr>
            <a:graphicFrameLocks noChangeAspect="1"/>
          </p:cNvGraphicFramePr>
          <p:nvPr/>
        </p:nvGraphicFramePr>
        <p:xfrm>
          <a:off x="5486400" y="1981200"/>
          <a:ext cx="1371600" cy="304800"/>
        </p:xfrm>
        <a:graphic>
          <a:graphicData uri="http://schemas.openxmlformats.org/presentationml/2006/ole">
            <mc:AlternateContent xmlns:mc="http://schemas.openxmlformats.org/markup-compatibility/2006">
              <mc:Choice xmlns:v="urn:schemas-microsoft-com:vml" Requires="v">
                <p:oleObj spid="_x0000_s40967" name="Equation" r:id="rId6" imgW="1016000" imgH="228600" progId="Equation.DSMT4">
                  <p:embed/>
                </p:oleObj>
              </mc:Choice>
              <mc:Fallback>
                <p:oleObj name="Equation" r:id="rId6" imgW="1016000" imgH="2286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981200"/>
                        <a:ext cx="13716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2" name="Rectangle 12"/>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endParaRPr lang="en-US"/>
          </a:p>
        </p:txBody>
      </p:sp>
      <p:sp>
        <p:nvSpPr>
          <p:cNvPr id="40973"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64" name="Object 13"/>
          <p:cNvGraphicFramePr>
            <a:graphicFrameLocks noChangeAspect="1"/>
          </p:cNvGraphicFramePr>
          <p:nvPr/>
        </p:nvGraphicFramePr>
        <p:xfrm>
          <a:off x="3733800" y="2257425"/>
          <a:ext cx="1524000" cy="333375"/>
        </p:xfrm>
        <a:graphic>
          <a:graphicData uri="http://schemas.openxmlformats.org/presentationml/2006/ole">
            <mc:AlternateContent xmlns:mc="http://schemas.openxmlformats.org/markup-compatibility/2006">
              <mc:Choice xmlns:v="urn:schemas-microsoft-com:vml" Requires="v">
                <p:oleObj spid="_x0000_s40968" name="Equation" r:id="rId8" imgW="1079032" imgH="253890" progId="Equation.DSMT4">
                  <p:embed/>
                </p:oleObj>
              </mc:Choice>
              <mc:Fallback>
                <p:oleObj name="Equation" r:id="rId8" imgW="1079032" imgH="253890" progId="Equation.DSMT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2257425"/>
                        <a:ext cx="15240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4" name="Rectangle 15"/>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sp>
        <p:nvSpPr>
          <p:cNvPr id="40975"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65" name="Object 16"/>
          <p:cNvGraphicFramePr>
            <a:graphicFrameLocks noChangeAspect="1"/>
          </p:cNvGraphicFramePr>
          <p:nvPr/>
        </p:nvGraphicFramePr>
        <p:xfrm>
          <a:off x="1524000" y="2552700"/>
          <a:ext cx="1905000" cy="342900"/>
        </p:xfrm>
        <a:graphic>
          <a:graphicData uri="http://schemas.openxmlformats.org/presentationml/2006/ole">
            <mc:AlternateContent xmlns:mc="http://schemas.openxmlformats.org/markup-compatibility/2006">
              <mc:Choice xmlns:v="urn:schemas-microsoft-com:vml" Requires="v">
                <p:oleObj spid="_x0000_s40969" name="Equation" r:id="rId10" imgW="1523339" imgH="266584" progId="Equation.DSMT4">
                  <p:embed/>
                </p:oleObj>
              </mc:Choice>
              <mc:Fallback>
                <p:oleObj name="Equation" r:id="rId10" imgW="1523339" imgH="266584" progId="Equation.DSMT4">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552700"/>
                        <a:ext cx="19050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12-4 Prediction of New Observations</a:t>
            </a:r>
            <a:endParaRPr lang="en-US" dirty="0">
              <a:latin typeface="Helvetic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79875" name="Text Box 4"/>
          <p:cNvSpPr txBox="1">
            <a:spLocks noChangeArrowheads="1"/>
          </p:cNvSpPr>
          <p:nvPr/>
        </p:nvSpPr>
        <p:spPr bwMode="auto">
          <a:xfrm>
            <a:off x="228600" y="762000"/>
            <a:ext cx="4495800" cy="461963"/>
          </a:xfrm>
          <a:prstGeom prst="rect">
            <a:avLst/>
          </a:prstGeom>
          <a:noFill/>
          <a:ln w="9525">
            <a:noFill/>
            <a:miter lim="800000"/>
            <a:headEnd/>
            <a:tailEnd/>
          </a:ln>
        </p:spPr>
        <p:txBody>
          <a:bodyPr>
            <a:spAutoFit/>
          </a:bodyPr>
          <a:lstStyle/>
          <a:p>
            <a:r>
              <a:rPr lang="en-US" sz="2400" b="1" dirty="0">
                <a:latin typeface="Helvetica"/>
              </a:rPr>
              <a:t>12-5.1 Residual Analysis</a:t>
            </a:r>
          </a:p>
        </p:txBody>
      </p:sp>
      <p:sp>
        <p:nvSpPr>
          <p:cNvPr id="79876" name="Text Box 6"/>
          <p:cNvSpPr txBox="1">
            <a:spLocks noChangeArrowheads="1"/>
          </p:cNvSpPr>
          <p:nvPr/>
        </p:nvSpPr>
        <p:spPr bwMode="auto">
          <a:xfrm>
            <a:off x="228600" y="1143000"/>
            <a:ext cx="3124200" cy="461963"/>
          </a:xfrm>
          <a:prstGeom prst="rect">
            <a:avLst/>
          </a:prstGeom>
          <a:noFill/>
          <a:ln w="9525">
            <a:noFill/>
            <a:miter lim="800000"/>
            <a:headEnd/>
            <a:tailEnd/>
          </a:ln>
        </p:spPr>
        <p:txBody>
          <a:bodyPr>
            <a:spAutoFit/>
          </a:bodyPr>
          <a:lstStyle/>
          <a:p>
            <a:r>
              <a:rPr lang="en-US" sz="2400" b="1">
                <a:latin typeface="Helvetica"/>
              </a:rPr>
              <a:t>Example 12-10</a:t>
            </a:r>
          </a:p>
        </p:txBody>
      </p:sp>
      <p:sp>
        <p:nvSpPr>
          <p:cNvPr id="79877" name="Rectangle 10"/>
          <p:cNvSpPr>
            <a:spLocks noChangeArrowheads="1"/>
          </p:cNvSpPr>
          <p:nvPr/>
        </p:nvSpPr>
        <p:spPr bwMode="auto">
          <a:xfrm>
            <a:off x="381000" y="5410200"/>
            <a:ext cx="3810000" cy="646113"/>
          </a:xfrm>
          <a:prstGeom prst="rect">
            <a:avLst/>
          </a:prstGeom>
          <a:noFill/>
          <a:ln w="9525">
            <a:noFill/>
            <a:miter lim="800000"/>
            <a:headEnd/>
            <a:tailEnd/>
          </a:ln>
        </p:spPr>
        <p:txBody>
          <a:bodyPr>
            <a:spAutoFit/>
          </a:bodyPr>
          <a:lstStyle/>
          <a:p>
            <a:r>
              <a:rPr lang="en-US" b="1" dirty="0">
                <a:solidFill>
                  <a:srgbClr val="1F497D"/>
                </a:solidFill>
                <a:latin typeface="Helvetica"/>
              </a:rPr>
              <a:t>Figure 12-6 </a:t>
            </a:r>
            <a:r>
              <a:rPr lang="en-US" dirty="0">
                <a:latin typeface="Helvetica"/>
              </a:rPr>
              <a:t>Normal probability plot of </a:t>
            </a:r>
            <a:r>
              <a:rPr lang="en-US" dirty="0" smtClean="0">
                <a:latin typeface="Helvetica"/>
              </a:rPr>
              <a:t>residuals.            </a:t>
            </a:r>
            <a:endParaRPr lang="en-US" dirty="0">
              <a:latin typeface="Helvetica"/>
            </a:endParaRPr>
          </a:p>
        </p:txBody>
      </p:sp>
      <p:sp>
        <p:nvSpPr>
          <p:cNvPr id="79878" name="Slide Number Placeholder 8"/>
          <p:cNvSpPr>
            <a:spLocks noGrp="1"/>
          </p:cNvSpPr>
          <p:nvPr>
            <p:ph type="sldNum" sz="quarter" idx="12"/>
          </p:nvPr>
        </p:nvSpPr>
        <p:spPr bwMode="auto">
          <a:noFill/>
          <a:ln>
            <a:miter lim="800000"/>
            <a:headEnd/>
            <a:tailEnd/>
          </a:ln>
        </p:spPr>
        <p:txBody>
          <a:bodyPr/>
          <a:lstStyle/>
          <a:p>
            <a:fld id="{D25048BE-2245-46BB-9695-1E503ED14BC8}" type="slidenum">
              <a:rPr lang="en-US" smtClean="0">
                <a:latin typeface="Helvetica"/>
              </a:rPr>
              <a:pPr/>
              <a:t>56</a:t>
            </a:fld>
            <a:endParaRPr lang="en-US" smtClean="0">
              <a:latin typeface="Helvetica"/>
            </a:endParaRPr>
          </a:p>
        </p:txBody>
      </p:sp>
      <p:sp>
        <p:nvSpPr>
          <p:cNvPr id="79880" name="TextBox 9"/>
          <p:cNvSpPr txBox="1">
            <a:spLocks noChangeArrowheads="1"/>
          </p:cNvSpPr>
          <p:nvPr/>
        </p:nvSpPr>
        <p:spPr bwMode="auto">
          <a:xfrm>
            <a:off x="304800" y="1676400"/>
            <a:ext cx="8534400" cy="1631950"/>
          </a:xfrm>
          <a:prstGeom prst="rect">
            <a:avLst/>
          </a:prstGeom>
          <a:noFill/>
          <a:ln w="9525">
            <a:noFill/>
            <a:miter lim="800000"/>
            <a:headEnd/>
            <a:tailEnd/>
          </a:ln>
        </p:spPr>
        <p:txBody>
          <a:bodyPr>
            <a:spAutoFit/>
          </a:bodyPr>
          <a:lstStyle/>
          <a:p>
            <a:r>
              <a:rPr lang="en-US" sz="2000" dirty="0">
                <a:latin typeface="Helvetica"/>
              </a:rPr>
              <a:t>The residuals for the model from Example 12-1 are shown in Table 12-3. A normal probability plot of these residuals is shown in Fig. 12</a:t>
            </a:r>
            <a:r>
              <a:rPr lang="en-US" sz="2000" b="1" dirty="0">
                <a:latin typeface="Helvetica"/>
              </a:rPr>
              <a:t>-</a:t>
            </a:r>
            <a:r>
              <a:rPr lang="en-US" sz="2000" dirty="0">
                <a:latin typeface="Helvetica"/>
              </a:rPr>
              <a:t>6. No severe deviations from normality are obviously apparent, although the two largest residuals (</a:t>
            </a:r>
            <a:r>
              <a:rPr lang="en-US" sz="2000" i="1" dirty="0">
                <a:latin typeface="Helvetica"/>
              </a:rPr>
              <a:t>e</a:t>
            </a:r>
            <a:r>
              <a:rPr lang="en-US" sz="2000" baseline="-25000" dirty="0">
                <a:latin typeface="Helvetica"/>
              </a:rPr>
              <a:t>15</a:t>
            </a:r>
            <a:r>
              <a:rPr lang="en-US" sz="2000" dirty="0">
                <a:latin typeface="Helvetica"/>
              </a:rPr>
              <a:t> = 5.84 and </a:t>
            </a:r>
            <a:r>
              <a:rPr lang="en-US" sz="2000" i="1" dirty="0">
                <a:latin typeface="Helvetica"/>
              </a:rPr>
              <a:t>e</a:t>
            </a:r>
            <a:r>
              <a:rPr lang="en-US" sz="2000" baseline="-25000" dirty="0">
                <a:latin typeface="Helvetica"/>
              </a:rPr>
              <a:t>17</a:t>
            </a:r>
            <a:r>
              <a:rPr lang="en-US" sz="2000" dirty="0">
                <a:latin typeface="Helvetica"/>
              </a:rPr>
              <a:t> = 4.33) do not fall extremely close to a straight line drawn through the remaining residuals.</a:t>
            </a:r>
          </a:p>
        </p:txBody>
      </p:sp>
      <p:pic>
        <p:nvPicPr>
          <p:cNvPr id="149505" name="Picture 1"/>
          <p:cNvPicPr>
            <a:picLocks noChangeAspect="1" noChangeArrowheads="1"/>
          </p:cNvPicPr>
          <p:nvPr/>
        </p:nvPicPr>
        <p:blipFill>
          <a:blip r:embed="rId3"/>
          <a:srcRect/>
          <a:stretch>
            <a:fillRect/>
          </a:stretch>
        </p:blipFill>
        <p:spPr bwMode="auto">
          <a:xfrm>
            <a:off x="4572000" y="3276600"/>
            <a:ext cx="3352800" cy="3200400"/>
          </a:xfrm>
          <a:prstGeom prst="rect">
            <a:avLst/>
          </a:prstGeom>
          <a:noFill/>
          <a:ln w="9525">
            <a:noFill/>
            <a:miter lim="800000"/>
            <a:headEnd/>
            <a:tailEnd/>
          </a:ln>
          <a:effectLst/>
        </p:spPr>
      </p:pic>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1990" name="Text Box 4"/>
          <p:cNvSpPr txBox="1">
            <a:spLocks noChangeArrowheads="1"/>
          </p:cNvSpPr>
          <p:nvPr/>
        </p:nvSpPr>
        <p:spPr bwMode="auto">
          <a:xfrm>
            <a:off x="304800" y="990600"/>
            <a:ext cx="4495800" cy="519113"/>
          </a:xfrm>
          <a:prstGeom prst="rect">
            <a:avLst/>
          </a:prstGeom>
          <a:noFill/>
          <a:ln w="9525">
            <a:noFill/>
            <a:miter lim="800000"/>
            <a:headEnd/>
            <a:tailEnd/>
          </a:ln>
        </p:spPr>
        <p:txBody>
          <a:bodyPr>
            <a:spAutoFit/>
          </a:bodyPr>
          <a:lstStyle/>
          <a:p>
            <a:r>
              <a:rPr lang="en-US" sz="2800" b="1" dirty="0">
                <a:latin typeface="Helvetica"/>
              </a:rPr>
              <a:t>12-5.1 Residual Analysis</a:t>
            </a:r>
          </a:p>
        </p:txBody>
      </p:sp>
      <p:sp>
        <p:nvSpPr>
          <p:cNvPr id="41991" name="Text Box 5"/>
          <p:cNvSpPr txBox="1">
            <a:spLocks noChangeArrowheads="1"/>
          </p:cNvSpPr>
          <p:nvPr/>
        </p:nvSpPr>
        <p:spPr bwMode="auto">
          <a:xfrm>
            <a:off x="304800" y="1600200"/>
            <a:ext cx="2667000" cy="523875"/>
          </a:xfrm>
          <a:prstGeom prst="rect">
            <a:avLst/>
          </a:prstGeom>
          <a:noFill/>
          <a:ln w="9525">
            <a:noFill/>
            <a:miter lim="800000"/>
            <a:headEnd/>
            <a:tailEnd/>
          </a:ln>
        </p:spPr>
        <p:txBody>
          <a:bodyPr>
            <a:spAutoFit/>
          </a:bodyPr>
          <a:lstStyle/>
          <a:p>
            <a:r>
              <a:rPr lang="en-US" sz="2800" b="1">
                <a:latin typeface="Helvetica"/>
              </a:rPr>
              <a:t>Example 12-10</a:t>
            </a:r>
          </a:p>
        </p:txBody>
      </p:sp>
      <p:sp>
        <p:nvSpPr>
          <p:cNvPr id="41992" name="Slide Number Placeholder 6"/>
          <p:cNvSpPr>
            <a:spLocks noGrp="1"/>
          </p:cNvSpPr>
          <p:nvPr>
            <p:ph type="sldNum" sz="quarter" idx="12"/>
          </p:nvPr>
        </p:nvSpPr>
        <p:spPr bwMode="auto">
          <a:noFill/>
          <a:ln>
            <a:miter lim="800000"/>
            <a:headEnd/>
            <a:tailEnd/>
          </a:ln>
        </p:spPr>
        <p:txBody>
          <a:bodyPr/>
          <a:lstStyle/>
          <a:p>
            <a:fld id="{C2381CDE-4529-45ED-A193-078886CA7D8E}" type="slidenum">
              <a:rPr lang="en-US" smtClean="0">
                <a:latin typeface="Helvetica"/>
              </a:rPr>
              <a:pPr/>
              <a:t>57</a:t>
            </a:fld>
            <a:endParaRPr lang="en-US" smtClean="0">
              <a:latin typeface="Helvetica"/>
            </a:endParaRPr>
          </a:p>
        </p:txBody>
      </p:sp>
      <p:sp>
        <p:nvSpPr>
          <p:cNvPr id="41993" name="TextBox 9"/>
          <p:cNvSpPr txBox="1">
            <a:spLocks noChangeArrowheads="1"/>
          </p:cNvSpPr>
          <p:nvPr/>
        </p:nvSpPr>
        <p:spPr bwMode="auto">
          <a:xfrm>
            <a:off x="762000" y="2133600"/>
            <a:ext cx="4876800" cy="430213"/>
          </a:xfrm>
          <a:prstGeom prst="rect">
            <a:avLst/>
          </a:prstGeom>
          <a:noFill/>
          <a:ln w="9525">
            <a:noFill/>
            <a:miter lim="800000"/>
            <a:headEnd/>
            <a:tailEnd/>
          </a:ln>
        </p:spPr>
        <p:txBody>
          <a:bodyPr>
            <a:spAutoFit/>
          </a:bodyPr>
          <a:lstStyle/>
          <a:p>
            <a:r>
              <a:rPr lang="en-US" sz="2200">
                <a:latin typeface="Helvetica"/>
              </a:rPr>
              <a:t>The standardized residuals</a:t>
            </a:r>
          </a:p>
        </p:txBody>
      </p:sp>
      <p:sp>
        <p:nvSpPr>
          <p:cNvPr id="41994"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1986" name="Object 9"/>
          <p:cNvGraphicFramePr>
            <a:graphicFrameLocks noChangeAspect="1"/>
          </p:cNvGraphicFramePr>
          <p:nvPr/>
        </p:nvGraphicFramePr>
        <p:xfrm>
          <a:off x="1905000" y="2514600"/>
          <a:ext cx="3200400" cy="990600"/>
        </p:xfrm>
        <a:graphic>
          <a:graphicData uri="http://schemas.openxmlformats.org/presentationml/2006/ole">
            <mc:AlternateContent xmlns:mc="http://schemas.openxmlformats.org/markup-compatibility/2006">
              <mc:Choice xmlns:v="urn:schemas-microsoft-com:vml" Requires="v">
                <p:oleObj spid="_x0000_s41989" name="Equation" r:id="rId4" imgW="1244600" imgH="457200" progId="Equation.DSMT4">
                  <p:embed/>
                </p:oleObj>
              </mc:Choice>
              <mc:Fallback>
                <p:oleObj name="Equation" r:id="rId4" imgW="1244600" imgH="4572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514600"/>
                        <a:ext cx="32004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5" name="Rectangle 11"/>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en-US"/>
          </a:p>
        </p:txBody>
      </p:sp>
      <p:sp>
        <p:nvSpPr>
          <p:cNvPr id="41996" name="TextBox 13"/>
          <p:cNvSpPr txBox="1">
            <a:spLocks noChangeArrowheads="1"/>
          </p:cNvSpPr>
          <p:nvPr/>
        </p:nvSpPr>
        <p:spPr bwMode="auto">
          <a:xfrm>
            <a:off x="5105400" y="2743200"/>
            <a:ext cx="2209800" cy="738664"/>
          </a:xfrm>
          <a:prstGeom prst="rect">
            <a:avLst/>
          </a:prstGeom>
          <a:noFill/>
          <a:ln w="9525">
            <a:noFill/>
            <a:miter lim="800000"/>
            <a:headEnd/>
            <a:tailEnd/>
          </a:ln>
        </p:spPr>
        <p:txBody>
          <a:bodyPr>
            <a:spAutoFit/>
          </a:bodyPr>
          <a:lstStyle/>
          <a:p>
            <a:r>
              <a:rPr lang="en-US" sz="2000" dirty="0">
                <a:latin typeface="Helvetica"/>
              </a:rPr>
              <a:t>	(</a:t>
            </a:r>
            <a:r>
              <a:rPr lang="en-US" sz="2000" dirty="0" smtClean="0">
                <a:latin typeface="Helvetica"/>
              </a:rPr>
              <a:t>12-27)</a:t>
            </a:r>
            <a:endParaRPr lang="en-US" sz="2000" dirty="0">
              <a:latin typeface="Helvetica"/>
            </a:endParaRPr>
          </a:p>
          <a:p>
            <a:endParaRPr lang="en-US" sz="2200" dirty="0">
              <a:latin typeface="Helvetica"/>
            </a:endParaRPr>
          </a:p>
        </p:txBody>
      </p:sp>
      <p:sp>
        <p:nvSpPr>
          <p:cNvPr id="41997" name="TextBox 14"/>
          <p:cNvSpPr txBox="1">
            <a:spLocks noChangeArrowheads="1"/>
          </p:cNvSpPr>
          <p:nvPr/>
        </p:nvSpPr>
        <p:spPr bwMode="auto">
          <a:xfrm>
            <a:off x="457200" y="3657600"/>
            <a:ext cx="8382000" cy="2800350"/>
          </a:xfrm>
          <a:prstGeom prst="rect">
            <a:avLst/>
          </a:prstGeom>
          <a:noFill/>
          <a:ln w="9525">
            <a:noFill/>
            <a:miter lim="800000"/>
            <a:headEnd/>
            <a:tailEnd/>
          </a:ln>
        </p:spPr>
        <p:txBody>
          <a:bodyPr>
            <a:spAutoFit/>
          </a:bodyPr>
          <a:lstStyle/>
          <a:p>
            <a:r>
              <a:rPr lang="en-US" sz="2200">
                <a:latin typeface="Helvetica"/>
              </a:rPr>
              <a:t>are often more useful than the ordinary residuals when assessing residual magnitude. For the wire bond strength example, the standardized residuals corresponding to </a:t>
            </a:r>
            <a:r>
              <a:rPr lang="en-US" sz="2200" i="1">
                <a:latin typeface="Helvetica"/>
              </a:rPr>
              <a:t>e</a:t>
            </a:r>
            <a:r>
              <a:rPr lang="en-US" sz="2200" baseline="-25000">
                <a:latin typeface="Helvetica"/>
              </a:rPr>
              <a:t>15</a:t>
            </a:r>
            <a:r>
              <a:rPr lang="en-US" sz="2200">
                <a:latin typeface="Helvetica"/>
              </a:rPr>
              <a:t> and </a:t>
            </a:r>
            <a:r>
              <a:rPr lang="en-US" sz="2200" i="1">
                <a:latin typeface="Helvetica"/>
              </a:rPr>
              <a:t>e</a:t>
            </a:r>
            <a:r>
              <a:rPr lang="en-US" sz="2200" baseline="-25000">
                <a:latin typeface="Helvetica"/>
              </a:rPr>
              <a:t>17</a:t>
            </a:r>
            <a:r>
              <a:rPr lang="en-US" sz="2200">
                <a:latin typeface="Helvetica"/>
              </a:rPr>
              <a:t> are              </a:t>
            </a:r>
          </a:p>
          <a:p>
            <a:r>
              <a:rPr lang="en-US" sz="2200">
                <a:latin typeface="Helvetica"/>
              </a:rPr>
              <a:t>                            and                           , and they do not seem unusually large. Inspection of the data does not reveal any error in collecting observations 15 and 17, nor does it produce any other reason to discard or modify these two points.</a:t>
            </a:r>
          </a:p>
          <a:p>
            <a:endParaRPr lang="en-US" sz="2200">
              <a:latin typeface="Helvetica"/>
            </a:endParaRPr>
          </a:p>
        </p:txBody>
      </p:sp>
      <p:sp>
        <p:nvSpPr>
          <p:cNvPr id="41998"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1987" name="Object 12"/>
          <p:cNvGraphicFramePr>
            <a:graphicFrameLocks noChangeAspect="1"/>
          </p:cNvGraphicFramePr>
          <p:nvPr/>
        </p:nvGraphicFramePr>
        <p:xfrm>
          <a:off x="533400" y="4695825"/>
          <a:ext cx="2133600" cy="333375"/>
        </p:xfrm>
        <a:graphic>
          <a:graphicData uri="http://schemas.openxmlformats.org/presentationml/2006/ole">
            <mc:AlternateContent xmlns:mc="http://schemas.openxmlformats.org/markup-compatibility/2006">
              <mc:Choice xmlns:v="urn:schemas-microsoft-com:vml" Requires="v">
                <p:oleObj spid="_x0000_s41990" name="Equation" r:id="rId6" imgW="1663700" imgH="254000" progId="Equation.DSMT4">
                  <p:embed/>
                </p:oleObj>
              </mc:Choice>
              <mc:Fallback>
                <p:oleObj name="Equation" r:id="rId6" imgW="1663700" imgH="2540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695825"/>
                        <a:ext cx="21336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9"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1988" name="Object 14"/>
          <p:cNvGraphicFramePr>
            <a:graphicFrameLocks noChangeAspect="1"/>
          </p:cNvGraphicFramePr>
          <p:nvPr/>
        </p:nvGraphicFramePr>
        <p:xfrm>
          <a:off x="3200400" y="4724400"/>
          <a:ext cx="2057400" cy="333375"/>
        </p:xfrm>
        <a:graphic>
          <a:graphicData uri="http://schemas.openxmlformats.org/presentationml/2006/ole">
            <mc:AlternateContent xmlns:mc="http://schemas.openxmlformats.org/markup-compatibility/2006">
              <mc:Choice xmlns:v="urn:schemas-microsoft-com:vml" Requires="v">
                <p:oleObj spid="_x0000_s41991" name="Equation" r:id="rId8" imgW="1651000" imgH="254000" progId="Equation.DSMT4">
                  <p:embed/>
                </p:oleObj>
              </mc:Choice>
              <mc:Fallback>
                <p:oleObj name="Equation" r:id="rId8" imgW="1651000" imgH="254000" progId="Equation.DSMT4">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724400"/>
                        <a:ext cx="20574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a:xfrm>
            <a:off x="457200" y="0"/>
            <a:ext cx="8229600" cy="838200"/>
          </a:xfrm>
        </p:spPr>
        <p:txBody>
          <a:bodyPr/>
          <a:lstStyle/>
          <a:p>
            <a:pPr eaLnBrk="1" hangingPunct="1"/>
            <a:r>
              <a:rPr lang="en-US" sz="3600" b="1" dirty="0" smtClean="0">
                <a:latin typeface="Helvetica"/>
              </a:rPr>
              <a:t>12-5: Model Adequacy Checking</a:t>
            </a:r>
          </a:p>
        </p:txBody>
      </p:sp>
      <p:sp>
        <p:nvSpPr>
          <p:cNvPr id="43013" name="Text Box 4"/>
          <p:cNvSpPr txBox="1">
            <a:spLocks noChangeArrowheads="1"/>
          </p:cNvSpPr>
          <p:nvPr/>
        </p:nvSpPr>
        <p:spPr bwMode="auto">
          <a:xfrm>
            <a:off x="152400" y="838200"/>
            <a:ext cx="4495800" cy="461963"/>
          </a:xfrm>
          <a:prstGeom prst="rect">
            <a:avLst/>
          </a:prstGeom>
          <a:noFill/>
          <a:ln w="9525">
            <a:noFill/>
            <a:miter lim="800000"/>
            <a:headEnd/>
            <a:tailEnd/>
          </a:ln>
        </p:spPr>
        <p:txBody>
          <a:bodyPr>
            <a:spAutoFit/>
          </a:bodyPr>
          <a:lstStyle/>
          <a:p>
            <a:r>
              <a:rPr lang="en-US" sz="2400" b="1" dirty="0">
                <a:latin typeface="Helvetica"/>
              </a:rPr>
              <a:t>12-5.1 Residual Analysis</a:t>
            </a:r>
          </a:p>
        </p:txBody>
      </p:sp>
      <p:sp>
        <p:nvSpPr>
          <p:cNvPr id="43014" name="Text Box 5"/>
          <p:cNvSpPr txBox="1">
            <a:spLocks noChangeArrowheads="1"/>
          </p:cNvSpPr>
          <p:nvPr/>
        </p:nvSpPr>
        <p:spPr bwMode="auto">
          <a:xfrm>
            <a:off x="152400" y="1219200"/>
            <a:ext cx="2667000" cy="461963"/>
          </a:xfrm>
          <a:prstGeom prst="rect">
            <a:avLst/>
          </a:prstGeom>
          <a:noFill/>
          <a:ln w="9525">
            <a:noFill/>
            <a:miter lim="800000"/>
            <a:headEnd/>
            <a:tailEnd/>
          </a:ln>
        </p:spPr>
        <p:txBody>
          <a:bodyPr>
            <a:spAutoFit/>
          </a:bodyPr>
          <a:lstStyle/>
          <a:p>
            <a:r>
              <a:rPr lang="en-US" sz="2400" b="1">
                <a:latin typeface="Helvetica"/>
              </a:rPr>
              <a:t>Example 12-10</a:t>
            </a:r>
          </a:p>
        </p:txBody>
      </p:sp>
      <p:sp>
        <p:nvSpPr>
          <p:cNvPr id="43015" name="Rectangle 9"/>
          <p:cNvSpPr>
            <a:spLocks noChangeArrowheads="1"/>
          </p:cNvSpPr>
          <p:nvPr/>
        </p:nvSpPr>
        <p:spPr bwMode="auto">
          <a:xfrm>
            <a:off x="152400" y="5410200"/>
            <a:ext cx="3810000" cy="323850"/>
          </a:xfrm>
          <a:prstGeom prst="rect">
            <a:avLst/>
          </a:prstGeom>
          <a:noFill/>
          <a:ln w="9525">
            <a:noFill/>
            <a:miter lim="800000"/>
            <a:headEnd/>
            <a:tailEnd/>
          </a:ln>
        </p:spPr>
        <p:txBody>
          <a:bodyPr>
            <a:spAutoFit/>
          </a:bodyPr>
          <a:lstStyle/>
          <a:p>
            <a:r>
              <a:rPr lang="en-US" sz="1500" b="1" dirty="0">
                <a:solidFill>
                  <a:srgbClr val="1F497D"/>
                </a:solidFill>
                <a:latin typeface="Helvetica"/>
              </a:rPr>
              <a:t>Figure 12-7</a:t>
            </a:r>
            <a:r>
              <a:rPr lang="en-US" sz="1500" dirty="0">
                <a:solidFill>
                  <a:srgbClr val="1F497D"/>
                </a:solidFill>
                <a:latin typeface="Helvetica"/>
              </a:rPr>
              <a:t> </a:t>
            </a:r>
            <a:r>
              <a:rPr lang="en-US" sz="1500" dirty="0">
                <a:latin typeface="Helvetica"/>
              </a:rPr>
              <a:t>Plot of residuals against </a:t>
            </a:r>
          </a:p>
        </p:txBody>
      </p:sp>
      <p:sp>
        <p:nvSpPr>
          <p:cNvPr id="43016" name="Slide Number Placeholder 8"/>
          <p:cNvSpPr>
            <a:spLocks noGrp="1"/>
          </p:cNvSpPr>
          <p:nvPr>
            <p:ph type="sldNum" sz="quarter" idx="12"/>
          </p:nvPr>
        </p:nvSpPr>
        <p:spPr bwMode="auto">
          <a:noFill/>
          <a:ln>
            <a:miter lim="800000"/>
            <a:headEnd/>
            <a:tailEnd/>
          </a:ln>
        </p:spPr>
        <p:txBody>
          <a:bodyPr/>
          <a:lstStyle/>
          <a:p>
            <a:fld id="{29307ABE-2EF8-4481-BEAC-6E2900732790}" type="slidenum">
              <a:rPr lang="en-US" smtClean="0">
                <a:latin typeface="Helvetica"/>
              </a:rPr>
              <a:pPr/>
              <a:t>58</a:t>
            </a:fld>
            <a:endParaRPr lang="en-US" smtClean="0">
              <a:latin typeface="Helvetica"/>
            </a:endParaRPr>
          </a:p>
        </p:txBody>
      </p:sp>
      <p:pic>
        <p:nvPicPr>
          <p:cNvPr id="43018" name="Picture 10"/>
          <p:cNvPicPr>
            <a:picLocks noChangeAspect="1" noChangeArrowheads="1"/>
          </p:cNvPicPr>
          <p:nvPr/>
        </p:nvPicPr>
        <p:blipFill>
          <a:blip r:embed="rId4"/>
          <a:srcRect/>
          <a:stretch>
            <a:fillRect/>
          </a:stretch>
        </p:blipFill>
        <p:spPr bwMode="auto">
          <a:xfrm>
            <a:off x="3429000" y="5457825"/>
            <a:ext cx="219075" cy="257175"/>
          </a:xfrm>
          <a:prstGeom prst="rect">
            <a:avLst/>
          </a:prstGeom>
          <a:noFill/>
          <a:ln w="9525">
            <a:noFill/>
            <a:miter lim="800000"/>
            <a:headEnd/>
            <a:tailEnd/>
          </a:ln>
        </p:spPr>
      </p:pic>
      <p:sp>
        <p:nvSpPr>
          <p:cNvPr id="43019" name="TextBox 9"/>
          <p:cNvSpPr txBox="1">
            <a:spLocks noChangeArrowheads="1"/>
          </p:cNvSpPr>
          <p:nvPr/>
        </p:nvSpPr>
        <p:spPr bwMode="auto">
          <a:xfrm>
            <a:off x="152400" y="1676400"/>
            <a:ext cx="8763000" cy="2062163"/>
          </a:xfrm>
          <a:prstGeom prst="rect">
            <a:avLst/>
          </a:prstGeom>
          <a:noFill/>
          <a:ln w="9525">
            <a:noFill/>
            <a:miter lim="800000"/>
            <a:headEnd/>
            <a:tailEnd/>
          </a:ln>
        </p:spPr>
        <p:txBody>
          <a:bodyPr>
            <a:spAutoFit/>
          </a:bodyPr>
          <a:lstStyle/>
          <a:p>
            <a:r>
              <a:rPr lang="en-US" sz="1600" dirty="0">
                <a:latin typeface="Helvetica"/>
              </a:rPr>
              <a:t>The residuals are plotted against    in Fig. 12-7, and against </a:t>
            </a:r>
            <a:r>
              <a:rPr lang="en-US" sz="1600" i="1" dirty="0">
                <a:latin typeface="Helvetica"/>
              </a:rPr>
              <a:t>x</a:t>
            </a:r>
            <a:r>
              <a:rPr lang="en-US" sz="1600" baseline="-25000" dirty="0">
                <a:latin typeface="Helvetica"/>
              </a:rPr>
              <a:t>1</a:t>
            </a:r>
            <a:r>
              <a:rPr lang="en-US" sz="1600" dirty="0">
                <a:latin typeface="Helvetica"/>
              </a:rPr>
              <a:t> and </a:t>
            </a:r>
            <a:r>
              <a:rPr lang="en-US" sz="1600" i="1" dirty="0">
                <a:latin typeface="Helvetica"/>
              </a:rPr>
              <a:t>x</a:t>
            </a:r>
            <a:r>
              <a:rPr lang="en-US" sz="1600" baseline="-25000" dirty="0">
                <a:latin typeface="Helvetica"/>
              </a:rPr>
              <a:t>2</a:t>
            </a:r>
            <a:r>
              <a:rPr lang="en-US" sz="1600" dirty="0">
                <a:latin typeface="Helvetica"/>
              </a:rPr>
              <a:t> in Figs. 12-8 and 12-9, respectively.* The two largest residuals, </a:t>
            </a:r>
            <a:r>
              <a:rPr lang="en-US" sz="1600" i="1" dirty="0">
                <a:latin typeface="Helvetica"/>
              </a:rPr>
              <a:t>e</a:t>
            </a:r>
            <a:r>
              <a:rPr lang="en-US" sz="1600" baseline="-25000" dirty="0">
                <a:latin typeface="Helvetica"/>
              </a:rPr>
              <a:t>15</a:t>
            </a:r>
            <a:r>
              <a:rPr lang="en-US" sz="1600" dirty="0">
                <a:latin typeface="Helvetica"/>
              </a:rPr>
              <a:t> and </a:t>
            </a:r>
            <a:r>
              <a:rPr lang="en-US" sz="1600" i="1" dirty="0">
                <a:latin typeface="Helvetica"/>
              </a:rPr>
              <a:t>e</a:t>
            </a:r>
            <a:r>
              <a:rPr lang="en-US" sz="1600" baseline="-25000" dirty="0">
                <a:latin typeface="Helvetica"/>
              </a:rPr>
              <a:t>17</a:t>
            </a:r>
            <a:r>
              <a:rPr lang="en-US" sz="1600" dirty="0">
                <a:latin typeface="Helvetica"/>
              </a:rPr>
              <a:t>, are apparent. Figure 12-8 gives some indication that the model </a:t>
            </a:r>
            <a:r>
              <a:rPr lang="en-US" sz="1600" dirty="0" err="1">
                <a:latin typeface="Helvetica"/>
              </a:rPr>
              <a:t>underpredicts</a:t>
            </a:r>
            <a:r>
              <a:rPr lang="en-US" sz="1600" dirty="0">
                <a:latin typeface="Helvetica"/>
              </a:rPr>
              <a:t> the pull strength for assemblies with short wire length (</a:t>
            </a:r>
            <a:r>
              <a:rPr lang="en-US" sz="1600" i="1" dirty="0">
                <a:latin typeface="Helvetica"/>
              </a:rPr>
              <a:t>x</a:t>
            </a:r>
            <a:r>
              <a:rPr lang="en-US" sz="1600" baseline="-25000" dirty="0">
                <a:latin typeface="Helvetica"/>
              </a:rPr>
              <a:t>1</a:t>
            </a:r>
            <a:r>
              <a:rPr lang="en-US" sz="1600" dirty="0">
                <a:latin typeface="Helvetica"/>
              </a:rPr>
              <a:t> </a:t>
            </a:r>
            <a:r>
              <a:rPr lang="en-US" sz="1600" dirty="0">
                <a:latin typeface="Helvetica"/>
                <a:sym typeface="Symbol" pitchFamily="18" charset="2"/>
              </a:rPr>
              <a:t></a:t>
            </a:r>
            <a:r>
              <a:rPr lang="en-US" sz="1600" dirty="0">
                <a:latin typeface="Helvetica"/>
              </a:rPr>
              <a:t> 6) and long wire length (</a:t>
            </a:r>
            <a:r>
              <a:rPr lang="en-US" sz="1600" i="1" dirty="0">
                <a:latin typeface="Helvetica"/>
              </a:rPr>
              <a:t>x</a:t>
            </a:r>
            <a:r>
              <a:rPr lang="en-US" sz="1600" baseline="-25000" dirty="0">
                <a:latin typeface="Helvetica"/>
              </a:rPr>
              <a:t>1</a:t>
            </a:r>
            <a:r>
              <a:rPr lang="en-US" sz="1600" dirty="0">
                <a:latin typeface="Helvetica"/>
              </a:rPr>
              <a:t> </a:t>
            </a:r>
            <a:r>
              <a:rPr lang="en-US" sz="1600" dirty="0">
                <a:latin typeface="Helvetica"/>
                <a:sym typeface="Symbol" pitchFamily="18" charset="2"/>
              </a:rPr>
              <a:t></a:t>
            </a:r>
            <a:r>
              <a:rPr lang="en-US" sz="1600" dirty="0">
                <a:latin typeface="Helvetica"/>
              </a:rPr>
              <a:t> 15) and </a:t>
            </a:r>
            <a:r>
              <a:rPr lang="en-US" sz="1600" dirty="0" err="1">
                <a:latin typeface="Helvetica"/>
              </a:rPr>
              <a:t>overpredicts</a:t>
            </a:r>
            <a:r>
              <a:rPr lang="en-US" sz="1600" dirty="0">
                <a:latin typeface="Helvetica"/>
              </a:rPr>
              <a:t> the strength for assemblies with intermediate wire length (7 </a:t>
            </a:r>
            <a:r>
              <a:rPr lang="en-US" sz="1600" dirty="0">
                <a:latin typeface="Helvetica"/>
                <a:sym typeface="Symbol" pitchFamily="18" charset="2"/>
              </a:rPr>
              <a:t></a:t>
            </a:r>
            <a:r>
              <a:rPr lang="en-US" sz="1600" dirty="0">
                <a:latin typeface="Helvetica"/>
              </a:rPr>
              <a:t> </a:t>
            </a:r>
            <a:r>
              <a:rPr lang="en-US" sz="1600" i="1" dirty="0">
                <a:latin typeface="Helvetica"/>
              </a:rPr>
              <a:t>x</a:t>
            </a:r>
            <a:r>
              <a:rPr lang="en-US" sz="1600" baseline="-25000" dirty="0">
                <a:latin typeface="Helvetica"/>
              </a:rPr>
              <a:t>1</a:t>
            </a:r>
            <a:r>
              <a:rPr lang="en-US" sz="1600" dirty="0">
                <a:latin typeface="Helvetica"/>
              </a:rPr>
              <a:t> </a:t>
            </a:r>
            <a:r>
              <a:rPr lang="en-US" sz="1600" dirty="0">
                <a:latin typeface="Helvetica"/>
                <a:sym typeface="Symbol" pitchFamily="18" charset="2"/>
              </a:rPr>
              <a:t></a:t>
            </a:r>
            <a:r>
              <a:rPr lang="en-US" sz="1600" dirty="0">
                <a:latin typeface="Helvetica"/>
              </a:rPr>
              <a:t> 14). The same impression is obtained from Fig. 12-7. Either the relationship between strength and wire length is not linear (requiring that a term involving     </a:t>
            </a:r>
          </a:p>
          <a:p>
            <a:r>
              <a:rPr lang="en-US" sz="1600" dirty="0">
                <a:latin typeface="Helvetica"/>
              </a:rPr>
              <a:t>     , say, be added to the model), or other </a:t>
            </a:r>
            <a:r>
              <a:rPr lang="en-US" sz="1600" dirty="0" err="1">
                <a:latin typeface="Helvetica"/>
              </a:rPr>
              <a:t>regressor</a:t>
            </a:r>
            <a:r>
              <a:rPr lang="en-US" sz="1600" dirty="0">
                <a:latin typeface="Helvetica"/>
              </a:rPr>
              <a:t> variables not presently in the model affected the response.</a:t>
            </a:r>
          </a:p>
        </p:txBody>
      </p:sp>
      <p:sp>
        <p:nvSpPr>
          <p:cNvPr id="43020"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3010" name="Object 10"/>
          <p:cNvGraphicFramePr>
            <a:graphicFrameLocks noChangeAspect="1"/>
          </p:cNvGraphicFramePr>
          <p:nvPr/>
        </p:nvGraphicFramePr>
        <p:xfrm>
          <a:off x="3200400" y="1676400"/>
          <a:ext cx="142875" cy="276225"/>
        </p:xfrm>
        <a:graphic>
          <a:graphicData uri="http://schemas.openxmlformats.org/presentationml/2006/ole">
            <mc:AlternateContent xmlns:mc="http://schemas.openxmlformats.org/markup-compatibility/2006">
              <mc:Choice xmlns:v="urn:schemas-microsoft-com:vml" Requires="v">
                <p:oleObj spid="_x0000_s43012" name="Equation" r:id="rId5" imgW="139639" imgH="203112" progId="Equation.DSMT4">
                  <p:embed/>
                </p:oleObj>
              </mc:Choice>
              <mc:Fallback>
                <p:oleObj name="Equation" r:id="rId5" imgW="139639" imgH="203112"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676400"/>
                        <a:ext cx="1428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1"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3011" name="Object 12"/>
          <p:cNvGraphicFramePr>
            <a:graphicFrameLocks noChangeAspect="1"/>
          </p:cNvGraphicFramePr>
          <p:nvPr/>
        </p:nvGraphicFramePr>
        <p:xfrm>
          <a:off x="228600" y="3124200"/>
          <a:ext cx="304800" cy="333375"/>
        </p:xfrm>
        <a:graphic>
          <a:graphicData uri="http://schemas.openxmlformats.org/presentationml/2006/ole">
            <mc:AlternateContent xmlns:mc="http://schemas.openxmlformats.org/markup-compatibility/2006">
              <mc:Choice xmlns:v="urn:schemas-microsoft-com:vml" Requires="v">
                <p:oleObj spid="_x0000_s43013" name="Equation" r:id="rId7" imgW="190417" imgH="253890" progId="Equation.DSMT4">
                  <p:embed/>
                </p:oleObj>
              </mc:Choice>
              <mc:Fallback>
                <p:oleObj name="Equation" r:id="rId7" imgW="190417" imgH="253890"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124200"/>
                        <a:ext cx="3048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4"/>
          <p:cNvPicPr>
            <a:picLocks noChangeAspect="1" noChangeArrowheads="1"/>
          </p:cNvPicPr>
          <p:nvPr/>
        </p:nvPicPr>
        <p:blipFill>
          <a:blip r:embed="rId9"/>
          <a:srcRect/>
          <a:stretch>
            <a:fillRect/>
          </a:stretch>
        </p:blipFill>
        <p:spPr bwMode="auto">
          <a:xfrm>
            <a:off x="3657600" y="3581400"/>
            <a:ext cx="4648200" cy="2971800"/>
          </a:xfrm>
          <a:prstGeom prst="rect">
            <a:avLst/>
          </a:prstGeom>
          <a:noFill/>
          <a:ln w="9525">
            <a:noFill/>
            <a:miter lim="800000"/>
            <a:headEnd/>
            <a:tailEnd/>
          </a:ln>
          <a:effectLst/>
        </p:spPr>
      </p:pic>
      <p:sp>
        <p:nvSpPr>
          <p:cNvPr id="14"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4036" name="Text Box 4"/>
          <p:cNvSpPr txBox="1">
            <a:spLocks noChangeArrowheads="1"/>
          </p:cNvSpPr>
          <p:nvPr/>
        </p:nvSpPr>
        <p:spPr bwMode="auto">
          <a:xfrm>
            <a:off x="228600" y="990600"/>
            <a:ext cx="4495800" cy="461963"/>
          </a:xfrm>
          <a:prstGeom prst="rect">
            <a:avLst/>
          </a:prstGeom>
          <a:noFill/>
          <a:ln w="9525">
            <a:noFill/>
            <a:miter lim="800000"/>
            <a:headEnd/>
            <a:tailEnd/>
          </a:ln>
        </p:spPr>
        <p:txBody>
          <a:bodyPr>
            <a:spAutoFit/>
          </a:bodyPr>
          <a:lstStyle/>
          <a:p>
            <a:r>
              <a:rPr lang="en-US" sz="2400" b="1" dirty="0">
                <a:latin typeface="Helvetica"/>
              </a:rPr>
              <a:t>12-5.1 Residual Analysis</a:t>
            </a:r>
          </a:p>
        </p:txBody>
      </p:sp>
      <p:sp>
        <p:nvSpPr>
          <p:cNvPr id="44037" name="Text Box 5"/>
          <p:cNvSpPr txBox="1">
            <a:spLocks noChangeArrowheads="1"/>
          </p:cNvSpPr>
          <p:nvPr/>
        </p:nvSpPr>
        <p:spPr bwMode="auto">
          <a:xfrm>
            <a:off x="228600" y="1447800"/>
            <a:ext cx="3048000" cy="461963"/>
          </a:xfrm>
          <a:prstGeom prst="rect">
            <a:avLst/>
          </a:prstGeom>
          <a:noFill/>
          <a:ln w="9525">
            <a:noFill/>
            <a:miter lim="800000"/>
            <a:headEnd/>
            <a:tailEnd/>
          </a:ln>
        </p:spPr>
        <p:txBody>
          <a:bodyPr>
            <a:spAutoFit/>
          </a:bodyPr>
          <a:lstStyle/>
          <a:p>
            <a:r>
              <a:rPr lang="en-US" sz="2400" b="1" dirty="0">
                <a:latin typeface="Helvetica"/>
              </a:rPr>
              <a:t>Example 12-10</a:t>
            </a:r>
          </a:p>
        </p:txBody>
      </p:sp>
      <p:sp>
        <p:nvSpPr>
          <p:cNvPr id="44038" name="Rectangle 8"/>
          <p:cNvSpPr>
            <a:spLocks noChangeArrowheads="1"/>
          </p:cNvSpPr>
          <p:nvPr/>
        </p:nvSpPr>
        <p:spPr bwMode="auto">
          <a:xfrm>
            <a:off x="304800" y="4495800"/>
            <a:ext cx="3810000" cy="646113"/>
          </a:xfrm>
          <a:prstGeom prst="rect">
            <a:avLst/>
          </a:prstGeom>
          <a:noFill/>
          <a:ln w="9525">
            <a:noFill/>
            <a:miter lim="800000"/>
            <a:headEnd/>
            <a:tailEnd/>
          </a:ln>
        </p:spPr>
        <p:txBody>
          <a:bodyPr>
            <a:spAutoFit/>
          </a:bodyPr>
          <a:lstStyle/>
          <a:p>
            <a:r>
              <a:rPr lang="en-US" b="1" dirty="0">
                <a:solidFill>
                  <a:srgbClr val="1F497D"/>
                </a:solidFill>
                <a:latin typeface="Helvetica"/>
              </a:rPr>
              <a:t>Figure 12-8</a:t>
            </a:r>
            <a:r>
              <a:rPr lang="en-US" dirty="0">
                <a:solidFill>
                  <a:srgbClr val="1F497D"/>
                </a:solidFill>
                <a:latin typeface="Helvetica"/>
              </a:rPr>
              <a:t> </a:t>
            </a:r>
            <a:r>
              <a:rPr lang="en-US" dirty="0">
                <a:latin typeface="Helvetica"/>
              </a:rPr>
              <a:t>Plot of residuals against </a:t>
            </a:r>
            <a:r>
              <a:rPr lang="en-US" i="1" dirty="0">
                <a:latin typeface="Helvetica"/>
              </a:rPr>
              <a:t>x</a:t>
            </a:r>
            <a:r>
              <a:rPr lang="en-US" baseline="-25000" dirty="0">
                <a:latin typeface="Helvetica"/>
              </a:rPr>
              <a:t>1</a:t>
            </a:r>
            <a:r>
              <a:rPr lang="en-US" dirty="0">
                <a:latin typeface="Helvetica"/>
              </a:rPr>
              <a:t>.</a:t>
            </a:r>
          </a:p>
        </p:txBody>
      </p:sp>
      <p:sp>
        <p:nvSpPr>
          <p:cNvPr id="44039" name="Slide Number Placeholder 8"/>
          <p:cNvSpPr>
            <a:spLocks noGrp="1"/>
          </p:cNvSpPr>
          <p:nvPr>
            <p:ph type="sldNum" sz="quarter" idx="12"/>
          </p:nvPr>
        </p:nvSpPr>
        <p:spPr bwMode="auto">
          <a:noFill/>
          <a:ln>
            <a:miter lim="800000"/>
            <a:headEnd/>
            <a:tailEnd/>
          </a:ln>
        </p:spPr>
        <p:txBody>
          <a:bodyPr/>
          <a:lstStyle/>
          <a:p>
            <a:fld id="{43B49C9E-DB88-4E77-B374-547285B5703C}" type="slidenum">
              <a:rPr lang="en-US" smtClean="0">
                <a:latin typeface="Helvetica"/>
              </a:rPr>
              <a:pPr/>
              <a:t>59</a:t>
            </a:fld>
            <a:endParaRPr lang="en-US" smtClean="0">
              <a:latin typeface="Helvetica"/>
            </a:endParaRPr>
          </a:p>
        </p:txBody>
      </p:sp>
      <p:sp>
        <p:nvSpPr>
          <p:cNvPr id="44041" name="TextBox 10"/>
          <p:cNvSpPr txBox="1">
            <a:spLocks noChangeArrowheads="1"/>
          </p:cNvSpPr>
          <p:nvPr/>
        </p:nvSpPr>
        <p:spPr bwMode="auto">
          <a:xfrm>
            <a:off x="228600" y="1905000"/>
            <a:ext cx="8382000" cy="1754188"/>
          </a:xfrm>
          <a:prstGeom prst="rect">
            <a:avLst/>
          </a:prstGeom>
          <a:noFill/>
          <a:ln w="9525">
            <a:noFill/>
            <a:miter lim="800000"/>
            <a:headEnd/>
            <a:tailEnd/>
          </a:ln>
        </p:spPr>
        <p:txBody>
          <a:bodyPr>
            <a:spAutoFit/>
          </a:bodyPr>
          <a:lstStyle/>
          <a:p>
            <a:r>
              <a:rPr lang="en-US" sz="2200" dirty="0">
                <a:latin typeface="Helvetica"/>
              </a:rPr>
              <a:t>Either the relationship between strength and wire length is not linear (requiring that a term involving   , say, be added to the model), or other </a:t>
            </a:r>
            <a:r>
              <a:rPr lang="en-US" sz="2200" dirty="0" err="1">
                <a:latin typeface="Helvetica"/>
              </a:rPr>
              <a:t>regressor</a:t>
            </a:r>
            <a:r>
              <a:rPr lang="en-US" sz="2200" dirty="0">
                <a:latin typeface="Helvetica"/>
              </a:rPr>
              <a:t> variables not presently in the model affected the response.</a:t>
            </a:r>
          </a:p>
          <a:p>
            <a:endParaRPr lang="en-US" sz="2000" dirty="0">
              <a:latin typeface="Helvetica"/>
            </a:endParaRPr>
          </a:p>
        </p:txBody>
      </p:sp>
      <p:sp>
        <p:nvSpPr>
          <p:cNvPr id="44042"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4034" name="Object 10"/>
          <p:cNvGraphicFramePr>
            <a:graphicFrameLocks noChangeAspect="1"/>
          </p:cNvGraphicFramePr>
          <p:nvPr/>
        </p:nvGraphicFramePr>
        <p:xfrm>
          <a:off x="4800600" y="2257425"/>
          <a:ext cx="304800" cy="409575"/>
        </p:xfrm>
        <a:graphic>
          <a:graphicData uri="http://schemas.openxmlformats.org/presentationml/2006/ole">
            <mc:AlternateContent xmlns:mc="http://schemas.openxmlformats.org/markup-compatibility/2006">
              <mc:Choice xmlns:v="urn:schemas-microsoft-com:vml" Requires="v">
                <p:oleObj spid="_x0000_s44035" name="Equation" r:id="rId4" imgW="190417" imgH="253890" progId="Equation.DSMT4">
                  <p:embed/>
                </p:oleObj>
              </mc:Choice>
              <mc:Fallback>
                <p:oleObj name="Equation" r:id="rId4" imgW="190417" imgH="25389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57425"/>
                        <a:ext cx="3048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3"/>
          <p:cNvPicPr>
            <a:picLocks noChangeAspect="1" noChangeArrowheads="1"/>
          </p:cNvPicPr>
          <p:nvPr/>
        </p:nvPicPr>
        <p:blipFill>
          <a:blip r:embed="rId6"/>
          <a:srcRect/>
          <a:stretch>
            <a:fillRect/>
          </a:stretch>
        </p:blipFill>
        <p:spPr bwMode="auto">
          <a:xfrm>
            <a:off x="3397250" y="3200400"/>
            <a:ext cx="4679950" cy="2971800"/>
          </a:xfrm>
          <a:prstGeom prst="rect">
            <a:avLst/>
          </a:prstGeom>
          <a:noFill/>
          <a:ln w="9525">
            <a:noFill/>
            <a:miter lim="800000"/>
            <a:headEnd/>
            <a:tailEnd/>
          </a:ln>
          <a:effectLst/>
        </p:spPr>
      </p:pic>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1031"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dirty="0" smtClean="0">
              <a:latin typeface="Helvetica"/>
            </a:endParaRPr>
          </a:p>
          <a:p>
            <a:pPr eaLnBrk="1" hangingPunct="1">
              <a:buFontTx/>
              <a:buNone/>
            </a:pPr>
            <a:endParaRPr lang="en-US" dirty="0" smtClean="0">
              <a:latin typeface="Helvetica"/>
            </a:endParaRPr>
          </a:p>
        </p:txBody>
      </p:sp>
      <p:sp>
        <p:nvSpPr>
          <p:cNvPr id="1032" name="Text Box 6"/>
          <p:cNvSpPr txBox="1">
            <a:spLocks noChangeArrowheads="1"/>
          </p:cNvSpPr>
          <p:nvPr/>
        </p:nvSpPr>
        <p:spPr bwMode="auto">
          <a:xfrm>
            <a:off x="381000" y="762000"/>
            <a:ext cx="8229600" cy="477838"/>
          </a:xfrm>
          <a:prstGeom prst="rect">
            <a:avLst/>
          </a:prstGeom>
          <a:noFill/>
          <a:ln w="9525">
            <a:noFill/>
            <a:miter lim="800000"/>
            <a:headEnd/>
            <a:tailEnd/>
          </a:ln>
        </p:spPr>
        <p:txBody>
          <a:bodyPr>
            <a:spAutoFit/>
          </a:bodyPr>
          <a:lstStyle/>
          <a:p>
            <a:r>
              <a:rPr lang="en-US" sz="2500" b="1">
                <a:latin typeface="Helvetica"/>
              </a:rPr>
              <a:t>12-1.2 Least Squares Estimation of the Parameters</a:t>
            </a:r>
          </a:p>
        </p:txBody>
      </p:sp>
      <p:sp>
        <p:nvSpPr>
          <p:cNvPr id="1033" name="Slide Number Placeholder 7"/>
          <p:cNvSpPr>
            <a:spLocks noGrp="1"/>
          </p:cNvSpPr>
          <p:nvPr>
            <p:ph type="sldNum" sz="quarter" idx="12"/>
          </p:nvPr>
        </p:nvSpPr>
        <p:spPr bwMode="auto">
          <a:noFill/>
          <a:ln>
            <a:miter lim="800000"/>
            <a:headEnd/>
            <a:tailEnd/>
          </a:ln>
        </p:spPr>
        <p:txBody>
          <a:bodyPr/>
          <a:lstStyle/>
          <a:p>
            <a:fld id="{63A8BEFB-7F8A-458E-81A4-441F71E8426A}" type="slidenum">
              <a:rPr lang="en-US" smtClean="0">
                <a:latin typeface="Helvetica"/>
              </a:rPr>
              <a:pPr/>
              <a:t>6</a:t>
            </a:fld>
            <a:endParaRPr lang="en-US" smtClean="0">
              <a:latin typeface="Helvetica"/>
            </a:endParaRPr>
          </a:p>
        </p:txBody>
      </p:sp>
      <p:sp>
        <p:nvSpPr>
          <p:cNvPr id="1034" name="TextBox 9"/>
          <p:cNvSpPr txBox="1">
            <a:spLocks noChangeArrowheads="1"/>
          </p:cNvSpPr>
          <p:nvPr/>
        </p:nvSpPr>
        <p:spPr bwMode="auto">
          <a:xfrm>
            <a:off x="228600" y="1281113"/>
            <a:ext cx="8686800" cy="3724096"/>
          </a:xfrm>
          <a:prstGeom prst="rect">
            <a:avLst/>
          </a:prstGeom>
          <a:noFill/>
          <a:ln w="9525">
            <a:noFill/>
            <a:miter lim="800000"/>
            <a:headEnd/>
            <a:tailEnd/>
          </a:ln>
        </p:spPr>
        <p:txBody>
          <a:bodyPr>
            <a:spAutoFit/>
          </a:bodyPr>
          <a:lstStyle/>
          <a:p>
            <a:r>
              <a:rPr lang="en-US" sz="2000" dirty="0">
                <a:latin typeface="Helvetica"/>
              </a:rPr>
              <a:t>The </a:t>
            </a:r>
            <a:r>
              <a:rPr lang="en-US" sz="2000" b="1" dirty="0">
                <a:latin typeface="Helvetica"/>
              </a:rPr>
              <a:t>method of least squares </a:t>
            </a:r>
            <a:r>
              <a:rPr lang="en-US" sz="2000" dirty="0">
                <a:latin typeface="Helvetica"/>
              </a:rPr>
              <a:t>may be used to estimate the regression coefficients in the multiple regression model, </a:t>
            </a:r>
            <a:endParaRPr lang="en-US" sz="2000" dirty="0" smtClean="0">
              <a:latin typeface="Helvetica"/>
            </a:endParaRPr>
          </a:p>
          <a:p>
            <a:r>
              <a:rPr lang="en-US" sz="2000" i="1" dirty="0" smtClean="0">
                <a:latin typeface="Helvetica"/>
              </a:rPr>
              <a:t>Y</a:t>
            </a:r>
            <a:r>
              <a:rPr lang="en-US" sz="2000" dirty="0" smtClean="0">
                <a:latin typeface="Helvetica"/>
              </a:rPr>
              <a:t> = </a:t>
            </a:r>
            <a:r>
              <a:rPr lang="en-US" sz="2000" dirty="0" smtClean="0">
                <a:latin typeface="Symbol" pitchFamily="18" charset="2"/>
              </a:rPr>
              <a:t>b</a:t>
            </a:r>
            <a:r>
              <a:rPr lang="en-US" sz="2000" baseline="-25000" dirty="0" smtClean="0">
                <a:latin typeface="Helvetica"/>
              </a:rPr>
              <a:t>0 </a:t>
            </a:r>
            <a:r>
              <a:rPr lang="en-US" sz="2000" dirty="0" smtClean="0">
                <a:latin typeface="Helvetica"/>
              </a:rPr>
              <a:t> + </a:t>
            </a:r>
            <a:r>
              <a:rPr lang="en-US" sz="2000" dirty="0" smtClean="0">
                <a:latin typeface="Symbol" pitchFamily="18" charset="2"/>
              </a:rPr>
              <a:t>b</a:t>
            </a:r>
            <a:r>
              <a:rPr lang="en-US" sz="2000" baseline="-25000" dirty="0" smtClean="0">
                <a:latin typeface="Helvetica"/>
              </a:rPr>
              <a:t>1</a:t>
            </a:r>
            <a:r>
              <a:rPr lang="en-US" sz="2000" i="1" dirty="0" smtClean="0">
                <a:latin typeface="Helvetica"/>
              </a:rPr>
              <a:t>x</a:t>
            </a:r>
            <a:r>
              <a:rPr lang="en-US" sz="2000" baseline="-25000" dirty="0" smtClean="0">
                <a:latin typeface="Helvetica"/>
              </a:rPr>
              <a:t>1 </a:t>
            </a:r>
            <a:r>
              <a:rPr lang="en-US" sz="2000" dirty="0" smtClean="0">
                <a:latin typeface="Helvetica"/>
              </a:rPr>
              <a:t>+ </a:t>
            </a:r>
            <a:r>
              <a:rPr lang="en-US" sz="2000" dirty="0" smtClean="0">
                <a:latin typeface="Symbol" pitchFamily="18" charset="2"/>
              </a:rPr>
              <a:t>b</a:t>
            </a:r>
            <a:r>
              <a:rPr lang="en-US" sz="2000" baseline="-25000" dirty="0" smtClean="0">
                <a:latin typeface="Helvetica"/>
              </a:rPr>
              <a:t>2</a:t>
            </a:r>
            <a:r>
              <a:rPr lang="en-US" sz="2000" i="1" dirty="0" smtClean="0">
                <a:latin typeface="Helvetica"/>
              </a:rPr>
              <a:t> x</a:t>
            </a:r>
            <a:r>
              <a:rPr lang="en-US" sz="2000" baseline="-25000" dirty="0" smtClean="0">
                <a:latin typeface="Helvetica"/>
              </a:rPr>
              <a:t> 2</a:t>
            </a:r>
            <a:r>
              <a:rPr lang="en-US" sz="2000" dirty="0" smtClean="0">
                <a:latin typeface="Helvetica"/>
              </a:rPr>
              <a:t> +</a:t>
            </a:r>
            <a:r>
              <a:rPr lang="en-US" sz="2000" dirty="0" smtClean="0">
                <a:latin typeface="Times New Roman"/>
                <a:cs typeface="Times New Roman"/>
              </a:rPr>
              <a:t>…</a:t>
            </a:r>
            <a:r>
              <a:rPr lang="en-US" sz="2000" dirty="0" smtClean="0">
                <a:latin typeface="Helvetica"/>
              </a:rPr>
              <a:t>+ </a:t>
            </a:r>
            <a:r>
              <a:rPr lang="en-US" sz="2000" dirty="0" err="1" smtClean="0">
                <a:latin typeface="Symbol" pitchFamily="18" charset="2"/>
              </a:rPr>
              <a:t>b</a:t>
            </a:r>
            <a:r>
              <a:rPr lang="en-US" sz="2000" i="1" baseline="-25000" dirty="0" err="1" smtClean="0">
                <a:latin typeface="Helvetica"/>
              </a:rPr>
              <a:t>K</a:t>
            </a:r>
            <a:r>
              <a:rPr lang="en-US" sz="2000" i="1" dirty="0" smtClean="0">
                <a:latin typeface="Helvetica"/>
              </a:rPr>
              <a:t> x</a:t>
            </a:r>
            <a:r>
              <a:rPr lang="en-US" sz="2000" baseline="-25000" dirty="0" smtClean="0">
                <a:latin typeface="Helvetica"/>
              </a:rPr>
              <a:t> </a:t>
            </a:r>
            <a:r>
              <a:rPr lang="en-US" sz="2000" i="1" baseline="-25000" dirty="0" smtClean="0">
                <a:latin typeface="Helvetica"/>
              </a:rPr>
              <a:t>K</a:t>
            </a:r>
            <a:r>
              <a:rPr lang="en-US" sz="2000" baseline="-25000" dirty="0" smtClean="0">
                <a:latin typeface="Helvetica"/>
              </a:rPr>
              <a:t> </a:t>
            </a:r>
            <a:r>
              <a:rPr lang="en-US" sz="2000" dirty="0" smtClean="0">
                <a:latin typeface="Helvetica"/>
              </a:rPr>
              <a:t>+ </a:t>
            </a:r>
            <a:r>
              <a:rPr lang="en-US" sz="2000" dirty="0" smtClean="0">
                <a:latin typeface="Helvetica"/>
                <a:sym typeface="Symbol" pitchFamily="18" charset="2"/>
              </a:rPr>
              <a:t>.</a:t>
            </a:r>
            <a:r>
              <a:rPr lang="en-US" sz="2000" dirty="0" smtClean="0">
                <a:latin typeface="Helvetica"/>
              </a:rPr>
              <a:t> </a:t>
            </a:r>
            <a:r>
              <a:rPr lang="en-US" sz="2000" dirty="0">
                <a:latin typeface="Helvetica"/>
              </a:rPr>
              <a:t>Suppose </a:t>
            </a:r>
            <a:r>
              <a:rPr lang="en-US" sz="2000" dirty="0" smtClean="0">
                <a:latin typeface="Helvetica"/>
              </a:rPr>
              <a:t>that </a:t>
            </a:r>
            <a:r>
              <a:rPr lang="en-US" sz="2000" i="1" dirty="0" smtClean="0">
                <a:latin typeface="Helvetica"/>
              </a:rPr>
              <a:t>n </a:t>
            </a:r>
            <a:r>
              <a:rPr lang="en-US" sz="2000" i="1" dirty="0">
                <a:latin typeface="Helvetica"/>
              </a:rPr>
              <a:t>&gt; k</a:t>
            </a:r>
            <a:r>
              <a:rPr lang="en-US" sz="2000" b="1" i="1" dirty="0">
                <a:latin typeface="Helvetica"/>
              </a:rPr>
              <a:t> </a:t>
            </a:r>
            <a:r>
              <a:rPr lang="en-US" sz="2000" dirty="0">
                <a:latin typeface="Helvetica"/>
              </a:rPr>
              <a:t>observations are available, and let </a:t>
            </a:r>
            <a:r>
              <a:rPr lang="en-US" sz="2000" i="1" dirty="0" err="1">
                <a:latin typeface="Helvetica"/>
              </a:rPr>
              <a:t>x</a:t>
            </a:r>
            <a:r>
              <a:rPr lang="en-US" sz="2000" i="1" baseline="-25000" dirty="0" err="1">
                <a:latin typeface="Helvetica"/>
              </a:rPr>
              <a:t>ij</a:t>
            </a:r>
            <a:r>
              <a:rPr lang="en-US" sz="2000" b="1" i="1" dirty="0">
                <a:latin typeface="Helvetica"/>
              </a:rPr>
              <a:t> </a:t>
            </a:r>
            <a:r>
              <a:rPr lang="en-US" sz="2000" dirty="0">
                <a:latin typeface="Helvetica"/>
              </a:rPr>
              <a:t>denote the </a:t>
            </a:r>
            <a:r>
              <a:rPr lang="en-US" sz="2000" i="1" dirty="0" err="1">
                <a:latin typeface="Helvetica"/>
              </a:rPr>
              <a:t>i</a:t>
            </a:r>
            <a:r>
              <a:rPr lang="en-US" sz="2000" dirty="0" err="1">
                <a:latin typeface="Helvetica"/>
              </a:rPr>
              <a:t>th</a:t>
            </a:r>
            <a:r>
              <a:rPr lang="en-US" sz="2000" dirty="0">
                <a:latin typeface="Helvetica"/>
              </a:rPr>
              <a:t> observation or level of variable </a:t>
            </a:r>
            <a:r>
              <a:rPr lang="en-US" sz="2000" i="1" dirty="0" err="1">
                <a:latin typeface="Helvetica"/>
              </a:rPr>
              <a:t>x</a:t>
            </a:r>
            <a:r>
              <a:rPr lang="en-US" sz="2000" i="1" baseline="-25000" dirty="0" err="1">
                <a:latin typeface="Helvetica"/>
              </a:rPr>
              <a:t>j</a:t>
            </a:r>
            <a:r>
              <a:rPr lang="en-US" sz="2000" b="1" i="1" dirty="0">
                <a:latin typeface="Helvetica"/>
              </a:rPr>
              <a:t>. </a:t>
            </a:r>
            <a:r>
              <a:rPr lang="en-US" sz="2000" dirty="0">
                <a:latin typeface="Helvetica"/>
              </a:rPr>
              <a:t>The observations </a:t>
            </a:r>
            <a:r>
              <a:rPr lang="en-US" sz="2000" dirty="0" smtClean="0">
                <a:latin typeface="Helvetica"/>
              </a:rPr>
              <a:t>are</a:t>
            </a:r>
            <a:r>
              <a:rPr lang="en-US" sz="2000" b="1" i="1" dirty="0">
                <a:latin typeface="Helvetica"/>
              </a:rPr>
              <a:t> </a:t>
            </a:r>
            <a:endParaRPr lang="en-US" sz="2000" dirty="0">
              <a:latin typeface="Helvetica"/>
            </a:endParaRPr>
          </a:p>
          <a:p>
            <a:r>
              <a:rPr lang="en-US" sz="2000" dirty="0" smtClean="0">
                <a:latin typeface="Helvetica"/>
              </a:rPr>
              <a:t>              </a:t>
            </a:r>
            <a:r>
              <a:rPr lang="en-US" sz="2000" dirty="0">
                <a:latin typeface="Helvetica"/>
              </a:rPr>
              <a:t>	(</a:t>
            </a:r>
            <a:r>
              <a:rPr lang="en-US" sz="2000" i="1" dirty="0">
                <a:latin typeface="Helvetica"/>
              </a:rPr>
              <a:t>x</a:t>
            </a:r>
            <a:r>
              <a:rPr lang="en-US" sz="2000" i="1" baseline="-25000" dirty="0">
                <a:latin typeface="Helvetica"/>
              </a:rPr>
              <a:t>i</a:t>
            </a:r>
            <a:r>
              <a:rPr lang="en-US" sz="2000" baseline="-25000" dirty="0">
                <a:latin typeface="Helvetica"/>
              </a:rPr>
              <a:t>1</a:t>
            </a:r>
            <a:r>
              <a:rPr lang="en-US" sz="2000" i="1" dirty="0">
                <a:latin typeface="Helvetica"/>
              </a:rPr>
              <a:t>, x</a:t>
            </a:r>
            <a:r>
              <a:rPr lang="en-US" sz="2000" i="1" baseline="-25000" dirty="0">
                <a:latin typeface="Helvetica"/>
              </a:rPr>
              <a:t>i</a:t>
            </a:r>
            <a:r>
              <a:rPr lang="en-US" sz="2000" baseline="-25000" dirty="0">
                <a:latin typeface="Helvetica"/>
              </a:rPr>
              <a:t>2</a:t>
            </a:r>
            <a:r>
              <a:rPr lang="en-US" sz="2000" i="1" baseline="-25000" dirty="0">
                <a:latin typeface="Helvetica"/>
              </a:rPr>
              <a:t>, </a:t>
            </a:r>
            <a:r>
              <a:rPr lang="en-US" sz="2000" i="1" baseline="-25000" dirty="0">
                <a:latin typeface="Helvetica"/>
                <a:sym typeface="Symbol" pitchFamily="18" charset="2"/>
              </a:rPr>
              <a:t></a:t>
            </a:r>
            <a:r>
              <a:rPr lang="en-US" sz="2000" i="1" baseline="-25000" dirty="0">
                <a:latin typeface="Helvetica"/>
              </a:rPr>
              <a:t>, </a:t>
            </a:r>
            <a:r>
              <a:rPr lang="en-US" sz="2000" i="1" dirty="0">
                <a:latin typeface="Helvetica"/>
              </a:rPr>
              <a:t> </a:t>
            </a:r>
            <a:r>
              <a:rPr lang="en-US" sz="2000" i="1" dirty="0" err="1">
                <a:latin typeface="Helvetica"/>
              </a:rPr>
              <a:t>x</a:t>
            </a:r>
            <a:r>
              <a:rPr lang="en-US" sz="2000" i="1" baseline="-25000" dirty="0" err="1">
                <a:latin typeface="Helvetica"/>
              </a:rPr>
              <a:t>ik</a:t>
            </a:r>
            <a:r>
              <a:rPr lang="en-US" sz="2000" i="1" baseline="-25000" dirty="0">
                <a:latin typeface="Helvetica"/>
              </a:rPr>
              <a:t>, </a:t>
            </a:r>
            <a:r>
              <a:rPr lang="en-US" sz="2000" i="1" dirty="0" err="1">
                <a:latin typeface="Helvetica"/>
              </a:rPr>
              <a:t>y</a:t>
            </a:r>
            <a:r>
              <a:rPr lang="en-US" sz="2000" i="1" baseline="-25000" dirty="0" err="1">
                <a:latin typeface="Helvetica"/>
              </a:rPr>
              <a:t>i</a:t>
            </a:r>
            <a:r>
              <a:rPr lang="en-US" sz="2000" dirty="0">
                <a:latin typeface="Helvetica"/>
              </a:rPr>
              <a:t>)</a:t>
            </a:r>
            <a:r>
              <a:rPr lang="en-US" sz="2000" i="1" dirty="0">
                <a:latin typeface="Helvetica"/>
              </a:rPr>
              <a:t>,      </a:t>
            </a:r>
            <a:r>
              <a:rPr lang="en-US" sz="2000" i="1" dirty="0" err="1">
                <a:latin typeface="Helvetica"/>
              </a:rPr>
              <a:t>i</a:t>
            </a:r>
            <a:r>
              <a:rPr lang="en-US" sz="2000" b="1" i="1" dirty="0">
                <a:latin typeface="Helvetica"/>
              </a:rPr>
              <a:t> = </a:t>
            </a:r>
            <a:r>
              <a:rPr lang="en-US" sz="2000" dirty="0">
                <a:latin typeface="Helvetica"/>
              </a:rPr>
              <a:t>1, 2, </a:t>
            </a:r>
            <a:r>
              <a:rPr lang="en-US" sz="2000" dirty="0">
                <a:latin typeface="Helvetica"/>
                <a:sym typeface="Symbol" pitchFamily="18" charset="2"/>
              </a:rPr>
              <a:t></a:t>
            </a:r>
            <a:r>
              <a:rPr lang="en-US" sz="2000" dirty="0">
                <a:latin typeface="Helvetica"/>
              </a:rPr>
              <a:t>, </a:t>
            </a:r>
            <a:r>
              <a:rPr lang="en-US" sz="2000" i="1" dirty="0">
                <a:latin typeface="Helvetica"/>
              </a:rPr>
              <a:t>n</a:t>
            </a:r>
            <a:r>
              <a:rPr lang="en-US" sz="2000" b="1" i="1" dirty="0">
                <a:latin typeface="Helvetica"/>
              </a:rPr>
              <a:t>   </a:t>
            </a:r>
            <a:r>
              <a:rPr lang="en-US" sz="2000" dirty="0">
                <a:latin typeface="Helvetica"/>
              </a:rPr>
              <a:t>and   </a:t>
            </a:r>
            <a:r>
              <a:rPr lang="en-US" sz="2000" i="1" dirty="0">
                <a:latin typeface="Helvetica"/>
              </a:rPr>
              <a:t>n</a:t>
            </a:r>
            <a:r>
              <a:rPr lang="en-US" sz="2000" dirty="0">
                <a:latin typeface="Helvetica"/>
              </a:rPr>
              <a:t> </a:t>
            </a:r>
            <a:r>
              <a:rPr lang="en-US" sz="2000" dirty="0">
                <a:latin typeface="Helvetica"/>
                <a:sym typeface="Symbol" pitchFamily="18" charset="2"/>
              </a:rPr>
              <a:t></a:t>
            </a:r>
            <a:r>
              <a:rPr lang="en-US" sz="2000" dirty="0">
                <a:latin typeface="Helvetica"/>
              </a:rPr>
              <a:t> </a:t>
            </a:r>
            <a:r>
              <a:rPr lang="en-US" sz="2000" i="1" dirty="0">
                <a:latin typeface="Helvetica"/>
              </a:rPr>
              <a:t>k</a:t>
            </a:r>
            <a:endParaRPr lang="en-US" sz="2000" dirty="0">
              <a:latin typeface="Helvetica"/>
            </a:endParaRPr>
          </a:p>
          <a:p>
            <a:r>
              <a:rPr lang="en-US" sz="2000" dirty="0">
                <a:latin typeface="Helvetica"/>
              </a:rPr>
              <a:t> </a:t>
            </a:r>
          </a:p>
          <a:p>
            <a:r>
              <a:rPr lang="en-US" sz="2000" dirty="0">
                <a:latin typeface="Helvetica"/>
              </a:rPr>
              <a:t>It is customary to present the data for multiple regression in a table such as Table 12-1</a:t>
            </a:r>
            <a:r>
              <a:rPr lang="en-US" sz="2000" dirty="0" smtClean="0">
                <a:latin typeface="Helvetica"/>
              </a:rPr>
              <a:t>.</a:t>
            </a:r>
            <a:r>
              <a:rPr lang="en-US" dirty="0"/>
              <a:t>	   </a:t>
            </a:r>
          </a:p>
          <a:p>
            <a:r>
              <a:rPr lang="en-US" dirty="0"/>
              <a:t>	   </a:t>
            </a:r>
            <a:r>
              <a:rPr lang="en-US" dirty="0" smtClean="0"/>
              <a:t>        </a:t>
            </a:r>
            <a:r>
              <a:rPr lang="en-US" sz="2000" dirty="0" smtClean="0">
                <a:latin typeface="Helvetica"/>
              </a:rPr>
              <a:t>Table </a:t>
            </a:r>
            <a:r>
              <a:rPr lang="en-US" sz="2000" dirty="0">
                <a:latin typeface="Helvetica"/>
              </a:rPr>
              <a:t>12-1   Data for Multiple Linear Regression</a:t>
            </a:r>
          </a:p>
          <a:p>
            <a:endParaRPr lang="en-US" dirty="0">
              <a:latin typeface="Helvetica"/>
            </a:endParaRPr>
          </a:p>
          <a:p>
            <a:endParaRPr lang="en-US" dirty="0">
              <a:latin typeface="Helvetica"/>
            </a:endParaRPr>
          </a:p>
        </p:txBody>
      </p:sp>
      <p:graphicFrame>
        <p:nvGraphicFramePr>
          <p:cNvPr id="11" name="Table 10"/>
          <p:cNvGraphicFramePr>
            <a:graphicFrameLocks noGrp="1"/>
          </p:cNvGraphicFramePr>
          <p:nvPr/>
        </p:nvGraphicFramePr>
        <p:xfrm>
          <a:off x="1905000" y="4419600"/>
          <a:ext cx="5334001" cy="1799469"/>
        </p:xfrm>
        <a:graphic>
          <a:graphicData uri="http://schemas.openxmlformats.org/drawingml/2006/table">
            <a:tbl>
              <a:tblPr/>
              <a:tblGrid>
                <a:gridCol w="647419"/>
                <a:gridCol w="891527"/>
                <a:gridCol w="1372163"/>
                <a:gridCol w="1211446"/>
                <a:gridCol w="1211446"/>
              </a:tblGrid>
              <a:tr h="242627">
                <a:tc>
                  <a:txBody>
                    <a:bodyPr/>
                    <a:lstStyle/>
                    <a:p>
                      <a:pPr marL="0" marR="0">
                        <a:spcBef>
                          <a:spcPts val="0"/>
                        </a:spcBef>
                        <a:spcAft>
                          <a:spcPts val="0"/>
                        </a:spcAft>
                      </a:pPr>
                      <a:r>
                        <a:rPr lang="en-US" sz="2000" b="0" i="1" spc="100" dirty="0">
                          <a:solidFill>
                            <a:srgbClr val="000000"/>
                          </a:solidFill>
                          <a:latin typeface="Helvetica" pitchFamily="34" charset="0"/>
                          <a:ea typeface="Times New Roman"/>
                          <a:cs typeface="Times New Roman"/>
                        </a:rPr>
                        <a:t>y</a:t>
                      </a:r>
                      <a:endParaRPr lang="en-US" sz="20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i="1">
                          <a:latin typeface="Helvetica" pitchFamily="34" charset="0"/>
                          <a:ea typeface="Times New Roman"/>
                          <a:cs typeface="Times New Roman"/>
                        </a:rPr>
                        <a:t>x</a:t>
                      </a:r>
                      <a:r>
                        <a:rPr lang="en-US" sz="2000" baseline="-25000">
                          <a:latin typeface="Helvetica" pitchFamily="34" charset="0"/>
                          <a:ea typeface="Times New Roman"/>
                          <a:cs typeface="Times New Roman"/>
                        </a:rPr>
                        <a:t>1</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i="1" spc="100" dirty="0">
                          <a:solidFill>
                            <a:srgbClr val="000000"/>
                          </a:solidFill>
                          <a:latin typeface="Helvetica" pitchFamily="34" charset="0"/>
                          <a:ea typeface="Times New Roman"/>
                          <a:cs typeface="Times New Roman"/>
                        </a:rPr>
                        <a:t>x</a:t>
                      </a:r>
                      <a:r>
                        <a:rPr lang="en-US" sz="2000" b="0" i="0" spc="100" baseline="-25000" dirty="0">
                          <a:solidFill>
                            <a:srgbClr val="000000"/>
                          </a:solidFill>
                          <a:latin typeface="Helvetica" pitchFamily="34" charset="0"/>
                          <a:ea typeface="Times New Roman"/>
                          <a:cs typeface="Times New Roman"/>
                        </a:rPr>
                        <a:t>2</a:t>
                      </a:r>
                      <a:endParaRPr lang="en-US" sz="2000" dirty="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i="1" spc="100" baseline="30000">
                          <a:solidFill>
                            <a:srgbClr val="000000"/>
                          </a:solidFill>
                          <a:latin typeface="Helvetica" pitchFamily="34" charset="0"/>
                          <a:ea typeface="Times New Roman"/>
                          <a:cs typeface="Times New Roman"/>
                          <a:sym typeface="Symbol"/>
                        </a:rPr>
                        <a:t></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i="1" spc="100">
                          <a:solidFill>
                            <a:srgbClr val="000000"/>
                          </a:solidFill>
                          <a:latin typeface="Helvetica" pitchFamily="34" charset="0"/>
                          <a:ea typeface="Times New Roman"/>
                          <a:cs typeface="Times New Roman"/>
                        </a:rPr>
                        <a:t>x</a:t>
                      </a:r>
                      <a:r>
                        <a:rPr lang="en-US" sz="2000" b="0" i="1" spc="100" baseline="-25000">
                          <a:solidFill>
                            <a:srgbClr val="000000"/>
                          </a:solidFill>
                          <a:latin typeface="Helvetica" pitchFamily="34" charset="0"/>
                          <a:ea typeface="Times New Roman"/>
                          <a:cs typeface="Times New Roman"/>
                        </a:rPr>
                        <a:t>k</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210">
                <a:tc>
                  <a:txBody>
                    <a:bodyPr/>
                    <a:lstStyle/>
                    <a:p>
                      <a:pPr marL="0" marR="0">
                        <a:spcBef>
                          <a:spcPts val="0"/>
                        </a:spcBef>
                        <a:spcAft>
                          <a:spcPts val="0"/>
                        </a:spcAft>
                      </a:pPr>
                      <a:r>
                        <a:rPr lang="en-US" sz="2000" i="1">
                          <a:latin typeface="Helvetica" pitchFamily="34" charset="0"/>
                          <a:ea typeface="Times New Roman"/>
                          <a:cs typeface="Times New Roman"/>
                        </a:rPr>
                        <a:t>y</a:t>
                      </a:r>
                      <a:r>
                        <a:rPr lang="en-US" sz="2000" baseline="-25000">
                          <a:latin typeface="Helvetica" pitchFamily="34" charset="0"/>
                          <a:ea typeface="Times New Roman"/>
                          <a:cs typeface="Times New Roman"/>
                        </a:rPr>
                        <a:t>1</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i="1">
                          <a:latin typeface="Helvetica" pitchFamily="34" charset="0"/>
                          <a:ea typeface="Times New Roman"/>
                          <a:cs typeface="Times New Roman"/>
                        </a:rPr>
                        <a:t>x</a:t>
                      </a:r>
                      <a:r>
                        <a:rPr lang="en-US" sz="2000" baseline="-25000">
                          <a:latin typeface="Helvetica" pitchFamily="34" charset="0"/>
                          <a:ea typeface="Times New Roman"/>
                          <a:cs typeface="Times New Roman"/>
                        </a:rPr>
                        <a:t>11</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i="1">
                          <a:latin typeface="Helvetica" pitchFamily="34" charset="0"/>
                          <a:ea typeface="Times New Roman"/>
                          <a:cs typeface="Times New Roman"/>
                        </a:rPr>
                        <a:t>x</a:t>
                      </a:r>
                      <a:r>
                        <a:rPr lang="en-US" sz="2000" baseline="-25000">
                          <a:latin typeface="Helvetica" pitchFamily="34" charset="0"/>
                          <a:ea typeface="Times New Roman"/>
                          <a:cs typeface="Times New Roman"/>
                        </a:rPr>
                        <a:t>12</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b="1" i="1" spc="100" baseline="30000">
                          <a:solidFill>
                            <a:srgbClr val="000000"/>
                          </a:solidFill>
                          <a:latin typeface="Helvetica" pitchFamily="34" charset="0"/>
                          <a:ea typeface="Times New Roman"/>
                          <a:cs typeface="Times New Roman"/>
                          <a:sym typeface="Symbol"/>
                        </a:rPr>
                        <a:t></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b="0" i="1" spc="100">
                          <a:solidFill>
                            <a:srgbClr val="000000"/>
                          </a:solidFill>
                          <a:latin typeface="Helvetica" pitchFamily="34" charset="0"/>
                          <a:ea typeface="Times New Roman"/>
                          <a:cs typeface="Times New Roman"/>
                        </a:rPr>
                        <a:t>x</a:t>
                      </a:r>
                      <a:r>
                        <a:rPr lang="en-US" sz="2000" b="0" i="0" spc="100" baseline="-25000">
                          <a:solidFill>
                            <a:srgbClr val="000000"/>
                          </a:solidFill>
                          <a:latin typeface="Helvetica" pitchFamily="34" charset="0"/>
                          <a:ea typeface="Times New Roman"/>
                          <a:cs typeface="Times New Roman"/>
                        </a:rPr>
                        <a:t>1</a:t>
                      </a:r>
                      <a:r>
                        <a:rPr lang="en-US" sz="2000" b="0" i="1" spc="100" baseline="-25000">
                          <a:solidFill>
                            <a:srgbClr val="000000"/>
                          </a:solidFill>
                          <a:latin typeface="Helvetica" pitchFamily="34" charset="0"/>
                          <a:ea typeface="Times New Roman"/>
                          <a:cs typeface="Times New Roman"/>
                        </a:rPr>
                        <a:t>k</a:t>
                      </a:r>
                      <a:endParaRPr lang="en-US" sz="2000">
                        <a:latin typeface="Helvetica" pitchFamily="34"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373579">
                <a:tc>
                  <a:txBody>
                    <a:bodyPr/>
                    <a:lstStyle/>
                    <a:p>
                      <a:pPr marL="0" marR="0">
                        <a:spcBef>
                          <a:spcPts val="0"/>
                        </a:spcBef>
                        <a:spcAft>
                          <a:spcPts val="0"/>
                        </a:spcAft>
                      </a:pPr>
                      <a:r>
                        <a:rPr lang="en-US" sz="2000" i="1">
                          <a:latin typeface="Helvetica" pitchFamily="34" charset="0"/>
                          <a:ea typeface="Times New Roman"/>
                          <a:cs typeface="Times New Roman"/>
                        </a:rPr>
                        <a:t>y</a:t>
                      </a:r>
                      <a:r>
                        <a:rPr lang="en-US" sz="2000" baseline="-25000">
                          <a:latin typeface="Helvetica" pitchFamily="34" charset="0"/>
                          <a:ea typeface="Times New Roman"/>
                          <a:cs typeface="Times New Roman"/>
                        </a:rPr>
                        <a:t>2</a:t>
                      </a:r>
                      <a:endParaRPr lang="en-US" sz="20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r>
                        <a:rPr lang="en-US" sz="2000" i="1" dirty="0">
                          <a:latin typeface="Helvetica" pitchFamily="34" charset="0"/>
                          <a:ea typeface="Times New Roman"/>
                          <a:cs typeface="Times New Roman"/>
                        </a:rPr>
                        <a:t>x</a:t>
                      </a:r>
                      <a:r>
                        <a:rPr lang="en-US" sz="2000" baseline="-25000" dirty="0">
                          <a:latin typeface="Helvetica" pitchFamily="34" charset="0"/>
                          <a:ea typeface="Times New Roman"/>
                          <a:cs typeface="Times New Roman"/>
                        </a:rPr>
                        <a:t>21</a:t>
                      </a:r>
                      <a:endParaRPr lang="en-US" sz="20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r>
                        <a:rPr lang="en-US" sz="2000" i="1" dirty="0">
                          <a:latin typeface="Helvetica" pitchFamily="34" charset="0"/>
                          <a:ea typeface="Times New Roman"/>
                          <a:cs typeface="Times New Roman"/>
                        </a:rPr>
                        <a:t>x</a:t>
                      </a:r>
                      <a:r>
                        <a:rPr lang="en-US" sz="2000" baseline="-25000" dirty="0">
                          <a:latin typeface="Helvetica" pitchFamily="34" charset="0"/>
                          <a:ea typeface="Times New Roman"/>
                          <a:cs typeface="Times New Roman"/>
                        </a:rPr>
                        <a:t>22</a:t>
                      </a:r>
                      <a:endParaRPr lang="en-US" sz="20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r>
                        <a:rPr lang="en-US" sz="2000" b="1" i="1" spc="100" baseline="30000" dirty="0">
                          <a:solidFill>
                            <a:srgbClr val="000000"/>
                          </a:solidFill>
                          <a:latin typeface="Helvetica" pitchFamily="34" charset="0"/>
                          <a:ea typeface="Times New Roman"/>
                          <a:cs typeface="Times New Roman"/>
                          <a:sym typeface="Symbol"/>
                        </a:rPr>
                        <a:t></a:t>
                      </a:r>
                      <a:endParaRPr lang="en-US" sz="2000" dirty="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r>
                        <a:rPr lang="en-US" sz="2000" b="0" i="1" spc="100">
                          <a:solidFill>
                            <a:srgbClr val="000000"/>
                          </a:solidFill>
                          <a:latin typeface="Helvetica" pitchFamily="34" charset="0"/>
                          <a:ea typeface="Times New Roman"/>
                          <a:cs typeface="Times New Roman"/>
                        </a:rPr>
                        <a:t>x</a:t>
                      </a:r>
                      <a:r>
                        <a:rPr lang="en-US" sz="2000" b="0" i="0" spc="100" baseline="-25000">
                          <a:solidFill>
                            <a:srgbClr val="000000"/>
                          </a:solidFill>
                          <a:latin typeface="Helvetica" pitchFamily="34" charset="0"/>
                          <a:ea typeface="Times New Roman"/>
                          <a:cs typeface="Times New Roman"/>
                        </a:rPr>
                        <a:t>2</a:t>
                      </a:r>
                      <a:r>
                        <a:rPr lang="en-US" sz="2000" b="0" i="1" spc="100" baseline="-25000">
                          <a:solidFill>
                            <a:srgbClr val="000000"/>
                          </a:solidFill>
                          <a:latin typeface="Helvetica" pitchFamily="34" charset="0"/>
                          <a:ea typeface="Times New Roman"/>
                          <a:cs typeface="Times New Roman"/>
                        </a:rPr>
                        <a:t>k</a:t>
                      </a:r>
                      <a:endParaRPr lang="en-US" sz="2000">
                        <a:latin typeface="Helvetica" pitchFamily="34" charset="0"/>
                        <a:ea typeface="Times New Roman"/>
                        <a:cs typeface="Times New Roman"/>
                      </a:endParaRPr>
                    </a:p>
                  </a:txBody>
                  <a:tcPr marL="25400" marR="25400" marT="0" marB="0">
                    <a:lnL>
                      <a:noFill/>
                    </a:lnL>
                    <a:lnR>
                      <a:noFill/>
                    </a:lnR>
                    <a:lnT>
                      <a:noFill/>
                    </a:lnT>
                    <a:lnB>
                      <a:noFill/>
                    </a:lnB>
                  </a:tcPr>
                </a:tc>
              </a:tr>
              <a:tr h="408145">
                <a:tc>
                  <a:txBody>
                    <a:bodyPr/>
                    <a:lstStyle/>
                    <a:p>
                      <a:pPr marL="0" marR="0">
                        <a:spcBef>
                          <a:spcPts val="0"/>
                        </a:spcBef>
                        <a:spcAft>
                          <a:spcPts val="0"/>
                        </a:spcAft>
                      </a:pPr>
                      <a:endParaRPr lang="en-US" sz="20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endParaRPr lang="en-US" sz="20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endParaRPr lang="en-US" sz="2000" b="1" i="0" spc="50" dirty="0">
                        <a:solidFill>
                          <a:srgbClr val="000000"/>
                        </a:solidFill>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endParaRPr lang="en-US" sz="2000">
                        <a:latin typeface="Helvetica" pitchFamily="34" charset="0"/>
                        <a:ea typeface="Times New Roman"/>
                        <a:cs typeface="Times New Roman"/>
                      </a:endParaRPr>
                    </a:p>
                  </a:txBody>
                  <a:tcPr marL="25400" marR="25400" marT="0" marB="0">
                    <a:lnL>
                      <a:noFill/>
                    </a:lnL>
                    <a:lnR>
                      <a:noFill/>
                    </a:lnR>
                    <a:lnT>
                      <a:noFill/>
                    </a:lnT>
                    <a:lnB>
                      <a:noFill/>
                    </a:lnB>
                  </a:tcPr>
                </a:tc>
                <a:tc>
                  <a:txBody>
                    <a:bodyPr/>
                    <a:lstStyle/>
                    <a:p>
                      <a:pPr marL="0" marR="0">
                        <a:spcBef>
                          <a:spcPts val="0"/>
                        </a:spcBef>
                        <a:spcAft>
                          <a:spcPts val="0"/>
                        </a:spcAft>
                      </a:pPr>
                      <a:endParaRPr lang="en-US" sz="2000">
                        <a:latin typeface="Helvetica" pitchFamily="34" charset="0"/>
                        <a:ea typeface="Times New Roman"/>
                        <a:cs typeface="Times New Roman"/>
                      </a:endParaRPr>
                    </a:p>
                  </a:txBody>
                  <a:tcPr marL="25400" marR="25400" marT="0" marB="0">
                    <a:lnL>
                      <a:noFill/>
                    </a:lnL>
                    <a:lnR>
                      <a:noFill/>
                    </a:lnR>
                    <a:lnT>
                      <a:noFill/>
                    </a:lnT>
                    <a:lnB>
                      <a:noFill/>
                    </a:lnB>
                  </a:tcPr>
                </a:tc>
              </a:tr>
              <a:tr h="408145">
                <a:tc>
                  <a:txBody>
                    <a:bodyPr/>
                    <a:lstStyle/>
                    <a:p>
                      <a:pPr marL="0" marR="0">
                        <a:spcBef>
                          <a:spcPts val="0"/>
                        </a:spcBef>
                        <a:spcAft>
                          <a:spcPts val="0"/>
                        </a:spcAft>
                      </a:pPr>
                      <a:r>
                        <a:rPr lang="en-US" sz="2000" i="1">
                          <a:latin typeface="Helvetica" pitchFamily="34" charset="0"/>
                          <a:ea typeface="Times New Roman"/>
                          <a:cs typeface="Times New Roman"/>
                        </a:rPr>
                        <a:t>y</a:t>
                      </a:r>
                      <a:r>
                        <a:rPr lang="en-US" sz="2000" i="1" baseline="-25000">
                          <a:latin typeface="Helvetica" pitchFamily="34" charset="0"/>
                          <a:ea typeface="Times New Roman"/>
                          <a:cs typeface="Times New Roman"/>
                        </a:rPr>
                        <a:t>n</a:t>
                      </a:r>
                      <a:endParaRPr lang="en-US" sz="20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i="1">
                          <a:latin typeface="Helvetica" pitchFamily="34" charset="0"/>
                          <a:ea typeface="Times New Roman"/>
                          <a:cs typeface="Times New Roman"/>
                        </a:rPr>
                        <a:t>x</a:t>
                      </a:r>
                      <a:r>
                        <a:rPr lang="en-US" sz="2000" i="1" baseline="-25000">
                          <a:latin typeface="Helvetica" pitchFamily="34" charset="0"/>
                          <a:ea typeface="Times New Roman"/>
                          <a:cs typeface="Times New Roman"/>
                        </a:rPr>
                        <a:t>n</a:t>
                      </a:r>
                      <a:r>
                        <a:rPr lang="en-US" sz="2000" baseline="-25000">
                          <a:latin typeface="Helvetica" pitchFamily="34" charset="0"/>
                          <a:ea typeface="Times New Roman"/>
                          <a:cs typeface="Times New Roman"/>
                        </a:rPr>
                        <a:t>1</a:t>
                      </a:r>
                      <a:endParaRPr lang="en-US" sz="20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i="1">
                          <a:latin typeface="Helvetica" pitchFamily="34" charset="0"/>
                          <a:ea typeface="Times New Roman"/>
                          <a:cs typeface="Times New Roman"/>
                        </a:rPr>
                        <a:t>x</a:t>
                      </a:r>
                      <a:r>
                        <a:rPr lang="en-US" sz="2000" i="1" baseline="-25000">
                          <a:latin typeface="Helvetica" pitchFamily="34" charset="0"/>
                          <a:ea typeface="Times New Roman"/>
                          <a:cs typeface="Times New Roman"/>
                        </a:rPr>
                        <a:t>n</a:t>
                      </a:r>
                      <a:r>
                        <a:rPr lang="en-US" sz="2000" baseline="-25000">
                          <a:latin typeface="Helvetica" pitchFamily="34" charset="0"/>
                          <a:ea typeface="Times New Roman"/>
                          <a:cs typeface="Times New Roman"/>
                        </a:rPr>
                        <a:t>2</a:t>
                      </a:r>
                      <a:endParaRPr lang="en-US" sz="200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i="1" spc="100" baseline="30000" dirty="0">
                          <a:solidFill>
                            <a:srgbClr val="000000"/>
                          </a:solidFill>
                          <a:latin typeface="Helvetica" pitchFamily="34" charset="0"/>
                          <a:ea typeface="Times New Roman"/>
                          <a:cs typeface="Times New Roman"/>
                          <a:sym typeface="Symbol"/>
                        </a:rPr>
                        <a:t></a:t>
                      </a:r>
                      <a:endParaRPr lang="en-US" sz="20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i="1" spc="100" dirty="0" err="1">
                          <a:solidFill>
                            <a:srgbClr val="000000"/>
                          </a:solidFill>
                          <a:latin typeface="Helvetica" pitchFamily="34" charset="0"/>
                          <a:ea typeface="Times New Roman"/>
                          <a:cs typeface="Times New Roman"/>
                        </a:rPr>
                        <a:t>x</a:t>
                      </a:r>
                      <a:r>
                        <a:rPr lang="en-US" sz="2000" b="0" i="1" spc="100" baseline="-25000" dirty="0" err="1">
                          <a:solidFill>
                            <a:srgbClr val="000000"/>
                          </a:solidFill>
                          <a:latin typeface="Helvetica" pitchFamily="34" charset="0"/>
                          <a:ea typeface="Times New Roman"/>
                          <a:cs typeface="Times New Roman"/>
                        </a:rPr>
                        <a:t>nk</a:t>
                      </a:r>
                      <a:endParaRPr lang="en-US" sz="2000" dirty="0">
                        <a:latin typeface="Helvetica" pitchFamily="34"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026" name="Object 11"/>
          <p:cNvGraphicFramePr>
            <a:graphicFrameLocks noChangeAspect="1"/>
          </p:cNvGraphicFramePr>
          <p:nvPr/>
        </p:nvGraphicFramePr>
        <p:xfrm>
          <a:off x="0" y="0"/>
          <a:ext cx="76200" cy="190500"/>
        </p:xfrm>
        <a:graphic>
          <a:graphicData uri="http://schemas.openxmlformats.org/presentationml/2006/ole">
            <mc:AlternateContent xmlns:mc="http://schemas.openxmlformats.org/markup-compatibility/2006">
              <mc:Choice xmlns:v="urn:schemas-microsoft-com:vml" Requires="v">
                <p:oleObj spid="_x0000_s1030" name="Equation" r:id="rId4" imgW="76101" imgH="190252" progId="Equation.DSMT4">
                  <p:embed/>
                </p:oleObj>
              </mc:Choice>
              <mc:Fallback>
                <p:oleObj name="Equation" r:id="rId4" imgW="76101" imgH="190252"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10"/>
          <p:cNvGraphicFramePr>
            <a:graphicFrameLocks noChangeAspect="1"/>
          </p:cNvGraphicFramePr>
          <p:nvPr/>
        </p:nvGraphicFramePr>
        <p:xfrm>
          <a:off x="0" y="0"/>
          <a:ext cx="76200" cy="190500"/>
        </p:xfrm>
        <a:graphic>
          <a:graphicData uri="http://schemas.openxmlformats.org/presentationml/2006/ole">
            <mc:AlternateContent xmlns:mc="http://schemas.openxmlformats.org/markup-compatibility/2006">
              <mc:Choice xmlns:v="urn:schemas-microsoft-com:vml" Requires="v">
                <p:oleObj spid="_x0000_s1031" name="Equation" r:id="rId6" imgW="76101" imgH="190252" progId="Equation.DSMT4">
                  <p:embed/>
                </p:oleObj>
              </mc:Choice>
              <mc:Fallback>
                <p:oleObj name="Equation" r:id="rId6" imgW="76101" imgH="190252"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9"/>
          <p:cNvGraphicFramePr>
            <a:graphicFrameLocks noChangeAspect="1"/>
          </p:cNvGraphicFramePr>
          <p:nvPr/>
        </p:nvGraphicFramePr>
        <p:xfrm>
          <a:off x="0" y="0"/>
          <a:ext cx="76200" cy="190500"/>
        </p:xfrm>
        <a:graphic>
          <a:graphicData uri="http://schemas.openxmlformats.org/presentationml/2006/ole">
            <mc:AlternateContent xmlns:mc="http://schemas.openxmlformats.org/markup-compatibility/2006">
              <mc:Choice xmlns:v="urn:schemas-microsoft-com:vml" Requires="v">
                <p:oleObj spid="_x0000_s1032" name="Equation" r:id="rId8" imgW="76101" imgH="190252" progId="Equation.DSMT4">
                  <p:embed/>
                </p:oleObj>
              </mc:Choice>
              <mc:Fallback>
                <p:oleObj name="Equation" r:id="rId8" imgW="76101" imgH="190252"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6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8"/>
          <p:cNvGraphicFramePr>
            <a:graphicFrameLocks noChangeAspect="1"/>
          </p:cNvGraphicFramePr>
          <p:nvPr/>
        </p:nvGraphicFramePr>
        <p:xfrm>
          <a:off x="0" y="0"/>
          <a:ext cx="76200" cy="190500"/>
        </p:xfrm>
        <a:graphic>
          <a:graphicData uri="http://schemas.openxmlformats.org/presentationml/2006/ole">
            <mc:AlternateContent xmlns:mc="http://schemas.openxmlformats.org/markup-compatibility/2006">
              <mc:Choice xmlns:v="urn:schemas-microsoft-com:vml" Requires="v">
                <p:oleObj spid="_x0000_s1033" name="Equation" r:id="rId10" imgW="76101" imgH="190252" progId="Equation.DSMT4">
                  <p:embed/>
                </p:oleObj>
              </mc:Choice>
              <mc:Fallback>
                <p:oleObj name="Equation" r:id="rId10" imgW="76101" imgH="190252"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76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80899" name="Text Box 4"/>
          <p:cNvSpPr txBox="1">
            <a:spLocks noChangeArrowheads="1"/>
          </p:cNvSpPr>
          <p:nvPr/>
        </p:nvSpPr>
        <p:spPr bwMode="auto">
          <a:xfrm>
            <a:off x="304800" y="990600"/>
            <a:ext cx="4495800" cy="477838"/>
          </a:xfrm>
          <a:prstGeom prst="rect">
            <a:avLst/>
          </a:prstGeom>
          <a:noFill/>
          <a:ln w="9525">
            <a:noFill/>
            <a:miter lim="800000"/>
            <a:headEnd/>
            <a:tailEnd/>
          </a:ln>
        </p:spPr>
        <p:txBody>
          <a:bodyPr>
            <a:spAutoFit/>
          </a:bodyPr>
          <a:lstStyle/>
          <a:p>
            <a:r>
              <a:rPr lang="en-US" sz="2500" b="1" dirty="0">
                <a:latin typeface="Helvetica"/>
              </a:rPr>
              <a:t>12-5.1 Residual Analysis</a:t>
            </a:r>
          </a:p>
        </p:txBody>
      </p:sp>
      <p:sp>
        <p:nvSpPr>
          <p:cNvPr id="80900" name="Text Box 5"/>
          <p:cNvSpPr txBox="1">
            <a:spLocks noChangeArrowheads="1"/>
          </p:cNvSpPr>
          <p:nvPr/>
        </p:nvSpPr>
        <p:spPr bwMode="auto">
          <a:xfrm>
            <a:off x="381000" y="1524000"/>
            <a:ext cx="2819400" cy="477838"/>
          </a:xfrm>
          <a:prstGeom prst="rect">
            <a:avLst/>
          </a:prstGeom>
          <a:noFill/>
          <a:ln w="9525">
            <a:noFill/>
            <a:miter lim="800000"/>
            <a:headEnd/>
            <a:tailEnd/>
          </a:ln>
        </p:spPr>
        <p:txBody>
          <a:bodyPr>
            <a:spAutoFit/>
          </a:bodyPr>
          <a:lstStyle/>
          <a:p>
            <a:r>
              <a:rPr lang="en-US" sz="2500" b="1" dirty="0">
                <a:latin typeface="Helvetica"/>
              </a:rPr>
              <a:t>Example 12-10</a:t>
            </a:r>
          </a:p>
        </p:txBody>
      </p:sp>
      <p:sp>
        <p:nvSpPr>
          <p:cNvPr id="80901" name="Rectangle 6"/>
          <p:cNvSpPr>
            <a:spLocks noChangeArrowheads="1"/>
          </p:cNvSpPr>
          <p:nvPr/>
        </p:nvSpPr>
        <p:spPr bwMode="auto">
          <a:xfrm>
            <a:off x="381000" y="2133600"/>
            <a:ext cx="3810000" cy="338138"/>
          </a:xfrm>
          <a:prstGeom prst="rect">
            <a:avLst/>
          </a:prstGeom>
          <a:noFill/>
          <a:ln w="9525">
            <a:noFill/>
            <a:miter lim="800000"/>
            <a:headEnd/>
            <a:tailEnd/>
          </a:ln>
        </p:spPr>
        <p:txBody>
          <a:bodyPr>
            <a:spAutoFit/>
          </a:bodyPr>
          <a:lstStyle/>
          <a:p>
            <a:r>
              <a:rPr lang="en-US" sz="1600" b="1" dirty="0">
                <a:solidFill>
                  <a:srgbClr val="1F497D"/>
                </a:solidFill>
                <a:latin typeface="Helvetica"/>
              </a:rPr>
              <a:t>Figure 12-9</a:t>
            </a:r>
            <a:r>
              <a:rPr lang="en-US" sz="1600" dirty="0">
                <a:solidFill>
                  <a:srgbClr val="1F497D"/>
                </a:solidFill>
                <a:latin typeface="Helvetica"/>
              </a:rPr>
              <a:t> </a:t>
            </a:r>
            <a:r>
              <a:rPr lang="en-US" sz="1600" dirty="0">
                <a:latin typeface="Helvetica"/>
              </a:rPr>
              <a:t>Plot of residuals against </a:t>
            </a:r>
            <a:r>
              <a:rPr lang="en-US" sz="1600" i="1" dirty="0">
                <a:latin typeface="Helvetica"/>
              </a:rPr>
              <a:t>x</a:t>
            </a:r>
            <a:r>
              <a:rPr lang="en-US" sz="1600" baseline="-25000" dirty="0">
                <a:latin typeface="Helvetica"/>
              </a:rPr>
              <a:t>2</a:t>
            </a:r>
            <a:r>
              <a:rPr lang="en-US" sz="1600" dirty="0">
                <a:latin typeface="Helvetica"/>
              </a:rPr>
              <a:t>.</a:t>
            </a:r>
          </a:p>
        </p:txBody>
      </p:sp>
      <p:sp>
        <p:nvSpPr>
          <p:cNvPr id="80902" name="Slide Number Placeholder 7"/>
          <p:cNvSpPr>
            <a:spLocks noGrp="1"/>
          </p:cNvSpPr>
          <p:nvPr>
            <p:ph type="sldNum" sz="quarter" idx="12"/>
          </p:nvPr>
        </p:nvSpPr>
        <p:spPr bwMode="auto">
          <a:noFill/>
          <a:ln>
            <a:miter lim="800000"/>
            <a:headEnd/>
            <a:tailEnd/>
          </a:ln>
        </p:spPr>
        <p:txBody>
          <a:bodyPr/>
          <a:lstStyle/>
          <a:p>
            <a:fld id="{AA21B7DE-3BD6-4189-9619-C8B9A32C1657}" type="slidenum">
              <a:rPr lang="en-US" smtClean="0">
                <a:latin typeface="Helvetica"/>
              </a:rPr>
              <a:pPr/>
              <a:t>60</a:t>
            </a:fld>
            <a:endParaRPr lang="en-US" smtClean="0">
              <a:latin typeface="Helvetica"/>
            </a:endParaRPr>
          </a:p>
        </p:txBody>
      </p:sp>
      <p:pic>
        <p:nvPicPr>
          <p:cNvPr id="157697" name="Picture 1"/>
          <p:cNvPicPr>
            <a:picLocks noChangeAspect="1" noChangeArrowheads="1"/>
          </p:cNvPicPr>
          <p:nvPr/>
        </p:nvPicPr>
        <p:blipFill>
          <a:blip r:embed="rId3"/>
          <a:srcRect/>
          <a:stretch>
            <a:fillRect/>
          </a:stretch>
        </p:blipFill>
        <p:spPr bwMode="auto">
          <a:xfrm>
            <a:off x="2089150" y="2590800"/>
            <a:ext cx="5302250" cy="3200400"/>
          </a:xfrm>
          <a:prstGeom prst="rect">
            <a:avLst/>
          </a:prstGeom>
          <a:noFill/>
          <a:ln w="9525">
            <a:noFill/>
            <a:miter lim="800000"/>
            <a:headEnd/>
            <a:tailEnd/>
          </a:ln>
          <a:effectLst/>
        </p:spPr>
      </p:pic>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5061" name="Text Box 4"/>
          <p:cNvSpPr txBox="1">
            <a:spLocks noChangeArrowheads="1"/>
          </p:cNvSpPr>
          <p:nvPr/>
        </p:nvSpPr>
        <p:spPr bwMode="auto">
          <a:xfrm>
            <a:off x="304800" y="990600"/>
            <a:ext cx="4495800" cy="519113"/>
          </a:xfrm>
          <a:prstGeom prst="rect">
            <a:avLst/>
          </a:prstGeom>
          <a:noFill/>
          <a:ln w="9525">
            <a:noFill/>
            <a:miter lim="800000"/>
            <a:headEnd/>
            <a:tailEnd/>
          </a:ln>
        </p:spPr>
        <p:txBody>
          <a:bodyPr>
            <a:spAutoFit/>
          </a:bodyPr>
          <a:lstStyle/>
          <a:p>
            <a:r>
              <a:rPr lang="en-US" sz="2800" b="1" dirty="0">
                <a:latin typeface="Helvetica"/>
              </a:rPr>
              <a:t>12-5.1 Residual Analysis</a:t>
            </a:r>
          </a:p>
        </p:txBody>
      </p:sp>
      <p:sp>
        <p:nvSpPr>
          <p:cNvPr id="45062" name="Slide Number Placeholder 5"/>
          <p:cNvSpPr>
            <a:spLocks noGrp="1"/>
          </p:cNvSpPr>
          <p:nvPr>
            <p:ph type="sldNum" sz="quarter" idx="12"/>
          </p:nvPr>
        </p:nvSpPr>
        <p:spPr bwMode="auto">
          <a:noFill/>
          <a:ln>
            <a:miter lim="800000"/>
            <a:headEnd/>
            <a:tailEnd/>
          </a:ln>
        </p:spPr>
        <p:txBody>
          <a:bodyPr/>
          <a:lstStyle/>
          <a:p>
            <a:fld id="{12BB69DF-1869-446D-BE4F-0FE4F81C579D}" type="slidenum">
              <a:rPr lang="en-US" smtClean="0">
                <a:latin typeface="Helvetica"/>
              </a:rPr>
              <a:pPr/>
              <a:t>61</a:t>
            </a:fld>
            <a:endParaRPr lang="en-US" smtClean="0">
              <a:latin typeface="Helvetica"/>
            </a:endParaRPr>
          </a:p>
        </p:txBody>
      </p:sp>
      <p:sp>
        <p:nvSpPr>
          <p:cNvPr id="4506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5058" name="Object 7"/>
          <p:cNvGraphicFramePr>
            <a:graphicFrameLocks noChangeAspect="1"/>
          </p:cNvGraphicFramePr>
          <p:nvPr/>
        </p:nvGraphicFramePr>
        <p:xfrm>
          <a:off x="1600200" y="1828800"/>
          <a:ext cx="4038600" cy="952500"/>
        </p:xfrm>
        <a:graphic>
          <a:graphicData uri="http://schemas.openxmlformats.org/presentationml/2006/ole">
            <mc:AlternateContent xmlns:mc="http://schemas.openxmlformats.org/markup-compatibility/2006">
              <mc:Choice xmlns:v="urn:schemas-microsoft-com:vml" Requires="v">
                <p:oleObj spid="_x0000_s45060" name="Equation" r:id="rId4" imgW="2094591" imgH="495085" progId="Equation.DSMT4">
                  <p:embed/>
                </p:oleObj>
              </mc:Choice>
              <mc:Fallback>
                <p:oleObj name="Equation" r:id="rId4" imgW="2094591" imgH="495085"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28800"/>
                        <a:ext cx="40386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4" name="Rectangle 9"/>
          <p:cNvSpPr>
            <a:spLocks noChangeArrowheads="1"/>
          </p:cNvSpPr>
          <p:nvPr/>
        </p:nvSpPr>
        <p:spPr bwMode="auto">
          <a:xfrm>
            <a:off x="0" y="495300"/>
            <a:ext cx="9144000" cy="0"/>
          </a:xfrm>
          <a:prstGeom prst="rect">
            <a:avLst/>
          </a:prstGeom>
          <a:noFill/>
          <a:ln w="9525">
            <a:noFill/>
            <a:miter lim="800000"/>
            <a:headEnd/>
            <a:tailEnd/>
          </a:ln>
        </p:spPr>
        <p:txBody>
          <a:bodyPr wrap="none" anchor="ctr">
            <a:spAutoFit/>
          </a:bodyPr>
          <a:lstStyle/>
          <a:p>
            <a:endParaRPr lang="en-US"/>
          </a:p>
        </p:txBody>
      </p:sp>
      <p:sp>
        <p:nvSpPr>
          <p:cNvPr id="45065" name="TextBox 9"/>
          <p:cNvSpPr txBox="1">
            <a:spLocks noChangeArrowheads="1"/>
          </p:cNvSpPr>
          <p:nvPr/>
        </p:nvSpPr>
        <p:spPr bwMode="auto">
          <a:xfrm>
            <a:off x="6248400" y="1981200"/>
            <a:ext cx="1676400" cy="738664"/>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12-28)</a:t>
            </a:r>
            <a:endParaRPr lang="en-US" sz="2000" dirty="0">
              <a:latin typeface="Helvetica"/>
            </a:endParaRPr>
          </a:p>
          <a:p>
            <a:endParaRPr lang="en-US" sz="2200" dirty="0">
              <a:latin typeface="Helvetica"/>
            </a:endParaRPr>
          </a:p>
        </p:txBody>
      </p:sp>
      <p:sp>
        <p:nvSpPr>
          <p:cNvPr id="45066" name="TextBox 10"/>
          <p:cNvSpPr txBox="1">
            <a:spLocks noChangeArrowheads="1"/>
          </p:cNvSpPr>
          <p:nvPr/>
        </p:nvSpPr>
        <p:spPr bwMode="auto">
          <a:xfrm>
            <a:off x="533400" y="3276600"/>
            <a:ext cx="7620000" cy="2062163"/>
          </a:xfrm>
          <a:prstGeom prst="rect">
            <a:avLst/>
          </a:prstGeom>
          <a:noFill/>
          <a:ln w="9525">
            <a:noFill/>
            <a:miter lim="800000"/>
            <a:headEnd/>
            <a:tailEnd/>
          </a:ln>
        </p:spPr>
        <p:txBody>
          <a:bodyPr>
            <a:spAutoFit/>
          </a:bodyPr>
          <a:lstStyle/>
          <a:p>
            <a:r>
              <a:rPr lang="en-US" sz="2200">
                <a:latin typeface="Helvetica"/>
              </a:rPr>
              <a:t>where </a:t>
            </a:r>
            <a:r>
              <a:rPr lang="en-US" sz="2200" i="1">
                <a:latin typeface="Helvetica"/>
              </a:rPr>
              <a:t>h</a:t>
            </a:r>
            <a:r>
              <a:rPr lang="en-US" sz="2200" i="1" baseline="-25000">
                <a:latin typeface="Helvetica"/>
              </a:rPr>
              <a:t>ii</a:t>
            </a:r>
            <a:r>
              <a:rPr lang="en-US" sz="2200">
                <a:latin typeface="Helvetica"/>
              </a:rPr>
              <a:t> is the </a:t>
            </a:r>
            <a:r>
              <a:rPr lang="en-US" sz="2200" i="1">
                <a:latin typeface="Helvetica"/>
              </a:rPr>
              <a:t>i</a:t>
            </a:r>
            <a:r>
              <a:rPr lang="en-US" sz="2200">
                <a:latin typeface="Helvetica"/>
              </a:rPr>
              <a:t>th diagonal element of the matrix</a:t>
            </a:r>
          </a:p>
          <a:p>
            <a:endParaRPr lang="en-US" sz="2200">
              <a:latin typeface="Helvetica"/>
            </a:endParaRPr>
          </a:p>
          <a:p>
            <a:r>
              <a:rPr lang="en-US" sz="2200" b="1">
                <a:latin typeface="Helvetica"/>
              </a:rPr>
              <a:t>		H </a:t>
            </a:r>
            <a:r>
              <a:rPr lang="en-US" sz="2200">
                <a:latin typeface="Helvetica"/>
              </a:rPr>
              <a:t>=</a:t>
            </a:r>
            <a:r>
              <a:rPr lang="en-US" sz="2200" b="1">
                <a:latin typeface="Helvetica"/>
              </a:rPr>
              <a:t> X</a:t>
            </a:r>
            <a:r>
              <a:rPr lang="en-US" sz="2200">
                <a:latin typeface="Helvetica"/>
              </a:rPr>
              <a:t>(</a:t>
            </a:r>
            <a:r>
              <a:rPr lang="en-US" sz="2200" b="1">
                <a:latin typeface="Helvetica"/>
              </a:rPr>
              <a:t>X</a:t>
            </a:r>
            <a:r>
              <a:rPr lang="en-US" sz="2200">
                <a:latin typeface="Helvetica"/>
                <a:sym typeface="Symbol" pitchFamily="18" charset="2"/>
              </a:rPr>
              <a:t></a:t>
            </a:r>
            <a:r>
              <a:rPr lang="en-US" sz="2200" b="1">
                <a:latin typeface="Helvetica"/>
              </a:rPr>
              <a:t>X</a:t>
            </a:r>
            <a:r>
              <a:rPr lang="en-US" sz="2200">
                <a:latin typeface="Helvetica"/>
              </a:rPr>
              <a:t>)</a:t>
            </a:r>
            <a:r>
              <a:rPr lang="en-US" sz="2200" baseline="30000">
                <a:latin typeface="Helvetica"/>
              </a:rPr>
              <a:t>-1</a:t>
            </a:r>
            <a:r>
              <a:rPr lang="en-US" sz="2200" b="1">
                <a:latin typeface="Helvetica"/>
              </a:rPr>
              <a:t>X</a:t>
            </a:r>
            <a:r>
              <a:rPr lang="en-US" sz="2200">
                <a:latin typeface="Helvetica"/>
                <a:sym typeface="Symbol" pitchFamily="18" charset="2"/>
              </a:rPr>
              <a:t></a:t>
            </a:r>
          </a:p>
          <a:p>
            <a:endParaRPr lang="en-US" sz="2200">
              <a:latin typeface="Helvetica"/>
            </a:endParaRPr>
          </a:p>
          <a:p>
            <a:r>
              <a:rPr lang="en-US" sz="2200">
                <a:latin typeface="Helvetica"/>
              </a:rPr>
              <a:t>The </a:t>
            </a:r>
            <a:r>
              <a:rPr lang="en-US" sz="2200" b="1">
                <a:latin typeface="Helvetica"/>
              </a:rPr>
              <a:t>H</a:t>
            </a:r>
            <a:r>
              <a:rPr lang="en-US" sz="2200">
                <a:latin typeface="Helvetica"/>
              </a:rPr>
              <a:t> matrix is sometimes called the </a:t>
            </a:r>
            <a:r>
              <a:rPr lang="en-US" sz="2200" b="1">
                <a:latin typeface="Helvetica"/>
              </a:rPr>
              <a:t>“hat” matrix,</a:t>
            </a:r>
            <a:r>
              <a:rPr lang="en-US" sz="2200">
                <a:latin typeface="Helvetica"/>
              </a:rPr>
              <a:t> since</a:t>
            </a:r>
          </a:p>
          <a:p>
            <a:endParaRPr lang="en-US"/>
          </a:p>
        </p:txBody>
      </p:sp>
      <p:sp>
        <p:nvSpPr>
          <p:cNvPr id="45067"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5059" name="Object 10"/>
          <p:cNvGraphicFramePr>
            <a:graphicFrameLocks noChangeAspect="1"/>
          </p:cNvGraphicFramePr>
          <p:nvPr/>
        </p:nvGraphicFramePr>
        <p:xfrm>
          <a:off x="2133600" y="5257800"/>
          <a:ext cx="3810000" cy="561975"/>
        </p:xfrm>
        <a:graphic>
          <a:graphicData uri="http://schemas.openxmlformats.org/presentationml/2006/ole">
            <mc:AlternateContent xmlns:mc="http://schemas.openxmlformats.org/markup-compatibility/2006">
              <mc:Choice xmlns:v="urn:schemas-microsoft-com:vml" Requires="v">
                <p:oleObj spid="_x0000_s45061" name="Equation" r:id="rId6" imgW="1866090" imgH="253890" progId="Equation.DSMT4">
                  <p:embed/>
                </p:oleObj>
              </mc:Choice>
              <mc:Fallback>
                <p:oleObj name="Equation" r:id="rId6" imgW="1866090" imgH="25389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257800"/>
                        <a:ext cx="3810000"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6085" name="Text Box 4"/>
          <p:cNvSpPr txBox="1">
            <a:spLocks noChangeArrowheads="1"/>
          </p:cNvSpPr>
          <p:nvPr/>
        </p:nvSpPr>
        <p:spPr bwMode="auto">
          <a:xfrm>
            <a:off x="304800" y="990600"/>
            <a:ext cx="4495800" cy="477838"/>
          </a:xfrm>
          <a:prstGeom prst="rect">
            <a:avLst/>
          </a:prstGeom>
          <a:noFill/>
          <a:ln w="9525">
            <a:noFill/>
            <a:miter lim="800000"/>
            <a:headEnd/>
            <a:tailEnd/>
          </a:ln>
        </p:spPr>
        <p:txBody>
          <a:bodyPr>
            <a:spAutoFit/>
          </a:bodyPr>
          <a:lstStyle/>
          <a:p>
            <a:r>
              <a:rPr lang="en-US" sz="2500" b="1" dirty="0">
                <a:latin typeface="Helvetica"/>
              </a:rPr>
              <a:t>12-5.1 Residual Analysis</a:t>
            </a:r>
          </a:p>
        </p:txBody>
      </p:sp>
      <p:sp>
        <p:nvSpPr>
          <p:cNvPr id="46086" name="Text Box 7"/>
          <p:cNvSpPr txBox="1">
            <a:spLocks noChangeArrowheads="1"/>
          </p:cNvSpPr>
          <p:nvPr/>
        </p:nvSpPr>
        <p:spPr bwMode="auto">
          <a:xfrm>
            <a:off x="228600" y="3657600"/>
            <a:ext cx="7391400" cy="2062163"/>
          </a:xfrm>
          <a:prstGeom prst="rect">
            <a:avLst/>
          </a:prstGeom>
          <a:noFill/>
          <a:ln w="9525">
            <a:noFill/>
            <a:miter lim="800000"/>
            <a:headEnd/>
            <a:tailEnd/>
          </a:ln>
        </p:spPr>
        <p:txBody>
          <a:bodyPr>
            <a:spAutoFit/>
          </a:bodyPr>
          <a:lstStyle/>
          <a:p>
            <a:r>
              <a:rPr lang="en-US" sz="2500" dirty="0">
                <a:latin typeface="Helvetica"/>
              </a:rPr>
              <a:t>    </a:t>
            </a:r>
          </a:p>
          <a:p>
            <a:r>
              <a:rPr lang="en-US" sz="2500" dirty="0">
                <a:latin typeface="Helvetica"/>
              </a:rPr>
              <a:t>The variance of the </a:t>
            </a:r>
            <a:r>
              <a:rPr lang="en-US" sz="2500" i="1" dirty="0" err="1">
                <a:latin typeface="Helvetica"/>
              </a:rPr>
              <a:t>i</a:t>
            </a:r>
            <a:r>
              <a:rPr lang="en-US" sz="2500" dirty="0" err="1">
                <a:latin typeface="Helvetica"/>
              </a:rPr>
              <a:t>th</a:t>
            </a:r>
            <a:r>
              <a:rPr lang="en-US" sz="2500" dirty="0">
                <a:latin typeface="Helvetica"/>
              </a:rPr>
              <a:t> residual is</a:t>
            </a:r>
          </a:p>
          <a:p>
            <a:endParaRPr lang="en-US" sz="2500" dirty="0">
              <a:latin typeface="Helvetica"/>
            </a:endParaRPr>
          </a:p>
          <a:p>
            <a:r>
              <a:rPr lang="en-US" sz="2800" i="1" dirty="0">
                <a:latin typeface="Helvetica"/>
              </a:rPr>
              <a:t>		V</a:t>
            </a:r>
            <a:r>
              <a:rPr lang="en-US" sz="2800" dirty="0">
                <a:latin typeface="Helvetica"/>
              </a:rPr>
              <a:t>(</a:t>
            </a:r>
            <a:r>
              <a:rPr lang="en-US" sz="2800" i="1" dirty="0" err="1">
                <a:latin typeface="Helvetica"/>
              </a:rPr>
              <a:t>e</a:t>
            </a:r>
            <a:r>
              <a:rPr lang="en-US" sz="2800" i="1" baseline="-25000" dirty="0" err="1">
                <a:latin typeface="Helvetica"/>
              </a:rPr>
              <a:t>i</a:t>
            </a:r>
            <a:r>
              <a:rPr lang="en-US" sz="2800" dirty="0">
                <a:latin typeface="Helvetica"/>
              </a:rPr>
              <a:t>) = </a:t>
            </a:r>
            <a:r>
              <a:rPr lang="en-US" sz="2800" dirty="0">
                <a:latin typeface="Symbol" pitchFamily="18" charset="2"/>
              </a:rPr>
              <a:t>s</a:t>
            </a:r>
            <a:r>
              <a:rPr lang="en-US" sz="2800" baseline="30000" dirty="0">
                <a:latin typeface="Helvetica"/>
              </a:rPr>
              <a:t>2</a:t>
            </a:r>
            <a:r>
              <a:rPr lang="en-US" sz="2800" dirty="0">
                <a:latin typeface="Helvetica"/>
              </a:rPr>
              <a:t>(1 - </a:t>
            </a:r>
            <a:r>
              <a:rPr lang="en-US" sz="2800" i="1" dirty="0" err="1">
                <a:latin typeface="Helvetica"/>
              </a:rPr>
              <a:t>h</a:t>
            </a:r>
            <a:r>
              <a:rPr lang="en-US" sz="2800" i="1" baseline="-25000" dirty="0" err="1">
                <a:latin typeface="Helvetica"/>
              </a:rPr>
              <a:t>ii</a:t>
            </a:r>
            <a:r>
              <a:rPr lang="en-US" sz="2800" dirty="0">
                <a:latin typeface="Helvetica"/>
              </a:rPr>
              <a:t>),	</a:t>
            </a:r>
            <a:r>
              <a:rPr lang="en-US" sz="2800" i="1" dirty="0" err="1">
                <a:latin typeface="Helvetica"/>
              </a:rPr>
              <a:t>i</a:t>
            </a:r>
            <a:r>
              <a:rPr lang="en-US" sz="2800" dirty="0">
                <a:latin typeface="Helvetica"/>
              </a:rPr>
              <a:t> = 1, 2, </a:t>
            </a:r>
            <a:r>
              <a:rPr lang="en-US" sz="2800" dirty="0">
                <a:latin typeface="Helvetica"/>
                <a:sym typeface="Symbol" pitchFamily="18" charset="2"/>
              </a:rPr>
              <a:t></a:t>
            </a:r>
            <a:r>
              <a:rPr lang="en-US" sz="2800" dirty="0">
                <a:latin typeface="Helvetica"/>
              </a:rPr>
              <a:t>, </a:t>
            </a:r>
            <a:r>
              <a:rPr lang="en-US" sz="2800" i="1" dirty="0">
                <a:latin typeface="Helvetica"/>
              </a:rPr>
              <a:t>n</a:t>
            </a:r>
            <a:endParaRPr lang="en-US" sz="2800" dirty="0">
              <a:latin typeface="Helvetica"/>
            </a:endParaRPr>
          </a:p>
          <a:p>
            <a:endParaRPr lang="en-US" sz="2500" dirty="0">
              <a:latin typeface="Helvetica"/>
            </a:endParaRPr>
          </a:p>
        </p:txBody>
      </p:sp>
      <p:sp>
        <p:nvSpPr>
          <p:cNvPr id="46087" name="Slide Number Placeholder 7"/>
          <p:cNvSpPr>
            <a:spLocks noGrp="1"/>
          </p:cNvSpPr>
          <p:nvPr>
            <p:ph type="sldNum" sz="quarter" idx="12"/>
          </p:nvPr>
        </p:nvSpPr>
        <p:spPr bwMode="auto">
          <a:noFill/>
          <a:ln>
            <a:miter lim="800000"/>
            <a:headEnd/>
            <a:tailEnd/>
          </a:ln>
        </p:spPr>
        <p:txBody>
          <a:bodyPr/>
          <a:lstStyle/>
          <a:p>
            <a:fld id="{9754915C-F35D-4BDC-9903-0EE505E2F13F}" type="slidenum">
              <a:rPr lang="en-US" smtClean="0">
                <a:latin typeface="Helvetica"/>
              </a:rPr>
              <a:pPr/>
              <a:t>62</a:t>
            </a:fld>
            <a:endParaRPr lang="en-US" smtClean="0">
              <a:latin typeface="Helvetica"/>
            </a:endParaRPr>
          </a:p>
        </p:txBody>
      </p:sp>
      <p:sp>
        <p:nvSpPr>
          <p:cNvPr id="46088" name="TextBox 8"/>
          <p:cNvSpPr txBox="1">
            <a:spLocks noChangeArrowheads="1"/>
          </p:cNvSpPr>
          <p:nvPr/>
        </p:nvSpPr>
        <p:spPr bwMode="auto">
          <a:xfrm>
            <a:off x="304800" y="1676400"/>
            <a:ext cx="8001000" cy="2354263"/>
          </a:xfrm>
          <a:prstGeom prst="rect">
            <a:avLst/>
          </a:prstGeom>
          <a:noFill/>
          <a:ln w="9525">
            <a:noFill/>
            <a:miter lim="800000"/>
            <a:headEnd/>
            <a:tailEnd/>
          </a:ln>
        </p:spPr>
        <p:txBody>
          <a:bodyPr>
            <a:spAutoFit/>
          </a:bodyPr>
          <a:lstStyle/>
          <a:p>
            <a:r>
              <a:rPr lang="en-US" sz="2500" dirty="0">
                <a:latin typeface="Helvetica"/>
              </a:rPr>
              <a:t>Since each row of the matrix </a:t>
            </a:r>
            <a:r>
              <a:rPr lang="en-US" sz="2500" b="1" dirty="0">
                <a:latin typeface="Helvetica"/>
              </a:rPr>
              <a:t>X</a:t>
            </a:r>
            <a:r>
              <a:rPr lang="en-US" sz="2500" dirty="0">
                <a:latin typeface="Helvetica"/>
              </a:rPr>
              <a:t> corresponds to a vector, say                        , another way to write the diagonal elements of the hat matrix is</a:t>
            </a:r>
          </a:p>
          <a:p>
            <a:endParaRPr lang="en-US" sz="2500" dirty="0">
              <a:latin typeface="Helvetica"/>
            </a:endParaRPr>
          </a:p>
          <a:p>
            <a:r>
              <a:rPr lang="en-US" sz="2500" dirty="0">
                <a:latin typeface="Helvetica"/>
              </a:rPr>
              <a:t>						</a:t>
            </a:r>
            <a:r>
              <a:rPr lang="en-US" sz="2000" dirty="0">
                <a:latin typeface="Helvetica"/>
              </a:rPr>
              <a:t>(</a:t>
            </a:r>
            <a:r>
              <a:rPr lang="en-US" sz="2000" dirty="0" smtClean="0">
                <a:latin typeface="Helvetica"/>
              </a:rPr>
              <a:t>12-29)</a:t>
            </a:r>
            <a:endParaRPr lang="en-US" sz="2000" dirty="0">
              <a:latin typeface="Helvetica"/>
            </a:endParaRPr>
          </a:p>
          <a:p>
            <a:endParaRPr lang="en-US" sz="2200" dirty="0">
              <a:latin typeface="Helvetica"/>
            </a:endParaRPr>
          </a:p>
        </p:txBody>
      </p:sp>
      <p:sp>
        <p:nvSpPr>
          <p:cNvPr id="4608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6082" name="Object 9"/>
          <p:cNvGraphicFramePr>
            <a:graphicFrameLocks noChangeAspect="1"/>
          </p:cNvGraphicFramePr>
          <p:nvPr/>
        </p:nvGraphicFramePr>
        <p:xfrm>
          <a:off x="914400" y="2133600"/>
          <a:ext cx="2057400" cy="381000"/>
        </p:xfrm>
        <a:graphic>
          <a:graphicData uri="http://schemas.openxmlformats.org/presentationml/2006/ole">
            <mc:AlternateContent xmlns:mc="http://schemas.openxmlformats.org/markup-compatibility/2006">
              <mc:Choice xmlns:v="urn:schemas-microsoft-com:vml" Requires="v">
                <p:oleObj spid="_x0000_s46084" name="Equation" r:id="rId4" imgW="1473200" imgH="228600" progId="Equation.DSMT4">
                  <p:embed/>
                </p:oleObj>
              </mc:Choice>
              <mc:Fallback>
                <p:oleObj name="Equation" r:id="rId4" imgW="1473200" imgH="2286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133600"/>
                        <a:ext cx="2057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0"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6083" name="Object 11"/>
          <p:cNvGraphicFramePr>
            <a:graphicFrameLocks noChangeAspect="1"/>
          </p:cNvGraphicFramePr>
          <p:nvPr/>
        </p:nvGraphicFramePr>
        <p:xfrm>
          <a:off x="2438400" y="3124200"/>
          <a:ext cx="2133600" cy="495300"/>
        </p:xfrm>
        <a:graphic>
          <a:graphicData uri="http://schemas.openxmlformats.org/presentationml/2006/ole">
            <mc:AlternateContent xmlns:mc="http://schemas.openxmlformats.org/markup-compatibility/2006">
              <mc:Choice xmlns:v="urn:schemas-microsoft-com:vml" Requires="v">
                <p:oleObj spid="_x0000_s46085" name="Equation" r:id="rId6" imgW="1104421" imgH="266584" progId="Equation.DSMT4">
                  <p:embed/>
                </p:oleObj>
              </mc:Choice>
              <mc:Fallback>
                <p:oleObj name="Equation" r:id="rId6" imgW="1104421" imgH="266584"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124200"/>
                        <a:ext cx="21336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1" name="Rectangle 13"/>
          <p:cNvSpPr>
            <a:spLocks noChangeArrowheads="1"/>
          </p:cNvSpPr>
          <p:nvPr/>
        </p:nvSpPr>
        <p:spPr bwMode="auto">
          <a:xfrm>
            <a:off x="0" y="266700"/>
            <a:ext cx="9144000" cy="0"/>
          </a:xfrm>
          <a:prstGeom prst="rect">
            <a:avLst/>
          </a:prstGeom>
          <a:noFill/>
          <a:ln w="9525">
            <a:noFill/>
            <a:miter lim="800000"/>
            <a:headEnd/>
            <a:tailEnd/>
          </a:ln>
        </p:spPr>
        <p:txBody>
          <a:bodyPr wrap="none" anchor="ctr">
            <a:spAutoFit/>
          </a:bodyPr>
          <a:lstStyle/>
          <a:p>
            <a:endParaRPr lang="en-US"/>
          </a:p>
        </p:txBody>
      </p:sp>
      <p:sp>
        <p:nvSpPr>
          <p:cNvPr id="12"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7110" name="Text Box 4"/>
          <p:cNvSpPr txBox="1">
            <a:spLocks noChangeArrowheads="1"/>
          </p:cNvSpPr>
          <p:nvPr/>
        </p:nvSpPr>
        <p:spPr bwMode="auto">
          <a:xfrm>
            <a:off x="304800" y="914400"/>
            <a:ext cx="4495800" cy="477838"/>
          </a:xfrm>
          <a:prstGeom prst="rect">
            <a:avLst/>
          </a:prstGeom>
          <a:noFill/>
          <a:ln w="9525">
            <a:noFill/>
            <a:miter lim="800000"/>
            <a:headEnd/>
            <a:tailEnd/>
          </a:ln>
        </p:spPr>
        <p:txBody>
          <a:bodyPr>
            <a:spAutoFit/>
          </a:bodyPr>
          <a:lstStyle/>
          <a:p>
            <a:r>
              <a:rPr lang="en-US" sz="2500" b="1" dirty="0">
                <a:latin typeface="Helvetica"/>
              </a:rPr>
              <a:t>12-5.1 Residual Analysis</a:t>
            </a:r>
          </a:p>
        </p:txBody>
      </p:sp>
      <p:sp>
        <p:nvSpPr>
          <p:cNvPr id="47111" name="Slide Number Placeholder 5"/>
          <p:cNvSpPr>
            <a:spLocks noGrp="1"/>
          </p:cNvSpPr>
          <p:nvPr>
            <p:ph type="sldNum" sz="quarter" idx="12"/>
          </p:nvPr>
        </p:nvSpPr>
        <p:spPr bwMode="auto">
          <a:noFill/>
          <a:ln>
            <a:miter lim="800000"/>
            <a:headEnd/>
            <a:tailEnd/>
          </a:ln>
        </p:spPr>
        <p:txBody>
          <a:bodyPr/>
          <a:lstStyle/>
          <a:p>
            <a:fld id="{6C9EBA15-4AF5-4E83-B810-29CD7840F257}" type="slidenum">
              <a:rPr lang="en-US" smtClean="0">
                <a:latin typeface="Helvetica"/>
              </a:rPr>
              <a:pPr/>
              <a:t>63</a:t>
            </a:fld>
            <a:endParaRPr lang="en-US" smtClean="0">
              <a:latin typeface="Helvetica"/>
            </a:endParaRPr>
          </a:p>
        </p:txBody>
      </p:sp>
      <p:sp>
        <p:nvSpPr>
          <p:cNvPr id="47112" name="TextBox 6"/>
          <p:cNvSpPr txBox="1">
            <a:spLocks noChangeArrowheads="1"/>
          </p:cNvSpPr>
          <p:nvPr/>
        </p:nvSpPr>
        <p:spPr bwMode="auto">
          <a:xfrm>
            <a:off x="381000" y="1371600"/>
            <a:ext cx="8229600" cy="5416868"/>
          </a:xfrm>
          <a:prstGeom prst="rect">
            <a:avLst/>
          </a:prstGeom>
          <a:noFill/>
          <a:ln w="9525">
            <a:noFill/>
            <a:miter lim="800000"/>
            <a:headEnd/>
            <a:tailEnd/>
          </a:ln>
        </p:spPr>
        <p:txBody>
          <a:bodyPr wrap="square">
            <a:spAutoFit/>
          </a:bodyPr>
          <a:lstStyle/>
          <a:p>
            <a:r>
              <a:rPr lang="en-US" dirty="0">
                <a:latin typeface="Helvetica"/>
              </a:rPr>
              <a:t>To illustrate, consider the two observations identified in the wire bond strength data (Example 12-10) as having residuals that might be unusually large, observations 15 and 17. The standardized residuals are</a:t>
            </a:r>
          </a:p>
          <a:p>
            <a:endParaRPr lang="en-US" dirty="0">
              <a:latin typeface="Helvetica"/>
            </a:endParaRPr>
          </a:p>
          <a:p>
            <a:endParaRPr lang="en-US" dirty="0">
              <a:latin typeface="Helvetica"/>
            </a:endParaRPr>
          </a:p>
          <a:p>
            <a:endParaRPr lang="en-US" dirty="0">
              <a:latin typeface="Helvetica"/>
            </a:endParaRPr>
          </a:p>
          <a:p>
            <a:r>
              <a:rPr lang="en-US" dirty="0">
                <a:latin typeface="Helvetica"/>
              </a:rPr>
              <a:t>Now </a:t>
            </a:r>
            <a:r>
              <a:rPr lang="en-US" i="1" dirty="0">
                <a:latin typeface="Helvetica"/>
              </a:rPr>
              <a:t>h</a:t>
            </a:r>
            <a:r>
              <a:rPr lang="en-US" baseline="-25000" dirty="0">
                <a:latin typeface="Helvetica"/>
              </a:rPr>
              <a:t>15,15</a:t>
            </a:r>
            <a:r>
              <a:rPr lang="en-US" dirty="0">
                <a:latin typeface="Helvetica"/>
              </a:rPr>
              <a:t> = 0.0737 and </a:t>
            </a:r>
            <a:r>
              <a:rPr lang="en-US" i="1" dirty="0">
                <a:latin typeface="Helvetica"/>
              </a:rPr>
              <a:t>h</a:t>
            </a:r>
            <a:r>
              <a:rPr lang="en-US" baseline="-25000" dirty="0">
                <a:latin typeface="Helvetica"/>
              </a:rPr>
              <a:t>17,17</a:t>
            </a:r>
            <a:r>
              <a:rPr lang="en-US" dirty="0">
                <a:latin typeface="Helvetica"/>
              </a:rPr>
              <a:t> = 0.2593, so the </a:t>
            </a:r>
            <a:r>
              <a:rPr lang="en-US" dirty="0" err="1">
                <a:latin typeface="Helvetica"/>
              </a:rPr>
              <a:t>studentized</a:t>
            </a:r>
            <a:r>
              <a:rPr lang="en-US" dirty="0">
                <a:latin typeface="Helvetica"/>
              </a:rPr>
              <a:t> residuals are</a:t>
            </a:r>
          </a:p>
          <a:p>
            <a:endParaRPr lang="en-US" dirty="0">
              <a:latin typeface="Helvetica"/>
            </a:endParaRPr>
          </a:p>
          <a:p>
            <a:endParaRPr lang="en-US" dirty="0">
              <a:latin typeface="Helvetica"/>
            </a:endParaRPr>
          </a:p>
          <a:p>
            <a:endParaRPr lang="en-US" dirty="0">
              <a:latin typeface="Helvetica"/>
            </a:endParaRPr>
          </a:p>
          <a:p>
            <a:r>
              <a:rPr lang="en-US" dirty="0">
                <a:latin typeface="Helvetica"/>
              </a:rPr>
              <a:t>and</a:t>
            </a:r>
          </a:p>
          <a:p>
            <a:endParaRPr lang="en-US" dirty="0">
              <a:latin typeface="Helvetica"/>
            </a:endParaRPr>
          </a:p>
          <a:p>
            <a:endParaRPr lang="en-US" dirty="0">
              <a:latin typeface="Helvetica"/>
            </a:endParaRPr>
          </a:p>
          <a:p>
            <a:endParaRPr lang="en-US" dirty="0">
              <a:latin typeface="Helvetica"/>
            </a:endParaRPr>
          </a:p>
          <a:p>
            <a:r>
              <a:rPr lang="en-US" dirty="0">
                <a:latin typeface="Helvetica"/>
              </a:rPr>
              <a:t>Notice that the </a:t>
            </a:r>
            <a:r>
              <a:rPr lang="en-US" dirty="0" err="1">
                <a:latin typeface="Helvetica"/>
              </a:rPr>
              <a:t>studentized</a:t>
            </a:r>
            <a:r>
              <a:rPr lang="en-US" dirty="0">
                <a:latin typeface="Helvetica"/>
              </a:rPr>
              <a:t> residuals are larger than the corresponding standardized residuals. However, the </a:t>
            </a:r>
            <a:r>
              <a:rPr lang="en-US" dirty="0" err="1">
                <a:latin typeface="Helvetica"/>
              </a:rPr>
              <a:t>studentized</a:t>
            </a:r>
            <a:r>
              <a:rPr lang="en-US" dirty="0">
                <a:latin typeface="Helvetica"/>
              </a:rPr>
              <a:t> residuals are still not so large as to cause us serious concern about possible outliers.</a:t>
            </a:r>
          </a:p>
          <a:p>
            <a:r>
              <a:rPr lang="en-US" sz="2000" dirty="0">
                <a:latin typeface="Helvetica"/>
              </a:rPr>
              <a:t> </a:t>
            </a:r>
          </a:p>
          <a:p>
            <a:endParaRPr lang="en-US" sz="2000" dirty="0">
              <a:latin typeface="Helvetica"/>
            </a:endParaRPr>
          </a:p>
        </p:txBody>
      </p:sp>
      <p:sp>
        <p:nvSpPr>
          <p:cNvPr id="4711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7106" name="Object 7"/>
          <p:cNvGraphicFramePr>
            <a:graphicFrameLocks noChangeAspect="1"/>
          </p:cNvGraphicFramePr>
          <p:nvPr/>
        </p:nvGraphicFramePr>
        <p:xfrm>
          <a:off x="1219200" y="2286000"/>
          <a:ext cx="6019800" cy="685800"/>
        </p:xfrm>
        <a:graphic>
          <a:graphicData uri="http://schemas.openxmlformats.org/presentationml/2006/ole">
            <mc:AlternateContent xmlns:mc="http://schemas.openxmlformats.org/markup-compatibility/2006">
              <mc:Choice xmlns:v="urn:schemas-microsoft-com:vml" Requires="v">
                <p:oleObj spid="_x0000_s47109" name="Equation" r:id="rId4" imgW="4559300" imgH="457200" progId="Equation.DSMT4">
                  <p:embed/>
                </p:oleObj>
              </mc:Choice>
              <mc:Fallback>
                <p:oleObj name="Equation" r:id="rId4" imgW="4559300" imgH="4572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286000"/>
                        <a:ext cx="60198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4"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7107" name="Object 9"/>
          <p:cNvGraphicFramePr>
            <a:graphicFrameLocks noChangeAspect="1"/>
          </p:cNvGraphicFramePr>
          <p:nvPr/>
        </p:nvGraphicFramePr>
        <p:xfrm>
          <a:off x="1600200" y="3429000"/>
          <a:ext cx="4419600" cy="752475"/>
        </p:xfrm>
        <a:graphic>
          <a:graphicData uri="http://schemas.openxmlformats.org/presentationml/2006/ole">
            <mc:AlternateContent xmlns:mc="http://schemas.openxmlformats.org/markup-compatibility/2006">
              <mc:Choice xmlns:v="urn:schemas-microsoft-com:vml" Requires="v">
                <p:oleObj spid="_x0000_s47110" name="Equation" r:id="rId6" imgW="3111500" imgH="520700" progId="Equation.DSMT4">
                  <p:embed/>
                </p:oleObj>
              </mc:Choice>
              <mc:Fallback>
                <p:oleObj name="Equation" r:id="rId6" imgW="3111500" imgH="5207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429000"/>
                        <a:ext cx="441960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5" name="Rectangle 11"/>
          <p:cNvSpPr>
            <a:spLocks noChangeArrowheads="1"/>
          </p:cNvSpPr>
          <p:nvPr/>
        </p:nvSpPr>
        <p:spPr bwMode="auto">
          <a:xfrm>
            <a:off x="0" y="523875"/>
            <a:ext cx="9144000" cy="0"/>
          </a:xfrm>
          <a:prstGeom prst="rect">
            <a:avLst/>
          </a:prstGeom>
          <a:noFill/>
          <a:ln w="9525">
            <a:noFill/>
            <a:miter lim="800000"/>
            <a:headEnd/>
            <a:tailEnd/>
          </a:ln>
        </p:spPr>
        <p:txBody>
          <a:bodyPr wrap="none" anchor="ctr">
            <a:spAutoFit/>
          </a:bodyPr>
          <a:lstStyle/>
          <a:p>
            <a:endParaRPr lang="en-US"/>
          </a:p>
        </p:txBody>
      </p:sp>
      <p:sp>
        <p:nvSpPr>
          <p:cNvPr id="47116"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7108" name="Object 12"/>
          <p:cNvGraphicFramePr>
            <a:graphicFrameLocks noChangeAspect="1"/>
          </p:cNvGraphicFramePr>
          <p:nvPr/>
        </p:nvGraphicFramePr>
        <p:xfrm>
          <a:off x="1752600" y="4267200"/>
          <a:ext cx="3962400" cy="752475"/>
        </p:xfrm>
        <a:graphic>
          <a:graphicData uri="http://schemas.openxmlformats.org/presentationml/2006/ole">
            <mc:AlternateContent xmlns:mc="http://schemas.openxmlformats.org/markup-compatibility/2006">
              <mc:Choice xmlns:v="urn:schemas-microsoft-com:vml" Requires="v">
                <p:oleObj spid="_x0000_s47111" name="Equation" r:id="rId8" imgW="3124200" imgH="520700" progId="Equation.DSMT4">
                  <p:embed/>
                </p:oleObj>
              </mc:Choice>
              <mc:Fallback>
                <p:oleObj name="Equation" r:id="rId8" imgW="3124200" imgH="52070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267200"/>
                        <a:ext cx="396240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8133" name="Text Box 4"/>
          <p:cNvSpPr txBox="1">
            <a:spLocks noChangeArrowheads="1"/>
          </p:cNvSpPr>
          <p:nvPr/>
        </p:nvSpPr>
        <p:spPr bwMode="auto">
          <a:xfrm>
            <a:off x="381000" y="990600"/>
            <a:ext cx="6172200" cy="519113"/>
          </a:xfrm>
          <a:prstGeom prst="rect">
            <a:avLst/>
          </a:prstGeom>
          <a:noFill/>
          <a:ln w="9525">
            <a:noFill/>
            <a:miter lim="800000"/>
            <a:headEnd/>
            <a:tailEnd/>
          </a:ln>
        </p:spPr>
        <p:txBody>
          <a:bodyPr>
            <a:spAutoFit/>
          </a:bodyPr>
          <a:lstStyle/>
          <a:p>
            <a:r>
              <a:rPr lang="en-US" sz="2800" b="1" dirty="0">
                <a:latin typeface="Helvetica"/>
              </a:rPr>
              <a:t>12-5.2 Influential Observations</a:t>
            </a:r>
          </a:p>
        </p:txBody>
      </p:sp>
      <p:sp>
        <p:nvSpPr>
          <p:cNvPr id="48134" name="Text Box 5"/>
          <p:cNvSpPr txBox="1">
            <a:spLocks noChangeArrowheads="1"/>
          </p:cNvSpPr>
          <p:nvPr/>
        </p:nvSpPr>
        <p:spPr bwMode="auto">
          <a:xfrm>
            <a:off x="457200" y="1600200"/>
            <a:ext cx="4648200" cy="519113"/>
          </a:xfrm>
          <a:prstGeom prst="rect">
            <a:avLst/>
          </a:prstGeom>
          <a:noFill/>
          <a:ln w="9525">
            <a:noFill/>
            <a:miter lim="800000"/>
            <a:headEnd/>
            <a:tailEnd/>
          </a:ln>
        </p:spPr>
        <p:txBody>
          <a:bodyPr>
            <a:spAutoFit/>
          </a:bodyPr>
          <a:lstStyle/>
          <a:p>
            <a:r>
              <a:rPr lang="en-US" sz="2800" b="1" dirty="0">
                <a:solidFill>
                  <a:srgbClr val="1F497D"/>
                </a:solidFill>
                <a:latin typeface="Helvetica"/>
              </a:rPr>
              <a:t>Cook’s distance measure</a:t>
            </a:r>
          </a:p>
        </p:txBody>
      </p:sp>
      <p:sp>
        <p:nvSpPr>
          <p:cNvPr id="48135" name="Slide Number Placeholder 7"/>
          <p:cNvSpPr>
            <a:spLocks noGrp="1"/>
          </p:cNvSpPr>
          <p:nvPr>
            <p:ph type="sldNum" sz="quarter" idx="12"/>
          </p:nvPr>
        </p:nvSpPr>
        <p:spPr bwMode="auto">
          <a:noFill/>
          <a:ln>
            <a:miter lim="800000"/>
            <a:headEnd/>
            <a:tailEnd/>
          </a:ln>
        </p:spPr>
        <p:txBody>
          <a:bodyPr/>
          <a:lstStyle/>
          <a:p>
            <a:fld id="{BB73CA00-D48F-4D00-BA6C-B90215C3CB45}" type="slidenum">
              <a:rPr lang="en-US" smtClean="0">
                <a:latin typeface="Helvetica"/>
              </a:rPr>
              <a:pPr/>
              <a:t>64</a:t>
            </a:fld>
            <a:endParaRPr lang="en-US" smtClean="0">
              <a:latin typeface="Helvetica"/>
            </a:endParaRPr>
          </a:p>
        </p:txBody>
      </p:sp>
      <p:sp>
        <p:nvSpPr>
          <p:cNvPr id="4813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8130" name="Object 8"/>
          <p:cNvGraphicFramePr>
            <a:graphicFrameLocks noChangeAspect="1"/>
          </p:cNvGraphicFramePr>
          <p:nvPr/>
        </p:nvGraphicFramePr>
        <p:xfrm>
          <a:off x="1600200" y="2438400"/>
          <a:ext cx="5562600" cy="1066800"/>
        </p:xfrm>
        <a:graphic>
          <a:graphicData uri="http://schemas.openxmlformats.org/presentationml/2006/ole">
            <mc:AlternateContent xmlns:mc="http://schemas.openxmlformats.org/markup-compatibility/2006">
              <mc:Choice xmlns:v="urn:schemas-microsoft-com:vml" Requires="v">
                <p:oleObj spid="_x0000_s48132" name="Equation" r:id="rId4" imgW="2844800" imgH="508000" progId="Equation.DSMT4">
                  <p:embed/>
                </p:oleObj>
              </mc:Choice>
              <mc:Fallback>
                <p:oleObj name="Equation" r:id="rId4" imgW="2844800" imgH="5080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438400"/>
                        <a:ext cx="55626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7" name="Rectangle 10"/>
          <p:cNvSpPr>
            <a:spLocks noChangeArrowheads="1"/>
          </p:cNvSpPr>
          <p:nvPr/>
        </p:nvSpPr>
        <p:spPr bwMode="auto">
          <a:xfrm>
            <a:off x="0" y="504825"/>
            <a:ext cx="9144000" cy="0"/>
          </a:xfrm>
          <a:prstGeom prst="rect">
            <a:avLst/>
          </a:prstGeom>
          <a:noFill/>
          <a:ln w="9525">
            <a:noFill/>
            <a:miter lim="800000"/>
            <a:headEnd/>
            <a:tailEnd/>
          </a:ln>
        </p:spPr>
        <p:txBody>
          <a:bodyPr wrap="none" anchor="ctr">
            <a:spAutoFit/>
          </a:bodyPr>
          <a:lstStyle/>
          <a:p>
            <a:endParaRPr lang="en-US"/>
          </a:p>
        </p:txBody>
      </p:sp>
      <p:sp>
        <p:nvSpPr>
          <p:cNvPr id="48138"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8131" name="Object 11"/>
          <p:cNvGraphicFramePr>
            <a:graphicFrameLocks noChangeAspect="1"/>
          </p:cNvGraphicFramePr>
          <p:nvPr/>
        </p:nvGraphicFramePr>
        <p:xfrm>
          <a:off x="1524000" y="3810000"/>
          <a:ext cx="4800600" cy="923925"/>
        </p:xfrm>
        <a:graphic>
          <a:graphicData uri="http://schemas.openxmlformats.org/presentationml/2006/ole">
            <mc:AlternateContent xmlns:mc="http://schemas.openxmlformats.org/markup-compatibility/2006">
              <mc:Choice xmlns:v="urn:schemas-microsoft-com:vml" Requires="v">
                <p:oleObj spid="_x0000_s48133" name="Equation" r:id="rId6" imgW="2082800" imgH="469900" progId="Equation.DSMT4">
                  <p:embed/>
                </p:oleObj>
              </mc:Choice>
              <mc:Fallback>
                <p:oleObj name="Equation" r:id="rId6" imgW="2082800" imgH="4699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810000"/>
                        <a:ext cx="4800600"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9" name="Rectangle 13"/>
          <p:cNvSpPr>
            <a:spLocks noChangeArrowheads="1"/>
          </p:cNvSpPr>
          <p:nvPr/>
        </p:nvSpPr>
        <p:spPr bwMode="auto">
          <a:xfrm>
            <a:off x="0" y="466725"/>
            <a:ext cx="9144000" cy="0"/>
          </a:xfrm>
          <a:prstGeom prst="rect">
            <a:avLst/>
          </a:prstGeom>
          <a:noFill/>
          <a:ln w="9525">
            <a:noFill/>
            <a:miter lim="800000"/>
            <a:headEnd/>
            <a:tailEnd/>
          </a:ln>
        </p:spPr>
        <p:txBody>
          <a:bodyPr wrap="none" anchor="ctr">
            <a:spAutoFit/>
          </a:bodyPr>
          <a:lstStyle/>
          <a:p>
            <a:endParaRPr lang="en-US"/>
          </a:p>
        </p:txBody>
      </p:sp>
      <p:sp>
        <p:nvSpPr>
          <p:cNvPr id="48140" name="TextBox 13"/>
          <p:cNvSpPr txBox="1">
            <a:spLocks noChangeArrowheads="1"/>
          </p:cNvSpPr>
          <p:nvPr/>
        </p:nvSpPr>
        <p:spPr bwMode="auto">
          <a:xfrm>
            <a:off x="6781800" y="4038600"/>
            <a:ext cx="17526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12-30)</a:t>
            </a:r>
            <a:endParaRPr lang="en-US" sz="2000" dirty="0">
              <a:latin typeface="Helvetica"/>
            </a:endParaRPr>
          </a:p>
        </p:txBody>
      </p:sp>
      <p:sp>
        <p:nvSpPr>
          <p:cNvPr id="13"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49156" name="Text Box 4"/>
          <p:cNvSpPr txBox="1">
            <a:spLocks noChangeArrowheads="1"/>
          </p:cNvSpPr>
          <p:nvPr/>
        </p:nvSpPr>
        <p:spPr bwMode="auto">
          <a:xfrm>
            <a:off x="381000" y="914400"/>
            <a:ext cx="8610600" cy="5508625"/>
          </a:xfrm>
          <a:prstGeom prst="rect">
            <a:avLst/>
          </a:prstGeom>
          <a:noFill/>
          <a:ln w="9525">
            <a:noFill/>
            <a:miter lim="800000"/>
            <a:headEnd/>
            <a:tailEnd/>
          </a:ln>
        </p:spPr>
        <p:txBody>
          <a:bodyPr>
            <a:spAutoFit/>
          </a:bodyPr>
          <a:lstStyle/>
          <a:p>
            <a:r>
              <a:rPr lang="en-US" sz="2200" b="1" dirty="0">
                <a:latin typeface="Helvetica"/>
              </a:rPr>
              <a:t>EXAMPLE 12-11</a:t>
            </a:r>
            <a:r>
              <a:rPr lang="en-US" sz="2200" dirty="0">
                <a:latin typeface="Helvetica"/>
              </a:rPr>
              <a:t> </a:t>
            </a:r>
            <a:r>
              <a:rPr lang="en-US" sz="2200" b="1" dirty="0">
                <a:solidFill>
                  <a:srgbClr val="1F497D"/>
                </a:solidFill>
                <a:latin typeface="Helvetica"/>
              </a:rPr>
              <a:t>Wire Bond Strength Cook’s Distances</a:t>
            </a:r>
            <a:r>
              <a:rPr lang="en-US" sz="2200" dirty="0">
                <a:solidFill>
                  <a:srgbClr val="1F497D"/>
                </a:solidFill>
                <a:latin typeface="Helvetica"/>
              </a:rPr>
              <a:t> </a:t>
            </a:r>
            <a:r>
              <a:rPr lang="en-US" sz="2200" dirty="0">
                <a:latin typeface="Helvetica"/>
              </a:rPr>
              <a:t>Table 12-12 lists the values of the hat matrix diagonals </a:t>
            </a:r>
            <a:r>
              <a:rPr lang="en-US" sz="2200" i="1" dirty="0" err="1" smtClean="0">
                <a:latin typeface="Helvetica"/>
              </a:rPr>
              <a:t>h</a:t>
            </a:r>
            <a:r>
              <a:rPr lang="en-US" sz="2200" i="1" baseline="-25000" dirty="0" err="1" smtClean="0">
                <a:latin typeface="Helvetica"/>
              </a:rPr>
              <a:t>ii</a:t>
            </a:r>
            <a:r>
              <a:rPr lang="en-US" sz="2200" dirty="0" smtClean="0">
                <a:latin typeface="Helvetica"/>
              </a:rPr>
              <a:t> </a:t>
            </a:r>
            <a:r>
              <a:rPr lang="en-US" sz="2200" dirty="0">
                <a:latin typeface="Helvetica"/>
              </a:rPr>
              <a:t>and Cook’s distance measure </a:t>
            </a:r>
            <a:r>
              <a:rPr lang="en-US" sz="2200" i="1" dirty="0">
                <a:latin typeface="Helvetica"/>
              </a:rPr>
              <a:t>D</a:t>
            </a:r>
            <a:r>
              <a:rPr lang="en-US" sz="2200" i="1" baseline="-25000" dirty="0">
                <a:latin typeface="Helvetica"/>
              </a:rPr>
              <a:t>i</a:t>
            </a:r>
            <a:r>
              <a:rPr lang="en-US" sz="2200" dirty="0">
                <a:latin typeface="Helvetica"/>
              </a:rPr>
              <a:t> for the wire bond pull strength data in Example 12-1. To illustrate the calculations, consider the first observation:</a:t>
            </a: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endParaRPr lang="en-US" sz="2200" dirty="0">
              <a:latin typeface="Helvetica"/>
            </a:endParaRPr>
          </a:p>
          <a:p>
            <a:r>
              <a:rPr lang="en-US" sz="2200" dirty="0">
                <a:latin typeface="Helvetica"/>
              </a:rPr>
              <a:t>The Cook distance measure </a:t>
            </a:r>
            <a:r>
              <a:rPr lang="en-US" sz="2200" i="1" dirty="0">
                <a:latin typeface="Helvetica"/>
              </a:rPr>
              <a:t>D</a:t>
            </a:r>
            <a:r>
              <a:rPr lang="en-US" sz="2200" i="1" baseline="-25000" dirty="0">
                <a:latin typeface="Helvetica"/>
              </a:rPr>
              <a:t>i</a:t>
            </a:r>
            <a:r>
              <a:rPr lang="en-US" sz="2200" dirty="0">
                <a:latin typeface="Helvetica"/>
              </a:rPr>
              <a:t> does not identify any potentially influential observations in the data, for no value of </a:t>
            </a:r>
            <a:r>
              <a:rPr lang="en-US" sz="2200" i="1" dirty="0">
                <a:latin typeface="Helvetica"/>
              </a:rPr>
              <a:t>D</a:t>
            </a:r>
            <a:r>
              <a:rPr lang="en-US" sz="2200" i="1" baseline="-25000" dirty="0">
                <a:latin typeface="Helvetica"/>
              </a:rPr>
              <a:t>i</a:t>
            </a:r>
            <a:r>
              <a:rPr lang="en-US" sz="2200" dirty="0">
                <a:latin typeface="Helvetica"/>
              </a:rPr>
              <a:t> exceeds unity.</a:t>
            </a:r>
          </a:p>
          <a:p>
            <a:endParaRPr lang="en-US" sz="2200" b="1" dirty="0">
              <a:latin typeface="Helvetica"/>
            </a:endParaRPr>
          </a:p>
        </p:txBody>
      </p:sp>
      <p:sp>
        <p:nvSpPr>
          <p:cNvPr id="49157" name="Slide Number Placeholder 5"/>
          <p:cNvSpPr>
            <a:spLocks noGrp="1"/>
          </p:cNvSpPr>
          <p:nvPr>
            <p:ph type="sldNum" sz="quarter" idx="12"/>
          </p:nvPr>
        </p:nvSpPr>
        <p:spPr bwMode="auto">
          <a:noFill/>
          <a:ln>
            <a:miter lim="800000"/>
            <a:headEnd/>
            <a:tailEnd/>
          </a:ln>
        </p:spPr>
        <p:txBody>
          <a:bodyPr/>
          <a:lstStyle/>
          <a:p>
            <a:fld id="{83D02EE8-5BC6-46BE-ABD2-C5446AE6D954}" type="slidenum">
              <a:rPr lang="en-US" smtClean="0">
                <a:latin typeface="Helvetica"/>
              </a:rPr>
              <a:pPr/>
              <a:t>65</a:t>
            </a:fld>
            <a:endParaRPr lang="en-US" smtClean="0">
              <a:latin typeface="Helvetica"/>
            </a:endParaRPr>
          </a:p>
        </p:txBody>
      </p:sp>
      <p:sp>
        <p:nvSpPr>
          <p:cNvPr id="4915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9154" name="Object 6"/>
          <p:cNvGraphicFramePr>
            <a:graphicFrameLocks noChangeAspect="1"/>
          </p:cNvGraphicFramePr>
          <p:nvPr/>
        </p:nvGraphicFramePr>
        <p:xfrm>
          <a:off x="2286000" y="2438400"/>
          <a:ext cx="4876800" cy="2743200"/>
        </p:xfrm>
        <a:graphic>
          <a:graphicData uri="http://schemas.openxmlformats.org/presentationml/2006/ole">
            <mc:AlternateContent xmlns:mc="http://schemas.openxmlformats.org/markup-compatibility/2006">
              <mc:Choice xmlns:v="urn:schemas-microsoft-com:vml" Requires="v">
                <p:oleObj spid="_x0000_s49155" name="Equation" r:id="rId4" imgW="2946400" imgH="1651000" progId="Equation.DSMT4">
                  <p:embed/>
                </p:oleObj>
              </mc:Choice>
              <mc:Fallback>
                <p:oleObj name="Equation" r:id="rId4" imgW="2946400" imgH="16510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438400"/>
                        <a:ext cx="487680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0"/>
            <a:ext cx="8229600" cy="838200"/>
          </a:xfrm>
        </p:spPr>
        <p:txBody>
          <a:bodyPr/>
          <a:lstStyle/>
          <a:p>
            <a:pPr eaLnBrk="1" hangingPunct="1"/>
            <a:r>
              <a:rPr lang="en-US" sz="3600" b="1" smtClean="0">
                <a:latin typeface="Helvetica"/>
              </a:rPr>
              <a:t>12-5: Model Adequacy Checking</a:t>
            </a:r>
          </a:p>
        </p:txBody>
      </p:sp>
      <p:sp>
        <p:nvSpPr>
          <p:cNvPr id="81923" name="Text Box 4"/>
          <p:cNvSpPr txBox="1">
            <a:spLocks noChangeArrowheads="1"/>
          </p:cNvSpPr>
          <p:nvPr/>
        </p:nvSpPr>
        <p:spPr bwMode="auto">
          <a:xfrm>
            <a:off x="381000" y="762000"/>
            <a:ext cx="6172200" cy="519113"/>
          </a:xfrm>
          <a:prstGeom prst="rect">
            <a:avLst/>
          </a:prstGeom>
          <a:noFill/>
          <a:ln w="9525">
            <a:noFill/>
            <a:miter lim="800000"/>
            <a:headEnd/>
            <a:tailEnd/>
          </a:ln>
        </p:spPr>
        <p:txBody>
          <a:bodyPr>
            <a:spAutoFit/>
          </a:bodyPr>
          <a:lstStyle/>
          <a:p>
            <a:r>
              <a:rPr lang="en-US" sz="2800" b="1">
                <a:latin typeface="Helvetica"/>
              </a:rPr>
              <a:t>Example 12-11</a:t>
            </a:r>
          </a:p>
        </p:txBody>
      </p:sp>
      <p:sp>
        <p:nvSpPr>
          <p:cNvPr id="81924" name="Slide Number Placeholder 5"/>
          <p:cNvSpPr>
            <a:spLocks noGrp="1"/>
          </p:cNvSpPr>
          <p:nvPr>
            <p:ph type="sldNum" sz="quarter" idx="12"/>
          </p:nvPr>
        </p:nvSpPr>
        <p:spPr bwMode="auto">
          <a:noFill/>
          <a:ln>
            <a:miter lim="800000"/>
            <a:headEnd/>
            <a:tailEnd/>
          </a:ln>
        </p:spPr>
        <p:txBody>
          <a:bodyPr/>
          <a:lstStyle/>
          <a:p>
            <a:fld id="{EE279EF6-E7BB-4B01-B1FF-F281A9CB0005}" type="slidenum">
              <a:rPr lang="en-US" smtClean="0">
                <a:latin typeface="Helvetica"/>
              </a:rPr>
              <a:pPr/>
              <a:t>66</a:t>
            </a:fld>
            <a:endParaRPr lang="en-US" smtClean="0">
              <a:latin typeface="Helvetica"/>
            </a:endParaRPr>
          </a:p>
        </p:txBody>
      </p:sp>
      <p:sp>
        <p:nvSpPr>
          <p:cNvPr id="81925" name="TextBox 5"/>
          <p:cNvSpPr txBox="1">
            <a:spLocks noChangeArrowheads="1"/>
          </p:cNvSpPr>
          <p:nvPr/>
        </p:nvSpPr>
        <p:spPr bwMode="auto">
          <a:xfrm>
            <a:off x="304800" y="1295400"/>
            <a:ext cx="8686800" cy="400050"/>
          </a:xfrm>
          <a:prstGeom prst="rect">
            <a:avLst/>
          </a:prstGeom>
          <a:noFill/>
          <a:ln w="9525">
            <a:noFill/>
            <a:miter lim="800000"/>
            <a:headEnd/>
            <a:tailEnd/>
          </a:ln>
        </p:spPr>
        <p:txBody>
          <a:bodyPr>
            <a:spAutoFit/>
          </a:bodyPr>
          <a:lstStyle/>
          <a:p>
            <a:r>
              <a:rPr lang="en-US" sz="2000" b="1">
                <a:latin typeface="Helvetica"/>
              </a:rPr>
              <a:t>TABLE • 12-8 </a:t>
            </a:r>
            <a:r>
              <a:rPr lang="en-US" sz="2000">
                <a:latin typeface="Helvetica"/>
              </a:rPr>
              <a:t>Influence Diagnostics for the Wire Bond Pull Strength Data</a:t>
            </a:r>
          </a:p>
        </p:txBody>
      </p:sp>
      <p:graphicFrame>
        <p:nvGraphicFramePr>
          <p:cNvPr id="7" name="Table 6"/>
          <p:cNvGraphicFramePr>
            <a:graphicFrameLocks noGrp="1"/>
          </p:cNvGraphicFramePr>
          <p:nvPr/>
        </p:nvGraphicFramePr>
        <p:xfrm>
          <a:off x="457200" y="1824038"/>
          <a:ext cx="8305802" cy="4501335"/>
        </p:xfrm>
        <a:graphic>
          <a:graphicData uri="http://schemas.openxmlformats.org/drawingml/2006/table">
            <a:tbl>
              <a:tblPr/>
              <a:tblGrid>
                <a:gridCol w="1219203"/>
                <a:gridCol w="685800"/>
                <a:gridCol w="2465907"/>
                <a:gridCol w="1656233"/>
                <a:gridCol w="782051"/>
                <a:gridCol w="1496608"/>
              </a:tblGrid>
              <a:tr h="268787">
                <a:tc>
                  <a:txBody>
                    <a:bodyPr/>
                    <a:lstStyle/>
                    <a:p>
                      <a:pPr marL="0" marR="0" algn="ctr">
                        <a:spcBef>
                          <a:spcPts val="0"/>
                        </a:spcBef>
                        <a:spcAft>
                          <a:spcPts val="0"/>
                        </a:spcAft>
                      </a:pPr>
                      <a:r>
                        <a:rPr lang="en-US" sz="1400" b="1" dirty="0">
                          <a:solidFill>
                            <a:srgbClr val="000000"/>
                          </a:solidFill>
                          <a:latin typeface="Helvetica" pitchFamily="50" charset="0"/>
                          <a:ea typeface="Times New Roman"/>
                          <a:cs typeface="Times New Roman"/>
                        </a:rPr>
                        <a:t>Observations </a:t>
                      </a:r>
                      <a:r>
                        <a:rPr lang="en-US" sz="1400" b="1" i="1" dirty="0" err="1">
                          <a:solidFill>
                            <a:srgbClr val="000000"/>
                          </a:solidFill>
                          <a:latin typeface="Helvetica" pitchFamily="50" charset="0"/>
                          <a:ea typeface="Times New Roman"/>
                          <a:cs typeface="Times New Roman"/>
                        </a:rPr>
                        <a:t>i</a:t>
                      </a:r>
                      <a:endParaRPr lang="en-US" sz="14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i="1" dirty="0" err="1" smtClean="0">
                          <a:solidFill>
                            <a:srgbClr val="000000"/>
                          </a:solidFill>
                          <a:latin typeface="Helvetica" pitchFamily="50" charset="0"/>
                          <a:ea typeface="Times New Roman"/>
                          <a:cs typeface="Times New Roman"/>
                        </a:rPr>
                        <a:t>h</a:t>
                      </a:r>
                      <a:r>
                        <a:rPr lang="en-US" sz="1400" b="1" i="1" baseline="-25000" dirty="0" err="1" smtClean="0">
                          <a:solidFill>
                            <a:srgbClr val="000000"/>
                          </a:solidFill>
                          <a:latin typeface="Helvetica" pitchFamily="50" charset="0"/>
                          <a:ea typeface="Times New Roman"/>
                          <a:cs typeface="Times New Roman"/>
                        </a:rPr>
                        <a:t>ii</a:t>
                      </a:r>
                      <a:endParaRPr lang="en-US" sz="1400" baseline="-250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latin typeface="Helvetica" pitchFamily="50" charset="0"/>
                          <a:ea typeface="Times New Roman"/>
                          <a:cs typeface="Times New Roman"/>
                        </a:rPr>
                        <a:t>Cook’s Distance Measure </a:t>
                      </a:r>
                      <a:r>
                        <a:rPr lang="en-US" sz="1400" b="1" i="1" dirty="0">
                          <a:solidFill>
                            <a:srgbClr val="000000"/>
                          </a:solidFill>
                          <a:latin typeface="Helvetica" pitchFamily="50" charset="0"/>
                          <a:ea typeface="Times New Roman"/>
                          <a:cs typeface="Times New Roman"/>
                        </a:rPr>
                        <a:t>D</a:t>
                      </a:r>
                      <a:r>
                        <a:rPr lang="en-US" sz="1400" b="1" i="1" baseline="-25000" dirty="0">
                          <a:solidFill>
                            <a:srgbClr val="000000"/>
                          </a:solidFill>
                          <a:latin typeface="Helvetica" pitchFamily="50" charset="0"/>
                          <a:ea typeface="Times New Roman"/>
                          <a:cs typeface="Times New Roman"/>
                        </a:rPr>
                        <a:t>i</a:t>
                      </a:r>
                      <a:endParaRPr lang="en-US" sz="14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latin typeface="Helvetica" pitchFamily="50" charset="0"/>
                          <a:ea typeface="Times New Roman"/>
                          <a:cs typeface="Times New Roman"/>
                        </a:rPr>
                        <a:t>Observations </a:t>
                      </a:r>
                      <a:r>
                        <a:rPr lang="en-US" sz="1400" b="1" i="1">
                          <a:solidFill>
                            <a:srgbClr val="000000"/>
                          </a:solidFill>
                          <a:latin typeface="Helvetica" pitchFamily="50" charset="0"/>
                          <a:ea typeface="Times New Roman"/>
                          <a:cs typeface="Times New Roman"/>
                        </a:rPr>
                        <a:t>i</a:t>
                      </a:r>
                      <a:endParaRPr lang="en-US" sz="14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i="1" dirty="0" err="1" smtClean="0">
                          <a:solidFill>
                            <a:srgbClr val="000000"/>
                          </a:solidFill>
                          <a:latin typeface="Helvetica" pitchFamily="50" charset="0"/>
                          <a:ea typeface="Times New Roman"/>
                          <a:cs typeface="Times New Roman"/>
                        </a:rPr>
                        <a:t>h</a:t>
                      </a:r>
                      <a:r>
                        <a:rPr lang="en-US" sz="1400" b="1" i="1" baseline="-25000" dirty="0" err="1" smtClean="0">
                          <a:solidFill>
                            <a:srgbClr val="000000"/>
                          </a:solidFill>
                          <a:latin typeface="Helvetica" pitchFamily="50" charset="0"/>
                          <a:ea typeface="Times New Roman"/>
                          <a:cs typeface="Times New Roman"/>
                        </a:rPr>
                        <a:t>ii</a:t>
                      </a:r>
                      <a:endParaRPr lang="en-US" sz="1400" baseline="-250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latin typeface="Helvetica" pitchFamily="50" charset="0"/>
                          <a:ea typeface="Times New Roman"/>
                          <a:cs typeface="Times New Roman"/>
                        </a:rPr>
                        <a:t>Cook’s Distance Measure </a:t>
                      </a:r>
                      <a:r>
                        <a:rPr lang="en-US" sz="1400" b="1" i="1">
                          <a:solidFill>
                            <a:srgbClr val="000000"/>
                          </a:solidFill>
                          <a:latin typeface="Helvetica" pitchFamily="50" charset="0"/>
                          <a:ea typeface="Times New Roman"/>
                          <a:cs typeface="Times New Roman"/>
                        </a:rPr>
                        <a:t>D</a:t>
                      </a:r>
                      <a:r>
                        <a:rPr lang="en-US" sz="1400" b="1" i="1" baseline="-25000">
                          <a:solidFill>
                            <a:srgbClr val="000000"/>
                          </a:solidFill>
                          <a:latin typeface="Helvetica" pitchFamily="50" charset="0"/>
                          <a:ea typeface="Times New Roman"/>
                          <a:cs typeface="Times New Roman"/>
                        </a:rPr>
                        <a:t>i</a:t>
                      </a:r>
                      <a:endParaRPr lang="en-US" sz="14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r h="304993">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a:t>
                      </a:r>
                      <a:endParaRPr lang="en-US" sz="14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0.1573</a:t>
                      </a:r>
                      <a:endParaRPr lang="en-US" sz="14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0.035</a:t>
                      </a:r>
                      <a:endParaRPr lang="en-US" sz="14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14</a:t>
                      </a:r>
                      <a:endParaRPr lang="en-US" sz="14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0.1129</a:t>
                      </a:r>
                      <a:endParaRPr lang="en-US" sz="14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0.003</a:t>
                      </a:r>
                      <a:endParaRPr lang="en-US" sz="14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304993">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2</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0.1116</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0.012</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15</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0.0737</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0.187</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53265">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0.1419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0.060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16</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0.0879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47780">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4</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0.1019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0.021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17</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0.2593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0.565</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10478">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5</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0.0418</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50" charset="0"/>
                          <a:ea typeface="Times New Roman"/>
                          <a:cs typeface="Times New Roman"/>
                        </a:rPr>
                        <a:t>0.024</a:t>
                      </a:r>
                      <a:endParaRPr lang="en-US" sz="14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18</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0.2929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0.155</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04993">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6</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0.0749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50" charset="0"/>
                          <a:ea typeface="Times New Roman"/>
                          <a:cs typeface="Times New Roman"/>
                        </a:rPr>
                        <a:t>0.007</a:t>
                      </a:r>
                      <a:endParaRPr lang="en-US" sz="14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0.0962</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0.018</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04993">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7</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0.1181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0.036</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20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0.1473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00604">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8</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0.1561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0.020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spc="150">
                          <a:solidFill>
                            <a:srgbClr val="000000"/>
                          </a:solidFill>
                          <a:latin typeface="Helvetica" pitchFamily="50" charset="0"/>
                          <a:ea typeface="Times New Roman"/>
                          <a:cs typeface="Times New Roman"/>
                        </a:rPr>
                        <a:t>21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0.1296</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dirty="0">
                          <a:solidFill>
                            <a:srgbClr val="000000"/>
                          </a:solidFill>
                          <a:latin typeface="Helvetica" pitchFamily="50" charset="0"/>
                          <a:ea typeface="Times New Roman"/>
                          <a:cs typeface="Times New Roman"/>
                        </a:rPr>
                        <a:t>0.052</a:t>
                      </a:r>
                      <a:endParaRPr lang="en-US" sz="1400" dirty="0">
                        <a:latin typeface="Helvetica" pitchFamily="50" charset="0"/>
                        <a:ea typeface="Times New Roman"/>
                        <a:cs typeface="Times New Roman"/>
                      </a:endParaRPr>
                    </a:p>
                  </a:txBody>
                  <a:tcPr marL="25400" marR="25400" marT="0" marB="0">
                    <a:lnL>
                      <a:noFill/>
                    </a:lnL>
                    <a:lnR>
                      <a:noFill/>
                    </a:lnR>
                    <a:lnT>
                      <a:noFill/>
                    </a:lnT>
                    <a:lnB>
                      <a:noFill/>
                    </a:lnB>
                  </a:tcPr>
                </a:tc>
              </a:tr>
              <a:tr h="310478">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0.1280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0.160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22</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0.1358</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0.028</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04993">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0.0413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23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0.1824</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0.002</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00604">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0.0925</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0.013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24</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0.1091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0.040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10478">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12</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0.0526</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25</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0.0729</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r>
              <a:tr h="315963">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13</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0.0820</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400" b="0">
                          <a:solidFill>
                            <a:srgbClr val="000000"/>
                          </a:solidFill>
                          <a:latin typeface="Helvetica" pitchFamily="50" charset="0"/>
                          <a:ea typeface="Times New Roman"/>
                          <a:cs typeface="Times New Roman"/>
                        </a:rPr>
                        <a:t>0.001</a:t>
                      </a: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4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400" dirty="0">
                        <a:latin typeface="Helvetica" pitchFamily="50" charset="0"/>
                        <a:ea typeface="Times New Roman"/>
                        <a:cs typeface="Times New Roman"/>
                      </a:endParaRPr>
                    </a:p>
                  </a:txBody>
                  <a:tcPr marL="25400" marR="25400" marT="0" marB="0">
                    <a:lnL>
                      <a:noFill/>
                    </a:lnL>
                    <a:lnR>
                      <a:noFill/>
                    </a:lnR>
                    <a:lnT>
                      <a:noFill/>
                    </a:lnT>
                    <a:lnB>
                      <a:noFill/>
                    </a:lnB>
                  </a:tcPr>
                </a:tc>
              </a:tr>
            </a:tbl>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12-5 Model Adequacy Checking</a:t>
            </a:r>
            <a:endParaRPr lang="en-US" dirty="0">
              <a:latin typeface="Helvetic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0180" name="Text Box 4"/>
          <p:cNvSpPr txBox="1">
            <a:spLocks noChangeArrowheads="1"/>
          </p:cNvSpPr>
          <p:nvPr/>
        </p:nvSpPr>
        <p:spPr bwMode="auto">
          <a:xfrm>
            <a:off x="381000" y="914400"/>
            <a:ext cx="6172200" cy="477838"/>
          </a:xfrm>
          <a:prstGeom prst="rect">
            <a:avLst/>
          </a:prstGeom>
          <a:noFill/>
          <a:ln w="9525">
            <a:noFill/>
            <a:miter lim="800000"/>
            <a:headEnd/>
            <a:tailEnd/>
          </a:ln>
        </p:spPr>
        <p:txBody>
          <a:bodyPr>
            <a:spAutoFit/>
          </a:bodyPr>
          <a:lstStyle/>
          <a:p>
            <a:r>
              <a:rPr lang="en-US" sz="2500" b="1" dirty="0">
                <a:latin typeface="Helvetica"/>
              </a:rPr>
              <a:t>12-6.1 Polynomial Regression Models</a:t>
            </a:r>
          </a:p>
        </p:txBody>
      </p:sp>
      <p:sp>
        <p:nvSpPr>
          <p:cNvPr id="50181" name="Slide Number Placeholder 5"/>
          <p:cNvSpPr>
            <a:spLocks noGrp="1"/>
          </p:cNvSpPr>
          <p:nvPr>
            <p:ph type="sldNum" sz="quarter" idx="12"/>
          </p:nvPr>
        </p:nvSpPr>
        <p:spPr bwMode="auto">
          <a:noFill/>
          <a:ln>
            <a:miter lim="800000"/>
            <a:headEnd/>
            <a:tailEnd/>
          </a:ln>
        </p:spPr>
        <p:txBody>
          <a:bodyPr/>
          <a:lstStyle/>
          <a:p>
            <a:fld id="{BD008112-D2FE-4F97-8088-9311AC6A0D5F}" type="slidenum">
              <a:rPr lang="en-US" smtClean="0">
                <a:latin typeface="Helvetica"/>
              </a:rPr>
              <a:pPr/>
              <a:t>67</a:t>
            </a:fld>
            <a:endParaRPr lang="en-US" smtClean="0">
              <a:latin typeface="Helvetica"/>
            </a:endParaRPr>
          </a:p>
        </p:txBody>
      </p:sp>
      <p:sp>
        <p:nvSpPr>
          <p:cNvPr id="50182" name="TextBox 5"/>
          <p:cNvSpPr txBox="1">
            <a:spLocks noChangeArrowheads="1"/>
          </p:cNvSpPr>
          <p:nvPr/>
        </p:nvSpPr>
        <p:spPr bwMode="auto">
          <a:xfrm>
            <a:off x="381000" y="1524000"/>
            <a:ext cx="8534400" cy="4832350"/>
          </a:xfrm>
          <a:prstGeom prst="rect">
            <a:avLst/>
          </a:prstGeom>
          <a:noFill/>
          <a:ln w="9525">
            <a:noFill/>
            <a:miter lim="800000"/>
            <a:headEnd/>
            <a:tailEnd/>
          </a:ln>
        </p:spPr>
        <p:txBody>
          <a:bodyPr>
            <a:spAutoFit/>
          </a:bodyPr>
          <a:lstStyle/>
          <a:p>
            <a:r>
              <a:rPr lang="en-US" sz="2200" dirty="0">
                <a:latin typeface="Helvetica"/>
              </a:rPr>
              <a:t>The linear model </a:t>
            </a:r>
            <a:r>
              <a:rPr lang="en-US" sz="2200" b="1" dirty="0">
                <a:latin typeface="Helvetica"/>
              </a:rPr>
              <a:t>Y </a:t>
            </a:r>
            <a:r>
              <a:rPr lang="en-US" sz="2200" dirty="0">
                <a:latin typeface="Helvetica"/>
              </a:rPr>
              <a:t>=</a:t>
            </a:r>
            <a:r>
              <a:rPr lang="en-US" sz="2200" b="1" dirty="0">
                <a:latin typeface="Helvetica"/>
              </a:rPr>
              <a:t> </a:t>
            </a:r>
            <a:r>
              <a:rPr lang="en-US" sz="2200" b="1" dirty="0" err="1">
                <a:latin typeface="Helvetica"/>
              </a:rPr>
              <a:t>X</a:t>
            </a:r>
            <a:r>
              <a:rPr lang="en-US" sz="2200" b="1" dirty="0" err="1">
                <a:latin typeface="Symbol" pitchFamily="18" charset="2"/>
              </a:rPr>
              <a:t>b</a:t>
            </a:r>
            <a:r>
              <a:rPr lang="en-US" sz="2200" b="1" dirty="0">
                <a:latin typeface="Helvetica"/>
              </a:rPr>
              <a:t> </a:t>
            </a:r>
            <a:r>
              <a:rPr lang="en-US" sz="2200" dirty="0">
                <a:latin typeface="Helvetica"/>
              </a:rPr>
              <a:t>+ </a:t>
            </a:r>
            <a:r>
              <a:rPr lang="en-US" sz="2200" b="1" dirty="0">
                <a:latin typeface="Helvetica"/>
                <a:sym typeface="Symbol" pitchFamily="18" charset="2"/>
              </a:rPr>
              <a:t></a:t>
            </a:r>
            <a:r>
              <a:rPr lang="en-US" sz="2200" dirty="0">
                <a:latin typeface="Helvetica"/>
              </a:rPr>
              <a:t> is a general model that can be used to fit any relationship that is </a:t>
            </a:r>
            <a:r>
              <a:rPr lang="en-US" sz="2200" b="1" dirty="0">
                <a:latin typeface="Helvetica"/>
              </a:rPr>
              <a:t>linear in the unknown parameters </a:t>
            </a:r>
            <a:r>
              <a:rPr lang="en-US" sz="2200" b="1" dirty="0">
                <a:latin typeface="Symbol" pitchFamily="18" charset="2"/>
              </a:rPr>
              <a:t>b</a:t>
            </a:r>
            <a:r>
              <a:rPr lang="en-US" sz="2200" b="1" dirty="0">
                <a:latin typeface="Helvetica"/>
              </a:rPr>
              <a:t>.</a:t>
            </a:r>
            <a:r>
              <a:rPr lang="en-US" sz="2200" dirty="0">
                <a:latin typeface="Helvetica"/>
              </a:rPr>
              <a:t> This includes the important class of </a:t>
            </a:r>
            <a:r>
              <a:rPr lang="en-US" sz="2200" b="1" dirty="0">
                <a:latin typeface="Helvetica"/>
              </a:rPr>
              <a:t>polynomial regression models.</a:t>
            </a:r>
            <a:r>
              <a:rPr lang="en-US" sz="2200" dirty="0">
                <a:latin typeface="Helvetica"/>
              </a:rPr>
              <a:t> For example, the second-degree polynomial in one variable</a:t>
            </a:r>
          </a:p>
          <a:p>
            <a:endParaRPr lang="en-US" sz="2200" dirty="0">
              <a:latin typeface="Helvetica"/>
            </a:endParaRPr>
          </a:p>
          <a:p>
            <a:r>
              <a:rPr lang="en-US" sz="2200" i="1" dirty="0">
                <a:latin typeface="Helvetica"/>
              </a:rPr>
              <a:t>	Y</a:t>
            </a:r>
            <a:r>
              <a:rPr lang="en-US" sz="2200" dirty="0">
                <a:latin typeface="Helvetica"/>
              </a:rPr>
              <a:t> = </a:t>
            </a:r>
            <a:r>
              <a:rPr lang="en-US" sz="2200" dirty="0">
                <a:latin typeface="Symbol" pitchFamily="18" charset="2"/>
              </a:rPr>
              <a:t>b</a:t>
            </a:r>
            <a:r>
              <a:rPr lang="en-US" sz="2200" baseline="-25000" dirty="0">
                <a:latin typeface="Helvetica"/>
              </a:rPr>
              <a:t>0</a:t>
            </a:r>
            <a:r>
              <a:rPr lang="en-US" sz="2200" dirty="0">
                <a:latin typeface="Helvetica"/>
              </a:rPr>
              <a:t> + </a:t>
            </a:r>
            <a:r>
              <a:rPr lang="en-US" sz="2200" dirty="0">
                <a:latin typeface="Symbol" pitchFamily="18" charset="2"/>
              </a:rPr>
              <a:t>b</a:t>
            </a:r>
            <a:r>
              <a:rPr lang="en-US" sz="2200" baseline="-25000" dirty="0">
                <a:latin typeface="Helvetica"/>
              </a:rPr>
              <a:t>1</a:t>
            </a:r>
            <a:r>
              <a:rPr lang="en-US" sz="2200" i="1" dirty="0">
                <a:latin typeface="Helvetica"/>
              </a:rPr>
              <a:t>x</a:t>
            </a:r>
            <a:r>
              <a:rPr lang="en-US" sz="2200" dirty="0">
                <a:latin typeface="Helvetica"/>
              </a:rPr>
              <a:t> + </a:t>
            </a:r>
            <a:r>
              <a:rPr lang="en-US" sz="2200" dirty="0">
                <a:latin typeface="Symbol" pitchFamily="18" charset="2"/>
              </a:rPr>
              <a:t>b</a:t>
            </a:r>
            <a:r>
              <a:rPr lang="en-US" sz="2200" baseline="-25000" dirty="0">
                <a:latin typeface="Helvetica"/>
              </a:rPr>
              <a:t>11</a:t>
            </a:r>
            <a:r>
              <a:rPr lang="en-US" sz="2200" i="1" dirty="0">
                <a:latin typeface="Helvetica"/>
              </a:rPr>
              <a:t>x</a:t>
            </a:r>
            <a:r>
              <a:rPr lang="en-US" sz="2200" baseline="30000" dirty="0">
                <a:latin typeface="Helvetica"/>
              </a:rPr>
              <a:t>2</a:t>
            </a:r>
            <a:r>
              <a:rPr lang="en-US" sz="2200" dirty="0">
                <a:latin typeface="Helvetica"/>
              </a:rPr>
              <a:t> + </a:t>
            </a:r>
            <a:r>
              <a:rPr lang="en-US" sz="2200" dirty="0">
                <a:latin typeface="Helvetica"/>
                <a:sym typeface="Symbol" pitchFamily="18" charset="2"/>
              </a:rPr>
              <a:t></a:t>
            </a:r>
            <a:r>
              <a:rPr lang="en-US" sz="2200" dirty="0">
                <a:latin typeface="Helvetica"/>
              </a:rPr>
              <a:t>			</a:t>
            </a:r>
            <a:r>
              <a:rPr lang="en-US" sz="2000" dirty="0">
                <a:latin typeface="Helvetica"/>
              </a:rPr>
              <a:t>(</a:t>
            </a:r>
            <a:r>
              <a:rPr lang="en-US" sz="2000" dirty="0" smtClean="0">
                <a:latin typeface="Helvetica"/>
              </a:rPr>
              <a:t>12-31)</a:t>
            </a:r>
            <a:endParaRPr lang="en-US" sz="2000" dirty="0">
              <a:latin typeface="Helvetica"/>
            </a:endParaRPr>
          </a:p>
          <a:p>
            <a:endParaRPr lang="en-US" sz="2200" dirty="0">
              <a:latin typeface="Helvetica"/>
            </a:endParaRPr>
          </a:p>
          <a:p>
            <a:r>
              <a:rPr lang="en-US" sz="2200" dirty="0">
                <a:latin typeface="Helvetica"/>
              </a:rPr>
              <a:t>and the second-degree polynomial in two variables</a:t>
            </a:r>
          </a:p>
          <a:p>
            <a:endParaRPr lang="en-US" sz="2200" dirty="0">
              <a:latin typeface="Helvetica"/>
            </a:endParaRPr>
          </a:p>
          <a:p>
            <a:r>
              <a:rPr lang="en-US" sz="2200" dirty="0">
                <a:latin typeface="Helvetica"/>
              </a:rPr>
              <a:t>							</a:t>
            </a:r>
            <a:r>
              <a:rPr lang="en-US" sz="2000" dirty="0">
                <a:latin typeface="Helvetica"/>
              </a:rPr>
              <a:t>(</a:t>
            </a:r>
            <a:r>
              <a:rPr lang="en-US" sz="2000" dirty="0" smtClean="0">
                <a:latin typeface="Helvetica"/>
              </a:rPr>
              <a:t>12-32)</a:t>
            </a:r>
            <a:endParaRPr lang="en-US" sz="2000" dirty="0">
              <a:latin typeface="Helvetica"/>
            </a:endParaRPr>
          </a:p>
          <a:p>
            <a:endParaRPr lang="en-US" sz="2200" dirty="0">
              <a:latin typeface="Helvetica"/>
            </a:endParaRPr>
          </a:p>
          <a:p>
            <a:r>
              <a:rPr lang="en-US" sz="2200" dirty="0">
                <a:latin typeface="Helvetica"/>
              </a:rPr>
              <a:t>are linear regression models.</a:t>
            </a:r>
          </a:p>
          <a:p>
            <a:endParaRPr lang="en-US" sz="2200" dirty="0">
              <a:latin typeface="Helvetica"/>
            </a:endParaRPr>
          </a:p>
        </p:txBody>
      </p:sp>
      <p:sp>
        <p:nvSpPr>
          <p:cNvPr id="50183"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0178" name="Object 6"/>
          <p:cNvGraphicFramePr>
            <a:graphicFrameLocks noChangeAspect="1"/>
          </p:cNvGraphicFramePr>
          <p:nvPr/>
        </p:nvGraphicFramePr>
        <p:xfrm>
          <a:off x="685800" y="4838700"/>
          <a:ext cx="5638800" cy="495300"/>
        </p:xfrm>
        <a:graphic>
          <a:graphicData uri="http://schemas.openxmlformats.org/presentationml/2006/ole">
            <mc:AlternateContent xmlns:mc="http://schemas.openxmlformats.org/markup-compatibility/2006">
              <mc:Choice xmlns:v="urn:schemas-microsoft-com:vml" Requires="v">
                <p:oleObj spid="_x0000_s50179" name="Equation" r:id="rId4" imgW="3086100" imgH="266700" progId="Equation.DSMT4">
                  <p:embed/>
                </p:oleObj>
              </mc:Choice>
              <mc:Fallback>
                <p:oleObj name="Equation" r:id="rId4" imgW="3086100" imgH="2667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838700"/>
                        <a:ext cx="56388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82947" name="Text Box 4"/>
          <p:cNvSpPr txBox="1">
            <a:spLocks noChangeArrowheads="1"/>
          </p:cNvSpPr>
          <p:nvPr/>
        </p:nvSpPr>
        <p:spPr bwMode="auto">
          <a:xfrm>
            <a:off x="381000" y="857250"/>
            <a:ext cx="8610600" cy="2800350"/>
          </a:xfrm>
          <a:prstGeom prst="rect">
            <a:avLst/>
          </a:prstGeom>
          <a:noFill/>
          <a:ln w="9525">
            <a:noFill/>
            <a:miter lim="800000"/>
            <a:headEnd/>
            <a:tailEnd/>
          </a:ln>
        </p:spPr>
        <p:txBody>
          <a:bodyPr>
            <a:spAutoFit/>
          </a:bodyPr>
          <a:lstStyle/>
          <a:p>
            <a:r>
              <a:rPr lang="en-US" sz="2200" b="1" dirty="0">
                <a:latin typeface="Helvetica"/>
              </a:rPr>
              <a:t>EXAMPLE 12-12 </a:t>
            </a:r>
            <a:r>
              <a:rPr lang="en-US" sz="2200" b="1" dirty="0">
                <a:solidFill>
                  <a:srgbClr val="1F497D"/>
                </a:solidFill>
                <a:latin typeface="Helvetica"/>
              </a:rPr>
              <a:t>Airplane Sidewall Panels </a:t>
            </a:r>
            <a:r>
              <a:rPr lang="en-US" sz="2200" dirty="0">
                <a:latin typeface="Helvetica"/>
              </a:rPr>
              <a:t>Sidewall panels for the interior of an airplane are formed in a 1500-ton press. The unit manufacturing cost varies with the production lot size. The data shown below give the average cost per unit (in hundreds of dollars) for this product (</a:t>
            </a:r>
            <a:r>
              <a:rPr lang="en-US" sz="2200" i="1" dirty="0">
                <a:latin typeface="Helvetica"/>
              </a:rPr>
              <a:t>y</a:t>
            </a:r>
            <a:r>
              <a:rPr lang="en-US" sz="2200" dirty="0">
                <a:latin typeface="Helvetica"/>
              </a:rPr>
              <a:t>) and the production lot size (</a:t>
            </a:r>
            <a:r>
              <a:rPr lang="en-US" sz="2200" i="1" dirty="0">
                <a:latin typeface="Helvetica"/>
              </a:rPr>
              <a:t>x</a:t>
            </a:r>
            <a:r>
              <a:rPr lang="en-US" sz="2200" dirty="0">
                <a:latin typeface="Helvetica"/>
              </a:rPr>
              <a:t>). The scatter diagram, shown in Fig. 12-11, indicates that a second-order polynomial may be appropriate.</a:t>
            </a:r>
          </a:p>
          <a:p>
            <a:endParaRPr lang="en-US" sz="2200" b="1" dirty="0">
              <a:latin typeface="Helvetica"/>
            </a:endParaRPr>
          </a:p>
        </p:txBody>
      </p:sp>
      <p:sp>
        <p:nvSpPr>
          <p:cNvPr id="82948" name="Slide Number Placeholder 5"/>
          <p:cNvSpPr>
            <a:spLocks noGrp="1"/>
          </p:cNvSpPr>
          <p:nvPr>
            <p:ph type="sldNum" sz="quarter" idx="12"/>
          </p:nvPr>
        </p:nvSpPr>
        <p:spPr bwMode="auto">
          <a:noFill/>
          <a:ln>
            <a:miter lim="800000"/>
            <a:headEnd/>
            <a:tailEnd/>
          </a:ln>
        </p:spPr>
        <p:txBody>
          <a:bodyPr/>
          <a:lstStyle/>
          <a:p>
            <a:fld id="{E4610F50-5DC1-4088-80C9-74BD9ED86A61}" type="slidenum">
              <a:rPr lang="en-US" smtClean="0">
                <a:latin typeface="Helvetica"/>
              </a:rPr>
              <a:pPr/>
              <a:t>68</a:t>
            </a:fld>
            <a:endParaRPr lang="en-US" smtClean="0">
              <a:latin typeface="Helvetica"/>
            </a:endParaRPr>
          </a:p>
        </p:txBody>
      </p:sp>
      <p:graphicFrame>
        <p:nvGraphicFramePr>
          <p:cNvPr id="7" name="Table 6"/>
          <p:cNvGraphicFramePr>
            <a:graphicFrameLocks noGrp="1"/>
          </p:cNvGraphicFramePr>
          <p:nvPr/>
        </p:nvGraphicFramePr>
        <p:xfrm>
          <a:off x="1295400" y="3771900"/>
          <a:ext cx="6324599" cy="2016345"/>
        </p:xfrm>
        <a:graphic>
          <a:graphicData uri="http://schemas.openxmlformats.org/drawingml/2006/table">
            <a:tbl>
              <a:tblPr/>
              <a:tblGrid>
                <a:gridCol w="596167"/>
                <a:gridCol w="929373"/>
                <a:gridCol w="950986"/>
                <a:gridCol w="946484"/>
                <a:gridCol w="959992"/>
                <a:gridCol w="959992"/>
                <a:gridCol w="981605"/>
              </a:tblGrid>
              <a:tr h="465992">
                <a:tc>
                  <a:txBody>
                    <a:bodyPr/>
                    <a:lstStyle/>
                    <a:p>
                      <a:pPr marL="0" marR="0" algn="ctr">
                        <a:spcBef>
                          <a:spcPts val="0"/>
                        </a:spcBef>
                        <a:spcAft>
                          <a:spcPts val="0"/>
                        </a:spcAft>
                      </a:pPr>
                      <a:r>
                        <a:rPr lang="en-US" sz="2000" b="0" i="1" dirty="0">
                          <a:solidFill>
                            <a:srgbClr val="000000"/>
                          </a:solidFill>
                          <a:latin typeface="Helvetica" pitchFamily="50" charset="0"/>
                          <a:ea typeface="Times New Roman"/>
                          <a:cs typeface="Times New Roman"/>
                        </a:rPr>
                        <a:t>y</a:t>
                      </a:r>
                      <a:endParaRPr lang="en-US" sz="2000" dirty="0">
                        <a:latin typeface="Helvetica" pitchFamily="50" charset="0"/>
                        <a:ea typeface="Times New Roman"/>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200">
                          <a:solidFill>
                            <a:srgbClr val="000000"/>
                          </a:solidFill>
                          <a:latin typeface="Helvetica" pitchFamily="50" charset="0"/>
                          <a:ea typeface="Times New Roman"/>
                          <a:cs typeface="Times New Roman"/>
                        </a:rPr>
                        <a:t>1.81</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1.70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1.65</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200">
                          <a:solidFill>
                            <a:srgbClr val="000000"/>
                          </a:solidFill>
                          <a:latin typeface="Helvetica" pitchFamily="50" charset="0"/>
                          <a:ea typeface="Times New Roman"/>
                          <a:cs typeface="Times New Roman"/>
                        </a:rPr>
                        <a:t>1.55</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1.48</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1.40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562708">
                <a:tc>
                  <a:txBody>
                    <a:bodyPr/>
                    <a:lstStyle/>
                    <a:p>
                      <a:pPr marL="0" marR="0" algn="ctr">
                        <a:spcBef>
                          <a:spcPts val="0"/>
                        </a:spcBef>
                        <a:spcAft>
                          <a:spcPts val="0"/>
                        </a:spcAft>
                      </a:pPr>
                      <a:r>
                        <a:rPr lang="en-US" sz="2000" b="0" i="1" dirty="0">
                          <a:solidFill>
                            <a:srgbClr val="000000"/>
                          </a:solidFill>
                          <a:latin typeface="Helvetica" pitchFamily="50" charset="0"/>
                          <a:ea typeface="Times New Roman"/>
                          <a:cs typeface="Times New Roman"/>
                        </a:rPr>
                        <a:t>x</a:t>
                      </a:r>
                      <a:endParaRPr lang="en-US" sz="2000" dirty="0">
                        <a:latin typeface="Helvetica" pitchFamily="50" charset="0"/>
                        <a:ea typeface="Times New Roman"/>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20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200" dirty="0">
                          <a:solidFill>
                            <a:srgbClr val="000000"/>
                          </a:solidFill>
                          <a:latin typeface="Helvetica" pitchFamily="50" charset="0"/>
                          <a:ea typeface="Times New Roman"/>
                          <a:cs typeface="Times New Roman"/>
                        </a:rPr>
                        <a:t>25</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30</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200" dirty="0">
                          <a:solidFill>
                            <a:srgbClr val="000000"/>
                          </a:solidFill>
                          <a:latin typeface="Helvetica" pitchFamily="50" charset="0"/>
                          <a:ea typeface="Times New Roman"/>
                          <a:cs typeface="Times New Roman"/>
                        </a:rPr>
                        <a:t>35</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40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50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552719">
                <a:tc>
                  <a:txBody>
                    <a:bodyPr/>
                    <a:lstStyle/>
                    <a:p>
                      <a:pPr marL="0" marR="0" algn="ctr">
                        <a:spcBef>
                          <a:spcPts val="0"/>
                        </a:spcBef>
                        <a:spcAft>
                          <a:spcPts val="0"/>
                        </a:spcAft>
                      </a:pPr>
                      <a:r>
                        <a:rPr lang="en-US" sz="2000" b="0" i="1" dirty="0">
                          <a:solidFill>
                            <a:srgbClr val="000000"/>
                          </a:solidFill>
                          <a:latin typeface="Helvetica" pitchFamily="50" charset="0"/>
                          <a:ea typeface="Times New Roman"/>
                          <a:cs typeface="Times New Roman"/>
                        </a:rPr>
                        <a:t>y</a:t>
                      </a:r>
                      <a:endParaRPr lang="en-US" sz="2000" dirty="0">
                        <a:latin typeface="Helvetica" pitchFamily="50" charset="0"/>
                        <a:ea typeface="Times New Roman"/>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1.30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1.26</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1.24</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200" dirty="0">
                          <a:solidFill>
                            <a:srgbClr val="000000"/>
                          </a:solidFill>
                          <a:latin typeface="Helvetica" pitchFamily="50" charset="0"/>
                          <a:ea typeface="Times New Roman"/>
                          <a:cs typeface="Times New Roman"/>
                        </a:rPr>
                        <a:t>1.21</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200">
                          <a:solidFill>
                            <a:srgbClr val="000000"/>
                          </a:solidFill>
                          <a:latin typeface="Helvetica" pitchFamily="50" charset="0"/>
                          <a:ea typeface="Times New Roman"/>
                          <a:cs typeface="Times New Roman"/>
                        </a:rPr>
                        <a:t>1.20</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1.18</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34926">
                <a:tc>
                  <a:txBody>
                    <a:bodyPr/>
                    <a:lstStyle/>
                    <a:p>
                      <a:pPr marL="0" marR="0" algn="ctr">
                        <a:spcBef>
                          <a:spcPts val="0"/>
                        </a:spcBef>
                        <a:spcAft>
                          <a:spcPts val="0"/>
                        </a:spcAft>
                      </a:pPr>
                      <a:r>
                        <a:rPr lang="en-US" sz="2000" b="0" i="1" dirty="0">
                          <a:solidFill>
                            <a:srgbClr val="000000"/>
                          </a:solidFill>
                          <a:latin typeface="Helvetica" pitchFamily="50" charset="0"/>
                          <a:ea typeface="Times New Roman"/>
                          <a:cs typeface="Times New Roman"/>
                        </a:rPr>
                        <a:t>x</a:t>
                      </a:r>
                      <a:endParaRPr lang="en-US" sz="2000" dirty="0">
                        <a:latin typeface="Helvetica" pitchFamily="50" charset="0"/>
                        <a:ea typeface="Times New Roman"/>
                        <a:cs typeface="Times New Roman"/>
                      </a:endParaRPr>
                    </a:p>
                  </a:txBody>
                  <a:tcPr marL="25400" marR="254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60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65</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70</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75</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a:solidFill>
                            <a:srgbClr val="000000"/>
                          </a:solidFill>
                          <a:latin typeface="Helvetica" pitchFamily="50" charset="0"/>
                          <a:ea typeface="Times New Roman"/>
                          <a:cs typeface="Times New Roman"/>
                        </a:rPr>
                        <a:t>80</a:t>
                      </a:r>
                      <a:endParaRPr lang="en-US" sz="200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0" spc="50" dirty="0">
                          <a:solidFill>
                            <a:srgbClr val="000000"/>
                          </a:solidFill>
                          <a:latin typeface="Helvetica" pitchFamily="50" charset="0"/>
                          <a:ea typeface="Times New Roman"/>
                          <a:cs typeface="Times New Roman"/>
                        </a:rPr>
                        <a:t>90</a:t>
                      </a:r>
                      <a:endParaRPr lang="en-US" sz="2000" dirty="0">
                        <a:latin typeface="Helvetica" pitchFamily="50" charset="0"/>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
        <p:nvSpPr>
          <p:cNvPr id="8" name="Rectangle 7"/>
          <p:cNvSpPr/>
          <p:nvPr/>
        </p:nvSpPr>
        <p:spPr>
          <a:xfrm>
            <a:off x="914400" y="4648200"/>
            <a:ext cx="7010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83972" name="Text Box 4"/>
          <p:cNvSpPr txBox="1">
            <a:spLocks noChangeArrowheads="1"/>
          </p:cNvSpPr>
          <p:nvPr/>
        </p:nvSpPr>
        <p:spPr bwMode="auto">
          <a:xfrm>
            <a:off x="381000" y="762000"/>
            <a:ext cx="2514600" cy="492125"/>
          </a:xfrm>
          <a:prstGeom prst="rect">
            <a:avLst/>
          </a:prstGeom>
          <a:noFill/>
          <a:ln w="9525">
            <a:noFill/>
            <a:miter lim="800000"/>
            <a:headEnd/>
            <a:tailEnd/>
          </a:ln>
        </p:spPr>
        <p:txBody>
          <a:bodyPr>
            <a:spAutoFit/>
          </a:bodyPr>
          <a:lstStyle/>
          <a:p>
            <a:r>
              <a:rPr lang="en-US" sz="2600" b="1" dirty="0">
                <a:latin typeface="Helvetica"/>
              </a:rPr>
              <a:t>Example 12-12</a:t>
            </a:r>
          </a:p>
        </p:txBody>
      </p:sp>
      <p:sp>
        <p:nvSpPr>
          <p:cNvPr id="83973" name="Rectangle 7"/>
          <p:cNvSpPr>
            <a:spLocks noChangeArrowheads="1"/>
          </p:cNvSpPr>
          <p:nvPr/>
        </p:nvSpPr>
        <p:spPr bwMode="auto">
          <a:xfrm>
            <a:off x="381000" y="4572000"/>
            <a:ext cx="3276600" cy="646113"/>
          </a:xfrm>
          <a:prstGeom prst="rect">
            <a:avLst/>
          </a:prstGeom>
          <a:noFill/>
          <a:ln w="9525">
            <a:noFill/>
            <a:miter lim="800000"/>
            <a:headEnd/>
            <a:tailEnd/>
          </a:ln>
        </p:spPr>
        <p:txBody>
          <a:bodyPr>
            <a:spAutoFit/>
          </a:bodyPr>
          <a:lstStyle/>
          <a:p>
            <a:r>
              <a:rPr lang="en-US" b="1" dirty="0">
                <a:solidFill>
                  <a:srgbClr val="1F497D"/>
                </a:solidFill>
                <a:latin typeface="Helvetica"/>
              </a:rPr>
              <a:t>Figure 12-11</a:t>
            </a:r>
            <a:r>
              <a:rPr lang="en-US" dirty="0">
                <a:solidFill>
                  <a:srgbClr val="1F497D"/>
                </a:solidFill>
                <a:latin typeface="Helvetica"/>
              </a:rPr>
              <a:t> </a:t>
            </a:r>
            <a:r>
              <a:rPr lang="en-US" dirty="0">
                <a:latin typeface="Helvetica"/>
              </a:rPr>
              <a:t>Data for Example 12-11.</a:t>
            </a:r>
          </a:p>
        </p:txBody>
      </p:sp>
      <p:sp>
        <p:nvSpPr>
          <p:cNvPr id="83974" name="Slide Number Placeholder 6"/>
          <p:cNvSpPr>
            <a:spLocks noGrp="1"/>
          </p:cNvSpPr>
          <p:nvPr>
            <p:ph type="sldNum" sz="quarter" idx="12"/>
          </p:nvPr>
        </p:nvSpPr>
        <p:spPr bwMode="auto">
          <a:noFill/>
          <a:ln>
            <a:miter lim="800000"/>
            <a:headEnd/>
            <a:tailEnd/>
          </a:ln>
        </p:spPr>
        <p:txBody>
          <a:bodyPr/>
          <a:lstStyle/>
          <a:p>
            <a:fld id="{2D1B6766-A20B-4B42-9049-B395A0DB9092}" type="slidenum">
              <a:rPr lang="en-US" smtClean="0">
                <a:latin typeface="Helvetica"/>
              </a:rPr>
              <a:pPr/>
              <a:t>69</a:t>
            </a:fld>
            <a:endParaRPr lang="en-US" smtClean="0">
              <a:latin typeface="Helvetica"/>
            </a:endParaRPr>
          </a:p>
        </p:txBody>
      </p:sp>
      <p:pic>
        <p:nvPicPr>
          <p:cNvPr id="174081" name="Picture 1"/>
          <p:cNvPicPr>
            <a:picLocks noChangeAspect="1" noChangeArrowheads="1"/>
          </p:cNvPicPr>
          <p:nvPr/>
        </p:nvPicPr>
        <p:blipFill>
          <a:blip r:embed="rId3"/>
          <a:srcRect/>
          <a:stretch>
            <a:fillRect/>
          </a:stretch>
        </p:blipFill>
        <p:spPr bwMode="auto">
          <a:xfrm>
            <a:off x="3124200" y="1219200"/>
            <a:ext cx="4953000" cy="4953000"/>
          </a:xfrm>
          <a:prstGeom prst="rect">
            <a:avLst/>
          </a:prstGeom>
          <a:noFill/>
          <a:ln w="9525">
            <a:noFill/>
            <a:miter lim="800000"/>
            <a:headEnd/>
            <a:tailEnd/>
          </a:ln>
          <a:effectLst/>
        </p:spPr>
      </p:pic>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2054"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dirty="0" smtClean="0">
              <a:latin typeface="Helvetica"/>
            </a:endParaRPr>
          </a:p>
          <a:p>
            <a:pPr eaLnBrk="1" hangingPunct="1">
              <a:buFontTx/>
              <a:buNone/>
            </a:pPr>
            <a:endParaRPr lang="en-US" dirty="0" smtClean="0">
              <a:latin typeface="Helvetica"/>
            </a:endParaRPr>
          </a:p>
        </p:txBody>
      </p:sp>
      <p:sp>
        <p:nvSpPr>
          <p:cNvPr id="2055" name="Text Box 5"/>
          <p:cNvSpPr txBox="1">
            <a:spLocks noChangeArrowheads="1"/>
          </p:cNvSpPr>
          <p:nvPr/>
        </p:nvSpPr>
        <p:spPr bwMode="auto">
          <a:xfrm>
            <a:off x="381000" y="762000"/>
            <a:ext cx="8229600" cy="477838"/>
          </a:xfrm>
          <a:prstGeom prst="rect">
            <a:avLst/>
          </a:prstGeom>
          <a:noFill/>
          <a:ln w="9525">
            <a:noFill/>
            <a:miter lim="800000"/>
            <a:headEnd/>
            <a:tailEnd/>
          </a:ln>
        </p:spPr>
        <p:txBody>
          <a:bodyPr>
            <a:spAutoFit/>
          </a:bodyPr>
          <a:lstStyle/>
          <a:p>
            <a:r>
              <a:rPr lang="en-US" sz="2500" b="1">
                <a:latin typeface="Helvetica"/>
              </a:rPr>
              <a:t>12-1.2 Least Squares Estimation of the Parameters</a:t>
            </a:r>
          </a:p>
        </p:txBody>
      </p:sp>
      <p:sp>
        <p:nvSpPr>
          <p:cNvPr id="2056" name="Text Box 8"/>
          <p:cNvSpPr txBox="1">
            <a:spLocks noChangeArrowheads="1"/>
          </p:cNvSpPr>
          <p:nvPr/>
        </p:nvSpPr>
        <p:spPr bwMode="auto">
          <a:xfrm>
            <a:off x="533400" y="1371600"/>
            <a:ext cx="7620000" cy="461963"/>
          </a:xfrm>
          <a:prstGeom prst="rect">
            <a:avLst/>
          </a:prstGeom>
          <a:noFill/>
          <a:ln w="9525">
            <a:noFill/>
            <a:miter lim="800000"/>
            <a:headEnd/>
            <a:tailEnd/>
          </a:ln>
        </p:spPr>
        <p:txBody>
          <a:bodyPr>
            <a:spAutoFit/>
          </a:bodyPr>
          <a:lstStyle/>
          <a:p>
            <a:pPr>
              <a:buFontTx/>
              <a:buChar char="•"/>
            </a:pPr>
            <a:r>
              <a:rPr lang="en-US" sz="2400" dirty="0">
                <a:latin typeface="Helvetica"/>
              </a:rPr>
              <a:t> The </a:t>
            </a:r>
            <a:r>
              <a:rPr lang="en-US" sz="2400" dirty="0">
                <a:solidFill>
                  <a:srgbClr val="1F497D"/>
                </a:solidFill>
                <a:latin typeface="Helvetica"/>
              </a:rPr>
              <a:t>least squares function </a:t>
            </a:r>
            <a:r>
              <a:rPr lang="en-US" sz="2400" dirty="0">
                <a:latin typeface="Helvetica"/>
              </a:rPr>
              <a:t>is given by</a:t>
            </a:r>
          </a:p>
        </p:txBody>
      </p:sp>
      <p:sp>
        <p:nvSpPr>
          <p:cNvPr id="2057" name="Text Box 10"/>
          <p:cNvSpPr txBox="1">
            <a:spLocks noChangeArrowheads="1"/>
          </p:cNvSpPr>
          <p:nvPr/>
        </p:nvSpPr>
        <p:spPr bwMode="auto">
          <a:xfrm>
            <a:off x="533400" y="3276600"/>
            <a:ext cx="7848600" cy="461963"/>
          </a:xfrm>
          <a:prstGeom prst="rect">
            <a:avLst/>
          </a:prstGeom>
          <a:noFill/>
          <a:ln w="9525">
            <a:noFill/>
            <a:miter lim="800000"/>
            <a:headEnd/>
            <a:tailEnd/>
          </a:ln>
        </p:spPr>
        <p:txBody>
          <a:bodyPr>
            <a:spAutoFit/>
          </a:bodyPr>
          <a:lstStyle/>
          <a:p>
            <a:pPr>
              <a:buFontTx/>
              <a:buChar char="•"/>
            </a:pPr>
            <a:r>
              <a:rPr lang="en-US" sz="2400" dirty="0">
                <a:latin typeface="Helvetica"/>
              </a:rPr>
              <a:t> The </a:t>
            </a:r>
            <a:r>
              <a:rPr lang="en-US" sz="2400" dirty="0">
                <a:solidFill>
                  <a:srgbClr val="1F497D"/>
                </a:solidFill>
                <a:latin typeface="Helvetica"/>
              </a:rPr>
              <a:t>least squares estimates </a:t>
            </a:r>
            <a:r>
              <a:rPr lang="en-US" sz="2400" dirty="0">
                <a:latin typeface="Helvetica"/>
              </a:rPr>
              <a:t>must satisfy</a:t>
            </a:r>
          </a:p>
        </p:txBody>
      </p:sp>
      <p:sp>
        <p:nvSpPr>
          <p:cNvPr id="2058" name="Slide Number Placeholder 9"/>
          <p:cNvSpPr>
            <a:spLocks noGrp="1"/>
          </p:cNvSpPr>
          <p:nvPr>
            <p:ph type="sldNum" sz="quarter" idx="12"/>
          </p:nvPr>
        </p:nvSpPr>
        <p:spPr bwMode="auto">
          <a:noFill/>
          <a:ln>
            <a:miter lim="800000"/>
            <a:headEnd/>
            <a:tailEnd/>
          </a:ln>
        </p:spPr>
        <p:txBody>
          <a:bodyPr/>
          <a:lstStyle/>
          <a:p>
            <a:fld id="{4C152328-3189-4834-86AE-0CA603CAE81E}" type="slidenum">
              <a:rPr lang="en-US" smtClean="0">
                <a:latin typeface="Helvetica"/>
              </a:rPr>
              <a:pPr/>
              <a:t>7</a:t>
            </a:fld>
            <a:endParaRPr lang="en-US" smtClean="0">
              <a:latin typeface="Helvetica"/>
            </a:endParaRPr>
          </a:p>
        </p:txBody>
      </p:sp>
      <p:sp>
        <p:nvSpPr>
          <p:cNvPr id="2059"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10"/>
          <p:cNvGraphicFramePr>
            <a:graphicFrameLocks noChangeAspect="1"/>
          </p:cNvGraphicFramePr>
          <p:nvPr/>
        </p:nvGraphicFramePr>
        <p:xfrm>
          <a:off x="1752600" y="1981200"/>
          <a:ext cx="5334000" cy="1143000"/>
        </p:xfrm>
        <a:graphic>
          <a:graphicData uri="http://schemas.openxmlformats.org/presentationml/2006/ole">
            <mc:AlternateContent xmlns:mc="http://schemas.openxmlformats.org/markup-compatibility/2006">
              <mc:Choice xmlns:v="urn:schemas-microsoft-com:vml" Requires="v">
                <p:oleObj spid="_x0000_s2053" name="Equation" r:id="rId4" imgW="2374900" imgH="596900" progId="Equation.DSMT4">
                  <p:embed/>
                </p:oleObj>
              </mc:Choice>
              <mc:Fallback>
                <p:oleObj name="Equation" r:id="rId4" imgW="2374900" imgH="59690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81200"/>
                        <a:ext cx="5334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0" name="Rectangle 12"/>
          <p:cNvSpPr>
            <a:spLocks noChangeArrowheads="1"/>
          </p:cNvSpPr>
          <p:nvPr/>
        </p:nvSpPr>
        <p:spPr bwMode="auto">
          <a:xfrm>
            <a:off x="0" y="600075"/>
            <a:ext cx="9144000" cy="0"/>
          </a:xfrm>
          <a:prstGeom prst="rect">
            <a:avLst/>
          </a:prstGeom>
          <a:noFill/>
          <a:ln w="9525">
            <a:noFill/>
            <a:miter lim="800000"/>
            <a:headEnd/>
            <a:tailEnd/>
          </a:ln>
        </p:spPr>
        <p:txBody>
          <a:bodyPr wrap="none" anchor="ctr">
            <a:spAutoFit/>
          </a:bodyPr>
          <a:lstStyle/>
          <a:p>
            <a:endParaRPr lang="en-US"/>
          </a:p>
        </p:txBody>
      </p:sp>
      <p:sp>
        <p:nvSpPr>
          <p:cNvPr id="2061" name="TextBox 12"/>
          <p:cNvSpPr txBox="1">
            <a:spLocks noChangeArrowheads="1"/>
          </p:cNvSpPr>
          <p:nvPr/>
        </p:nvSpPr>
        <p:spPr bwMode="auto">
          <a:xfrm>
            <a:off x="228600" y="4948238"/>
            <a:ext cx="5105400" cy="461962"/>
          </a:xfrm>
          <a:prstGeom prst="rect">
            <a:avLst/>
          </a:prstGeom>
          <a:noFill/>
          <a:ln w="9525">
            <a:noFill/>
            <a:miter lim="800000"/>
            <a:headEnd/>
            <a:tailEnd/>
          </a:ln>
        </p:spPr>
        <p:txBody>
          <a:bodyPr>
            <a:spAutoFit/>
          </a:bodyPr>
          <a:lstStyle/>
          <a:p>
            <a:r>
              <a:rPr lang="en-US" sz="2400">
                <a:latin typeface="Helvetica"/>
              </a:rPr>
              <a:t>and</a:t>
            </a:r>
          </a:p>
        </p:txBody>
      </p:sp>
      <p:sp>
        <p:nvSpPr>
          <p:cNvPr id="2062"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1" name="Object 13"/>
          <p:cNvGraphicFramePr>
            <a:graphicFrameLocks noChangeAspect="1"/>
          </p:cNvGraphicFramePr>
          <p:nvPr/>
        </p:nvGraphicFramePr>
        <p:xfrm>
          <a:off x="1447800" y="3886200"/>
          <a:ext cx="5857875" cy="1143000"/>
        </p:xfrm>
        <a:graphic>
          <a:graphicData uri="http://schemas.openxmlformats.org/presentationml/2006/ole">
            <mc:AlternateContent xmlns:mc="http://schemas.openxmlformats.org/markup-compatibility/2006">
              <mc:Choice xmlns:v="urn:schemas-microsoft-com:vml" Requires="v">
                <p:oleObj spid="_x0000_s2054" name="Equation" r:id="rId6" imgW="2959100" imgH="558800" progId="Equation.DSMT4">
                  <p:embed/>
                </p:oleObj>
              </mc:Choice>
              <mc:Fallback>
                <p:oleObj name="Equation" r:id="rId6" imgW="2959100" imgH="55880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86200"/>
                        <a:ext cx="585787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3" name="Rectangle 15"/>
          <p:cNvSpPr>
            <a:spLocks noChangeArrowheads="1"/>
          </p:cNvSpPr>
          <p:nvPr/>
        </p:nvSpPr>
        <p:spPr bwMode="auto">
          <a:xfrm>
            <a:off x="0" y="561975"/>
            <a:ext cx="9144000" cy="0"/>
          </a:xfrm>
          <a:prstGeom prst="rect">
            <a:avLst/>
          </a:prstGeom>
          <a:noFill/>
          <a:ln w="9525">
            <a:noFill/>
            <a:miter lim="800000"/>
            <a:headEnd/>
            <a:tailEnd/>
          </a:ln>
        </p:spPr>
        <p:txBody>
          <a:bodyPr wrap="none" anchor="ctr">
            <a:spAutoFit/>
          </a:bodyPr>
          <a:lstStyle/>
          <a:p>
            <a:endParaRPr lang="en-US"/>
          </a:p>
        </p:txBody>
      </p:sp>
      <p:sp>
        <p:nvSpPr>
          <p:cNvPr id="2064"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2" name="Object 16"/>
          <p:cNvGraphicFramePr>
            <a:graphicFrameLocks noChangeAspect="1"/>
          </p:cNvGraphicFramePr>
          <p:nvPr/>
        </p:nvGraphicFramePr>
        <p:xfrm>
          <a:off x="1600200" y="5257800"/>
          <a:ext cx="6324600" cy="1066800"/>
        </p:xfrm>
        <a:graphic>
          <a:graphicData uri="http://schemas.openxmlformats.org/presentationml/2006/ole">
            <mc:AlternateContent xmlns:mc="http://schemas.openxmlformats.org/markup-compatibility/2006">
              <mc:Choice xmlns:v="urn:schemas-microsoft-com:vml" Requires="v">
                <p:oleObj spid="_x0000_s2055" name="Equation" r:id="rId8" imgW="4254500" imgH="584200" progId="Equation.DSMT4">
                  <p:embed/>
                </p:oleObj>
              </mc:Choice>
              <mc:Fallback>
                <p:oleObj name="Equation" r:id="rId8" imgW="4254500" imgH="584200" progId="Equation.DSMT4">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5257800"/>
                        <a:ext cx="63246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
        <p:nvSpPr>
          <p:cNvPr id="18" name="TextBox 17"/>
          <p:cNvSpPr txBox="1"/>
          <p:nvPr/>
        </p:nvSpPr>
        <p:spPr>
          <a:xfrm>
            <a:off x="8001000" y="5543490"/>
            <a:ext cx="914400" cy="400110"/>
          </a:xfrm>
          <a:prstGeom prst="rect">
            <a:avLst/>
          </a:prstGeom>
          <a:noFill/>
        </p:spPr>
        <p:txBody>
          <a:bodyPr wrap="square" rtlCol="0">
            <a:spAutoFit/>
          </a:bodyPr>
          <a:lstStyle/>
          <a:p>
            <a:r>
              <a:rPr lang="en-IN" sz="2000" dirty="0" smtClean="0">
                <a:latin typeface="Helvetica"/>
              </a:rPr>
              <a:t>(12-4)</a:t>
            </a:r>
            <a:endParaRPr lang="en-IN" sz="2000" dirty="0">
              <a:latin typeface="Helvetica"/>
            </a:endParaRPr>
          </a:p>
        </p:txBody>
      </p:sp>
      <p:sp>
        <p:nvSpPr>
          <p:cNvPr id="19" name="TextBox 18"/>
          <p:cNvSpPr txBox="1"/>
          <p:nvPr/>
        </p:nvSpPr>
        <p:spPr>
          <a:xfrm>
            <a:off x="7924800" y="4191000"/>
            <a:ext cx="914400" cy="400110"/>
          </a:xfrm>
          <a:prstGeom prst="rect">
            <a:avLst/>
          </a:prstGeom>
          <a:noFill/>
        </p:spPr>
        <p:txBody>
          <a:bodyPr wrap="square" rtlCol="0">
            <a:spAutoFit/>
          </a:bodyPr>
          <a:lstStyle/>
          <a:p>
            <a:r>
              <a:rPr lang="en-IN" sz="2000" dirty="0" smtClean="0">
                <a:latin typeface="Helvetica"/>
              </a:rPr>
              <a:t>(12-3)</a:t>
            </a:r>
            <a:endParaRPr lang="en-IN" sz="2000" dirty="0">
              <a:latin typeface="Helvetica"/>
            </a:endParaRPr>
          </a:p>
        </p:txBody>
      </p:sp>
      <p:sp>
        <p:nvSpPr>
          <p:cNvPr id="20" name="TextBox 19"/>
          <p:cNvSpPr txBox="1"/>
          <p:nvPr/>
        </p:nvSpPr>
        <p:spPr>
          <a:xfrm>
            <a:off x="7924800" y="2343090"/>
            <a:ext cx="914400" cy="400110"/>
          </a:xfrm>
          <a:prstGeom prst="rect">
            <a:avLst/>
          </a:prstGeom>
          <a:noFill/>
        </p:spPr>
        <p:txBody>
          <a:bodyPr wrap="square" rtlCol="0">
            <a:spAutoFit/>
          </a:bodyPr>
          <a:lstStyle/>
          <a:p>
            <a:r>
              <a:rPr lang="en-IN" sz="2000" dirty="0" smtClean="0">
                <a:latin typeface="Helvetica"/>
              </a:rPr>
              <a:t>(12-2)</a:t>
            </a:r>
            <a:endParaRPr lang="en-IN" sz="2000" dirty="0">
              <a:latin typeface="Helvetic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4"/>
          <p:cNvSpPr txBox="1">
            <a:spLocks noChangeArrowheads="1"/>
          </p:cNvSpPr>
          <p:nvPr/>
        </p:nvSpPr>
        <p:spPr bwMode="auto">
          <a:xfrm>
            <a:off x="381000" y="152400"/>
            <a:ext cx="2514600" cy="477838"/>
          </a:xfrm>
          <a:prstGeom prst="rect">
            <a:avLst/>
          </a:prstGeom>
          <a:noFill/>
          <a:ln w="9525">
            <a:noFill/>
            <a:miter lim="800000"/>
            <a:headEnd/>
            <a:tailEnd/>
          </a:ln>
        </p:spPr>
        <p:txBody>
          <a:bodyPr>
            <a:spAutoFit/>
          </a:bodyPr>
          <a:lstStyle/>
          <a:p>
            <a:r>
              <a:rPr lang="en-US" sz="2500" b="1">
                <a:latin typeface="Helvetica"/>
              </a:rPr>
              <a:t>Example 12-12</a:t>
            </a:r>
          </a:p>
        </p:txBody>
      </p:sp>
      <p:sp>
        <p:nvSpPr>
          <p:cNvPr id="51204" name="Slide Number Placeholder 3"/>
          <p:cNvSpPr>
            <a:spLocks noGrp="1"/>
          </p:cNvSpPr>
          <p:nvPr>
            <p:ph type="sldNum" sz="quarter" idx="12"/>
          </p:nvPr>
        </p:nvSpPr>
        <p:spPr bwMode="auto">
          <a:noFill/>
          <a:ln>
            <a:miter lim="800000"/>
            <a:headEnd/>
            <a:tailEnd/>
          </a:ln>
        </p:spPr>
        <p:txBody>
          <a:bodyPr/>
          <a:lstStyle/>
          <a:p>
            <a:fld id="{12E4D0AE-5508-4541-8DCF-EE085523885F}" type="slidenum">
              <a:rPr lang="en-US" smtClean="0">
                <a:latin typeface="Helvetica"/>
              </a:rPr>
              <a:pPr/>
              <a:t>70</a:t>
            </a:fld>
            <a:endParaRPr lang="en-US" smtClean="0">
              <a:latin typeface="Helvetica"/>
            </a:endParaRPr>
          </a:p>
        </p:txBody>
      </p:sp>
      <p:sp>
        <p:nvSpPr>
          <p:cNvPr id="51205" name="TextBox 4"/>
          <p:cNvSpPr txBox="1">
            <a:spLocks noChangeArrowheads="1"/>
          </p:cNvSpPr>
          <p:nvPr/>
        </p:nvSpPr>
        <p:spPr bwMode="auto">
          <a:xfrm>
            <a:off x="457200" y="838200"/>
            <a:ext cx="7924800" cy="2462213"/>
          </a:xfrm>
          <a:prstGeom prst="rect">
            <a:avLst/>
          </a:prstGeom>
          <a:noFill/>
          <a:ln w="9525">
            <a:noFill/>
            <a:miter lim="800000"/>
            <a:headEnd/>
            <a:tailEnd/>
          </a:ln>
        </p:spPr>
        <p:txBody>
          <a:bodyPr>
            <a:spAutoFit/>
          </a:bodyPr>
          <a:lstStyle/>
          <a:p>
            <a:r>
              <a:rPr lang="en-US" sz="2200" dirty="0">
                <a:latin typeface="Helvetica"/>
              </a:rPr>
              <a:t>We will fit the model</a:t>
            </a:r>
          </a:p>
          <a:p>
            <a:endParaRPr lang="en-US" sz="2200" dirty="0">
              <a:latin typeface="Helvetica"/>
            </a:endParaRPr>
          </a:p>
          <a:p>
            <a:r>
              <a:rPr lang="en-US" sz="2200" i="1" dirty="0">
                <a:latin typeface="Helvetica"/>
              </a:rPr>
              <a:t>		Y</a:t>
            </a:r>
            <a:r>
              <a:rPr lang="en-US" sz="2200" dirty="0">
                <a:latin typeface="Helvetica"/>
              </a:rPr>
              <a:t> = </a:t>
            </a:r>
            <a:r>
              <a:rPr lang="en-US" sz="2200" dirty="0">
                <a:latin typeface="Symbol" pitchFamily="18" charset="2"/>
              </a:rPr>
              <a:t>b</a:t>
            </a:r>
            <a:r>
              <a:rPr lang="en-US" sz="2200" baseline="-25000" dirty="0">
                <a:latin typeface="Helvetica"/>
              </a:rPr>
              <a:t>0</a:t>
            </a:r>
            <a:r>
              <a:rPr lang="en-US" sz="2200" dirty="0">
                <a:latin typeface="Helvetica"/>
              </a:rPr>
              <a:t> + </a:t>
            </a:r>
            <a:r>
              <a:rPr lang="en-US" sz="2200" dirty="0">
                <a:latin typeface="Symbol" pitchFamily="18" charset="2"/>
              </a:rPr>
              <a:t>b</a:t>
            </a:r>
            <a:r>
              <a:rPr lang="en-US" sz="2200" baseline="-25000" dirty="0">
                <a:latin typeface="Helvetica"/>
              </a:rPr>
              <a:t>1</a:t>
            </a:r>
            <a:r>
              <a:rPr lang="en-US" sz="2200" i="1" dirty="0">
                <a:latin typeface="Helvetica"/>
              </a:rPr>
              <a:t>x</a:t>
            </a:r>
            <a:r>
              <a:rPr lang="en-US" sz="2200" dirty="0">
                <a:latin typeface="Helvetica"/>
              </a:rPr>
              <a:t> + </a:t>
            </a:r>
            <a:r>
              <a:rPr lang="en-US" sz="2200" dirty="0">
                <a:latin typeface="Symbol" pitchFamily="18" charset="2"/>
              </a:rPr>
              <a:t>b</a:t>
            </a:r>
            <a:r>
              <a:rPr lang="en-US" sz="2200" baseline="-25000" dirty="0">
                <a:latin typeface="Helvetica"/>
              </a:rPr>
              <a:t>11</a:t>
            </a:r>
            <a:r>
              <a:rPr lang="en-US" sz="2200" i="1" dirty="0">
                <a:latin typeface="Helvetica"/>
              </a:rPr>
              <a:t>x</a:t>
            </a:r>
            <a:r>
              <a:rPr lang="en-US" sz="2200" baseline="30000" dirty="0">
                <a:latin typeface="Helvetica"/>
              </a:rPr>
              <a:t>2</a:t>
            </a:r>
            <a:r>
              <a:rPr lang="en-US" sz="2200" dirty="0">
                <a:latin typeface="Helvetica"/>
              </a:rPr>
              <a:t> + </a:t>
            </a:r>
            <a:r>
              <a:rPr lang="en-US" sz="2200" dirty="0">
                <a:latin typeface="Helvetica"/>
                <a:sym typeface="Symbol" pitchFamily="18" charset="2"/>
              </a:rPr>
              <a:t></a:t>
            </a:r>
          </a:p>
          <a:p>
            <a:endParaRPr lang="en-US" sz="2200" dirty="0">
              <a:latin typeface="Helvetica"/>
            </a:endParaRPr>
          </a:p>
          <a:p>
            <a:r>
              <a:rPr lang="en-US" sz="2200" dirty="0">
                <a:latin typeface="Helvetica"/>
              </a:rPr>
              <a:t>The </a:t>
            </a:r>
            <a:r>
              <a:rPr lang="en-US" sz="2200" b="1" dirty="0">
                <a:latin typeface="Helvetica"/>
              </a:rPr>
              <a:t>y</a:t>
            </a:r>
            <a:r>
              <a:rPr lang="en-US" sz="2200" dirty="0">
                <a:latin typeface="Helvetica"/>
              </a:rPr>
              <a:t> vector, the model matrix </a:t>
            </a:r>
            <a:r>
              <a:rPr lang="en-US" sz="2200" b="1" dirty="0">
                <a:latin typeface="Helvetica"/>
              </a:rPr>
              <a:t>X</a:t>
            </a:r>
            <a:r>
              <a:rPr lang="en-US" sz="2200" dirty="0">
                <a:latin typeface="Helvetica"/>
              </a:rPr>
              <a:t> and the </a:t>
            </a:r>
            <a:r>
              <a:rPr lang="en-US" sz="2200" b="1" dirty="0">
                <a:latin typeface="Helvetica"/>
              </a:rPr>
              <a:t>b</a:t>
            </a:r>
            <a:r>
              <a:rPr lang="en-US" sz="2200" dirty="0">
                <a:latin typeface="Helvetica"/>
              </a:rPr>
              <a:t> vector are as follows:</a:t>
            </a:r>
          </a:p>
          <a:p>
            <a:endParaRPr lang="en-US" sz="2200" dirty="0">
              <a:latin typeface="Helvetica"/>
            </a:endParaRPr>
          </a:p>
        </p:txBody>
      </p:sp>
      <p:sp>
        <p:nvSpPr>
          <p:cNvPr id="5120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02" name="Object 5"/>
          <p:cNvGraphicFramePr>
            <a:graphicFrameLocks noChangeAspect="1"/>
          </p:cNvGraphicFramePr>
          <p:nvPr/>
        </p:nvGraphicFramePr>
        <p:xfrm>
          <a:off x="1905000" y="2743200"/>
          <a:ext cx="4419600" cy="3581400"/>
        </p:xfrm>
        <a:graphic>
          <a:graphicData uri="http://schemas.openxmlformats.org/presentationml/2006/ole">
            <mc:AlternateContent xmlns:mc="http://schemas.openxmlformats.org/markup-compatibility/2006">
              <mc:Choice xmlns:v="urn:schemas-microsoft-com:vml" Requires="v">
                <p:oleObj spid="_x0000_s51203" name="Equation" r:id="rId4" imgW="3302000" imgH="2743200" progId="Equation.DSMT4">
                  <p:embed/>
                </p:oleObj>
              </mc:Choice>
              <mc:Fallback>
                <p:oleObj name="Equation" r:id="rId4" imgW="3302000" imgH="27432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0"/>
                        <a:ext cx="4419600" cy="358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7" name="Rectangle 7"/>
          <p:cNvSpPr>
            <a:spLocks noChangeArrowheads="1"/>
          </p:cNvSpPr>
          <p:nvPr/>
        </p:nvSpPr>
        <p:spPr bwMode="auto">
          <a:xfrm>
            <a:off x="0" y="2743200"/>
            <a:ext cx="9144000" cy="0"/>
          </a:xfrm>
          <a:prstGeom prst="rect">
            <a:avLst/>
          </a:prstGeom>
          <a:noFill/>
          <a:ln w="9525">
            <a:noFill/>
            <a:miter lim="800000"/>
            <a:headEnd/>
            <a:tailEnd/>
          </a:ln>
        </p:spPr>
        <p:txBody>
          <a:bodyPr wrap="none" anchor="ctr">
            <a:spAutoFit/>
          </a:bodyPr>
          <a:lstStyle/>
          <a:p>
            <a:endParaRPr lang="en-US"/>
          </a:p>
        </p:txBody>
      </p:sp>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2229" name="Text Box 4"/>
          <p:cNvSpPr txBox="1">
            <a:spLocks noChangeArrowheads="1"/>
          </p:cNvSpPr>
          <p:nvPr/>
        </p:nvSpPr>
        <p:spPr bwMode="auto">
          <a:xfrm>
            <a:off x="457200" y="741362"/>
            <a:ext cx="2514600" cy="477838"/>
          </a:xfrm>
          <a:prstGeom prst="rect">
            <a:avLst/>
          </a:prstGeom>
          <a:noFill/>
          <a:ln w="9525">
            <a:noFill/>
            <a:miter lim="800000"/>
            <a:headEnd/>
            <a:tailEnd/>
          </a:ln>
        </p:spPr>
        <p:txBody>
          <a:bodyPr>
            <a:spAutoFit/>
          </a:bodyPr>
          <a:lstStyle/>
          <a:p>
            <a:r>
              <a:rPr lang="en-US" sz="2500" b="1" dirty="0">
                <a:latin typeface="Helvetica"/>
              </a:rPr>
              <a:t>Example 12-12</a:t>
            </a:r>
          </a:p>
        </p:txBody>
      </p:sp>
      <p:sp>
        <p:nvSpPr>
          <p:cNvPr id="52230" name="Slide Number Placeholder 6"/>
          <p:cNvSpPr>
            <a:spLocks noGrp="1"/>
          </p:cNvSpPr>
          <p:nvPr>
            <p:ph type="sldNum" sz="quarter" idx="12"/>
          </p:nvPr>
        </p:nvSpPr>
        <p:spPr bwMode="auto">
          <a:noFill/>
          <a:ln>
            <a:miter lim="800000"/>
            <a:headEnd/>
            <a:tailEnd/>
          </a:ln>
        </p:spPr>
        <p:txBody>
          <a:bodyPr/>
          <a:lstStyle/>
          <a:p>
            <a:fld id="{0BA298B4-CAA0-4C8D-8EE1-255138D1C846}" type="slidenum">
              <a:rPr lang="en-US" smtClean="0">
                <a:latin typeface="Helvetica"/>
              </a:rPr>
              <a:pPr/>
              <a:t>71</a:t>
            </a:fld>
            <a:endParaRPr lang="en-US" smtClean="0">
              <a:latin typeface="Helvetica"/>
            </a:endParaRPr>
          </a:p>
        </p:txBody>
      </p:sp>
      <p:sp>
        <p:nvSpPr>
          <p:cNvPr id="52231" name="TextBox 6"/>
          <p:cNvSpPr txBox="1">
            <a:spLocks noChangeArrowheads="1"/>
          </p:cNvSpPr>
          <p:nvPr/>
        </p:nvSpPr>
        <p:spPr bwMode="auto">
          <a:xfrm>
            <a:off x="533400" y="1164134"/>
            <a:ext cx="8229600" cy="5693866"/>
          </a:xfrm>
          <a:prstGeom prst="rect">
            <a:avLst/>
          </a:prstGeom>
          <a:noFill/>
          <a:ln w="9525">
            <a:noFill/>
            <a:miter lim="800000"/>
            <a:headEnd/>
            <a:tailEnd/>
          </a:ln>
        </p:spPr>
        <p:txBody>
          <a:bodyPr wrap="square">
            <a:spAutoFit/>
          </a:bodyPr>
          <a:lstStyle/>
          <a:p>
            <a:r>
              <a:rPr lang="en-US" sz="2000" dirty="0">
                <a:latin typeface="Helvetica"/>
              </a:rPr>
              <a:t>Solving the normal equations               gives the fitted model</a:t>
            </a:r>
          </a:p>
          <a:p>
            <a:endParaRPr lang="en-US" sz="2000" dirty="0">
              <a:latin typeface="Helvetica"/>
            </a:endParaRPr>
          </a:p>
          <a:p>
            <a:endParaRPr lang="en-US" sz="2000" dirty="0">
              <a:latin typeface="Helvetica"/>
            </a:endParaRPr>
          </a:p>
          <a:p>
            <a:r>
              <a:rPr lang="en-US" sz="2000" dirty="0">
                <a:latin typeface="Helvetica"/>
              </a:rPr>
              <a:t>Conclusions: The test for significance of regression is shown in </a:t>
            </a:r>
          </a:p>
          <a:p>
            <a:r>
              <a:rPr lang="en-US" sz="2000" dirty="0">
                <a:latin typeface="Helvetica"/>
              </a:rPr>
              <a:t>Table 12-13. Since </a:t>
            </a:r>
            <a:r>
              <a:rPr lang="en-US" sz="2000" i="1" dirty="0">
                <a:latin typeface="Helvetica"/>
              </a:rPr>
              <a:t>f</a:t>
            </a:r>
            <a:r>
              <a:rPr lang="en-US" sz="2000" baseline="-25000" dirty="0">
                <a:latin typeface="Helvetica"/>
              </a:rPr>
              <a:t>0</a:t>
            </a:r>
            <a:r>
              <a:rPr lang="en-US" sz="2000" dirty="0">
                <a:latin typeface="Helvetica"/>
              </a:rPr>
              <a:t> = 1762.3 is significant at 1%, we conclude that at least one of the parameters </a:t>
            </a:r>
            <a:r>
              <a:rPr lang="en-US" sz="2000" dirty="0">
                <a:latin typeface="Symbol" pitchFamily="18" charset="2"/>
              </a:rPr>
              <a:t>b</a:t>
            </a:r>
            <a:r>
              <a:rPr lang="en-US" sz="2000" baseline="-25000" dirty="0">
                <a:latin typeface="Helvetica"/>
              </a:rPr>
              <a:t>1</a:t>
            </a:r>
            <a:r>
              <a:rPr lang="en-US" sz="2000" dirty="0">
                <a:latin typeface="Helvetica"/>
              </a:rPr>
              <a:t> and </a:t>
            </a:r>
            <a:r>
              <a:rPr lang="en-US" sz="2000" dirty="0">
                <a:latin typeface="Symbol" pitchFamily="18" charset="2"/>
              </a:rPr>
              <a:t>b</a:t>
            </a:r>
            <a:r>
              <a:rPr lang="en-US" sz="2000" baseline="-25000" dirty="0">
                <a:latin typeface="Helvetica"/>
              </a:rPr>
              <a:t>11</a:t>
            </a:r>
            <a:r>
              <a:rPr lang="en-US" sz="2000" dirty="0">
                <a:latin typeface="Helvetica"/>
              </a:rPr>
              <a:t> is not zero. Furthermore, the standard tests for model adequacy do not reveal any unusual behavior, and we would conclude that this is a reasonable model for the sidewall panel cost data.</a:t>
            </a:r>
          </a:p>
          <a:p>
            <a:endParaRPr lang="en-US" sz="2000" dirty="0">
              <a:latin typeface="Helvetica"/>
            </a:endParaRPr>
          </a:p>
          <a:p>
            <a:r>
              <a:rPr lang="en-US" sz="1600" b="1" dirty="0">
                <a:latin typeface="Helvetica"/>
              </a:rPr>
              <a:t>TABLE • 12-9 </a:t>
            </a:r>
            <a:r>
              <a:rPr lang="en-US" sz="1600" dirty="0">
                <a:latin typeface="Helvetica"/>
              </a:rPr>
              <a:t>Test for Significance of Regression for the Second-Order Model in Example 12-12</a:t>
            </a:r>
          </a:p>
          <a:p>
            <a:endParaRPr lang="en-US" sz="1600" b="1" dirty="0">
              <a:latin typeface="Helvetica"/>
            </a:endParaRPr>
          </a:p>
          <a:p>
            <a:r>
              <a:rPr lang="en-US" sz="1600" b="1" dirty="0">
                <a:latin typeface="Helvetica"/>
              </a:rPr>
              <a:t>Source of </a:t>
            </a:r>
          </a:p>
          <a:p>
            <a:r>
              <a:rPr lang="en-US" sz="1600" b="1" dirty="0">
                <a:latin typeface="Helvetica"/>
              </a:rPr>
              <a:t>Variation	    Sum of Squares	  Degrees of Freedom   Mean Square	    </a:t>
            </a:r>
            <a:r>
              <a:rPr lang="en-US" sz="1600" b="1" i="1" dirty="0">
                <a:latin typeface="Helvetica"/>
              </a:rPr>
              <a:t>f</a:t>
            </a:r>
            <a:r>
              <a:rPr lang="en-US" sz="1600" b="1" baseline="-25000" dirty="0">
                <a:latin typeface="Helvetica"/>
              </a:rPr>
              <a:t>0</a:t>
            </a:r>
            <a:r>
              <a:rPr lang="en-US" sz="1600" b="1" dirty="0">
                <a:latin typeface="Helvetica"/>
              </a:rPr>
              <a:t>       </a:t>
            </a:r>
            <a:r>
              <a:rPr lang="en-US" sz="1600" b="1" i="1" dirty="0">
                <a:latin typeface="Helvetica"/>
              </a:rPr>
              <a:t>P</a:t>
            </a:r>
            <a:r>
              <a:rPr lang="en-US" sz="1600" b="1" dirty="0">
                <a:latin typeface="Helvetica"/>
              </a:rPr>
              <a:t>-value</a:t>
            </a:r>
          </a:p>
          <a:p>
            <a:r>
              <a:rPr lang="en-US" sz="1600" dirty="0">
                <a:latin typeface="Helvetica"/>
              </a:rPr>
              <a:t>Regression           0.52516	                2	             0.26258     1762.28  2.12E-12</a:t>
            </a:r>
          </a:p>
          <a:p>
            <a:r>
              <a:rPr lang="en-US" sz="1600" dirty="0">
                <a:latin typeface="Helvetica"/>
              </a:rPr>
              <a:t>Error	             0.00134	                9	             0.00015		</a:t>
            </a:r>
          </a:p>
          <a:p>
            <a:r>
              <a:rPr lang="en-US" sz="1600" dirty="0">
                <a:latin typeface="Helvetica"/>
              </a:rPr>
              <a:t>Total	             0.5265	              11			</a:t>
            </a:r>
          </a:p>
          <a:p>
            <a:endParaRPr lang="en-US" sz="1600" dirty="0">
              <a:latin typeface="Helvetica"/>
            </a:endParaRPr>
          </a:p>
          <a:p>
            <a:endParaRPr lang="en-US" sz="2000" dirty="0">
              <a:latin typeface="Helvetica"/>
            </a:endParaRPr>
          </a:p>
        </p:txBody>
      </p:sp>
      <p:sp>
        <p:nvSpPr>
          <p:cNvPr id="5223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2226" name="Object 7"/>
          <p:cNvGraphicFramePr>
            <a:graphicFrameLocks noChangeAspect="1"/>
          </p:cNvGraphicFramePr>
          <p:nvPr/>
        </p:nvGraphicFramePr>
        <p:xfrm>
          <a:off x="3962400" y="1219200"/>
          <a:ext cx="914400" cy="314325"/>
        </p:xfrm>
        <a:graphic>
          <a:graphicData uri="http://schemas.openxmlformats.org/presentationml/2006/ole">
            <mc:AlternateContent xmlns:mc="http://schemas.openxmlformats.org/markup-compatibility/2006">
              <mc:Choice xmlns:v="urn:schemas-microsoft-com:vml" Requires="v">
                <p:oleObj spid="_x0000_s52228" name="Equation" r:id="rId4" imgW="825500" imgH="241300" progId="Equation.DSMT4">
                  <p:embed/>
                </p:oleObj>
              </mc:Choice>
              <mc:Fallback>
                <p:oleObj name="Equation" r:id="rId4" imgW="825500" imgH="2413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219200"/>
                        <a:ext cx="914400"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2227" name="Object 9"/>
          <p:cNvGraphicFramePr>
            <a:graphicFrameLocks noChangeAspect="1"/>
          </p:cNvGraphicFramePr>
          <p:nvPr/>
        </p:nvGraphicFramePr>
        <p:xfrm>
          <a:off x="1524000" y="1600200"/>
          <a:ext cx="5334000" cy="409575"/>
        </p:xfrm>
        <a:graphic>
          <a:graphicData uri="http://schemas.openxmlformats.org/presentationml/2006/ole">
            <mc:AlternateContent xmlns:mc="http://schemas.openxmlformats.org/markup-compatibility/2006">
              <mc:Choice xmlns:v="urn:schemas-microsoft-com:vml" Requires="v">
                <p:oleObj spid="_x0000_s52229" name="Equation" r:id="rId6" imgW="2984500" imgH="254000" progId="Equation.DSMT4">
                  <p:embed/>
                </p:oleObj>
              </mc:Choice>
              <mc:Fallback>
                <p:oleObj name="Equation" r:id="rId6" imgW="2984500" imgH="2540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600200"/>
                        <a:ext cx="53340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3252" name="Text Box 4"/>
          <p:cNvSpPr txBox="1">
            <a:spLocks noChangeArrowheads="1"/>
          </p:cNvSpPr>
          <p:nvPr/>
        </p:nvSpPr>
        <p:spPr bwMode="auto">
          <a:xfrm>
            <a:off x="381000" y="914400"/>
            <a:ext cx="8610600" cy="477838"/>
          </a:xfrm>
          <a:prstGeom prst="rect">
            <a:avLst/>
          </a:prstGeom>
          <a:noFill/>
          <a:ln w="9525">
            <a:noFill/>
            <a:miter lim="800000"/>
            <a:headEnd/>
            <a:tailEnd/>
          </a:ln>
        </p:spPr>
        <p:txBody>
          <a:bodyPr>
            <a:spAutoFit/>
          </a:bodyPr>
          <a:lstStyle/>
          <a:p>
            <a:r>
              <a:rPr lang="en-US" sz="2500" b="1" dirty="0">
                <a:latin typeface="Helvetica"/>
              </a:rPr>
              <a:t>12-6.2 Categorical </a:t>
            </a:r>
            <a:r>
              <a:rPr lang="en-US" sz="2500" b="1" dirty="0" err="1">
                <a:latin typeface="Helvetica"/>
              </a:rPr>
              <a:t>Regressors</a:t>
            </a:r>
            <a:r>
              <a:rPr lang="en-US" sz="2500" b="1" dirty="0">
                <a:latin typeface="Helvetica"/>
              </a:rPr>
              <a:t> and Indicator Variables</a:t>
            </a:r>
          </a:p>
        </p:txBody>
      </p:sp>
      <p:sp>
        <p:nvSpPr>
          <p:cNvPr id="53253" name="Text Box 7"/>
          <p:cNvSpPr txBox="1">
            <a:spLocks noChangeArrowheads="1"/>
          </p:cNvSpPr>
          <p:nvPr/>
        </p:nvSpPr>
        <p:spPr bwMode="auto">
          <a:xfrm>
            <a:off x="457200" y="1524000"/>
            <a:ext cx="8229600" cy="2462213"/>
          </a:xfrm>
          <a:prstGeom prst="rect">
            <a:avLst/>
          </a:prstGeom>
          <a:noFill/>
          <a:ln w="9525">
            <a:noFill/>
            <a:miter lim="800000"/>
            <a:headEnd/>
            <a:tailEnd/>
          </a:ln>
        </p:spPr>
        <p:txBody>
          <a:bodyPr>
            <a:spAutoFit/>
          </a:bodyPr>
          <a:lstStyle/>
          <a:p>
            <a:pPr>
              <a:buFontTx/>
              <a:buChar char="•"/>
            </a:pPr>
            <a:r>
              <a:rPr lang="en-US" sz="2200" dirty="0">
                <a:latin typeface="Helvetica"/>
              </a:rPr>
              <a:t>  Many problems may involve </a:t>
            </a:r>
            <a:r>
              <a:rPr lang="en-US" sz="2200" b="1" dirty="0">
                <a:solidFill>
                  <a:srgbClr val="1F497D"/>
                </a:solidFill>
                <a:latin typeface="Helvetica"/>
              </a:rPr>
              <a:t>qualitative</a:t>
            </a:r>
            <a:r>
              <a:rPr lang="en-US" sz="2200" dirty="0">
                <a:latin typeface="Helvetica"/>
              </a:rPr>
              <a:t> or </a:t>
            </a:r>
            <a:r>
              <a:rPr lang="en-US" sz="2200" b="1" dirty="0">
                <a:solidFill>
                  <a:srgbClr val="1F497D"/>
                </a:solidFill>
                <a:latin typeface="Helvetica"/>
              </a:rPr>
              <a:t>categorical</a:t>
            </a:r>
            <a:r>
              <a:rPr lang="en-US" sz="2200" dirty="0">
                <a:latin typeface="Helvetica"/>
              </a:rPr>
              <a:t> variables.</a:t>
            </a:r>
          </a:p>
          <a:p>
            <a:pPr>
              <a:buFontTx/>
              <a:buChar char="•"/>
            </a:pPr>
            <a:r>
              <a:rPr lang="en-US" sz="2200" dirty="0">
                <a:latin typeface="Helvetica"/>
              </a:rPr>
              <a:t>  The usual method for the different levels of a qualitative variable is to use </a:t>
            </a:r>
            <a:r>
              <a:rPr lang="en-US" sz="2200" b="1" dirty="0">
                <a:solidFill>
                  <a:srgbClr val="1F497D"/>
                </a:solidFill>
                <a:latin typeface="Helvetica"/>
              </a:rPr>
              <a:t>indicator</a:t>
            </a:r>
            <a:r>
              <a:rPr lang="en-US" sz="2200" dirty="0">
                <a:latin typeface="Helvetica"/>
              </a:rPr>
              <a:t> variables.</a:t>
            </a:r>
          </a:p>
          <a:p>
            <a:pPr>
              <a:buFontTx/>
              <a:buChar char="•"/>
            </a:pPr>
            <a:r>
              <a:rPr lang="en-US" sz="2200" dirty="0">
                <a:latin typeface="Helvetica"/>
              </a:rPr>
              <a:t>  For example, to introduce the effect of two different operators into a regression model, we could define an indicator variable as follows:</a:t>
            </a:r>
          </a:p>
        </p:txBody>
      </p:sp>
      <p:sp>
        <p:nvSpPr>
          <p:cNvPr id="53254" name="Slide Number Placeholder 6"/>
          <p:cNvSpPr>
            <a:spLocks noGrp="1"/>
          </p:cNvSpPr>
          <p:nvPr>
            <p:ph type="sldNum" sz="quarter" idx="12"/>
          </p:nvPr>
        </p:nvSpPr>
        <p:spPr bwMode="auto">
          <a:noFill/>
          <a:ln>
            <a:miter lim="800000"/>
            <a:headEnd/>
            <a:tailEnd/>
          </a:ln>
        </p:spPr>
        <p:txBody>
          <a:bodyPr/>
          <a:lstStyle/>
          <a:p>
            <a:fld id="{5C7FE5E2-EEA0-4CFD-8384-528798712208}" type="slidenum">
              <a:rPr lang="en-US" smtClean="0">
                <a:latin typeface="Helvetica"/>
              </a:rPr>
              <a:pPr/>
              <a:t>72</a:t>
            </a:fld>
            <a:endParaRPr lang="en-US" smtClean="0">
              <a:latin typeface="Helvetica"/>
            </a:endParaRPr>
          </a:p>
        </p:txBody>
      </p:sp>
      <p:sp>
        <p:nvSpPr>
          <p:cNvPr id="5325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3250" name="Object 7"/>
          <p:cNvGraphicFramePr>
            <a:graphicFrameLocks noChangeAspect="1"/>
          </p:cNvGraphicFramePr>
          <p:nvPr/>
        </p:nvGraphicFramePr>
        <p:xfrm>
          <a:off x="1479550" y="4191000"/>
          <a:ext cx="6108700" cy="990600"/>
        </p:xfrm>
        <a:graphic>
          <a:graphicData uri="http://schemas.openxmlformats.org/presentationml/2006/ole">
            <mc:AlternateContent xmlns:mc="http://schemas.openxmlformats.org/markup-compatibility/2006">
              <mc:Choice xmlns:v="urn:schemas-microsoft-com:vml" Requires="v">
                <p:oleObj spid="_x0000_s53251" name="Equation" r:id="rId4" imgW="2641320" imgH="457200" progId="Equation.DSMT4">
                  <p:embed/>
                </p:oleObj>
              </mc:Choice>
              <mc:Fallback>
                <p:oleObj name="Equation" r:id="rId4" imgW="2641320" imgH="4572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550" y="4191000"/>
                        <a:ext cx="61087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6" name="Rectangle 9"/>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en-US"/>
          </a:p>
        </p:txBody>
      </p:sp>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4276" name="Slide Number Placeholder 5"/>
          <p:cNvSpPr>
            <a:spLocks noGrp="1"/>
          </p:cNvSpPr>
          <p:nvPr>
            <p:ph type="sldNum" sz="quarter" idx="12"/>
          </p:nvPr>
        </p:nvSpPr>
        <p:spPr bwMode="auto">
          <a:noFill/>
          <a:ln>
            <a:miter lim="800000"/>
            <a:headEnd/>
            <a:tailEnd/>
          </a:ln>
        </p:spPr>
        <p:txBody>
          <a:bodyPr/>
          <a:lstStyle/>
          <a:p>
            <a:fld id="{32F0ABB2-1778-4EC9-83A6-C9C95C34FC19}" type="slidenum">
              <a:rPr lang="en-US" smtClean="0">
                <a:latin typeface="Helvetica"/>
              </a:rPr>
              <a:pPr/>
              <a:t>73</a:t>
            </a:fld>
            <a:endParaRPr lang="en-US" smtClean="0">
              <a:latin typeface="Helvetica"/>
            </a:endParaRPr>
          </a:p>
        </p:txBody>
      </p:sp>
      <p:sp>
        <p:nvSpPr>
          <p:cNvPr id="54277" name="TextBox 5"/>
          <p:cNvSpPr txBox="1">
            <a:spLocks noChangeArrowheads="1"/>
          </p:cNvSpPr>
          <p:nvPr/>
        </p:nvSpPr>
        <p:spPr bwMode="auto">
          <a:xfrm>
            <a:off x="533400" y="762000"/>
            <a:ext cx="8153400" cy="4832350"/>
          </a:xfrm>
          <a:prstGeom prst="rect">
            <a:avLst/>
          </a:prstGeom>
          <a:noFill/>
          <a:ln w="9525">
            <a:noFill/>
            <a:miter lim="800000"/>
            <a:headEnd/>
            <a:tailEnd/>
          </a:ln>
        </p:spPr>
        <p:txBody>
          <a:bodyPr>
            <a:spAutoFit/>
          </a:bodyPr>
          <a:lstStyle/>
          <a:p>
            <a:r>
              <a:rPr lang="en-US" sz="2200" b="1" dirty="0">
                <a:latin typeface="Helvetica"/>
              </a:rPr>
              <a:t>EXAMPLE 12-13</a:t>
            </a:r>
            <a:r>
              <a:rPr lang="en-US" sz="2200" dirty="0">
                <a:latin typeface="Helvetica"/>
              </a:rPr>
              <a:t> </a:t>
            </a:r>
            <a:r>
              <a:rPr lang="en-US" sz="2200" b="1" dirty="0">
                <a:solidFill>
                  <a:srgbClr val="1F497D"/>
                </a:solidFill>
                <a:latin typeface="Helvetica"/>
              </a:rPr>
              <a:t>Surface Finish</a:t>
            </a:r>
            <a:r>
              <a:rPr lang="en-US" sz="2200" dirty="0">
                <a:solidFill>
                  <a:srgbClr val="1F497D"/>
                </a:solidFill>
                <a:latin typeface="Helvetica"/>
              </a:rPr>
              <a:t> </a:t>
            </a:r>
            <a:r>
              <a:rPr lang="en-US" sz="2200" dirty="0">
                <a:latin typeface="Helvetica"/>
              </a:rPr>
              <a:t>A mechanical engineer is investigating the surface finish of metal parts produced on a lathe and its relationship to the speed (in revolutions per minute) of the lathe. The data are shown in Table </a:t>
            </a:r>
            <a:r>
              <a:rPr lang="en-US" sz="2200" dirty="0" smtClean="0">
                <a:latin typeface="Helvetica"/>
              </a:rPr>
              <a:t>12-11. </a:t>
            </a:r>
            <a:r>
              <a:rPr lang="en-US" sz="2200" dirty="0">
                <a:latin typeface="Helvetica"/>
              </a:rPr>
              <a:t>Note that the data have been collected using two different types of cutting tools. Since the type of cutting tool likely affects the surface finish, we will fit the model</a:t>
            </a:r>
          </a:p>
          <a:p>
            <a:endParaRPr lang="en-US" sz="2200" dirty="0">
              <a:latin typeface="Helvetica"/>
            </a:endParaRPr>
          </a:p>
          <a:p>
            <a:r>
              <a:rPr lang="en-US" sz="2200" i="1" dirty="0">
                <a:latin typeface="Helvetica"/>
              </a:rPr>
              <a:t>		Y</a:t>
            </a:r>
            <a:r>
              <a:rPr lang="en-US" sz="2200" dirty="0">
                <a:latin typeface="Helvetica"/>
              </a:rPr>
              <a:t> = </a:t>
            </a:r>
            <a:r>
              <a:rPr lang="en-US" sz="2200" dirty="0">
                <a:latin typeface="Symbol" pitchFamily="18" charset="2"/>
              </a:rPr>
              <a:t>b</a:t>
            </a:r>
            <a:r>
              <a:rPr lang="en-US" sz="2200" baseline="-25000" dirty="0">
                <a:latin typeface="Helvetica"/>
              </a:rPr>
              <a:t>0</a:t>
            </a:r>
            <a:r>
              <a:rPr lang="en-US" sz="2200" dirty="0">
                <a:latin typeface="Helvetica"/>
              </a:rPr>
              <a:t> + </a:t>
            </a:r>
            <a:r>
              <a:rPr lang="en-US" sz="2200" dirty="0">
                <a:latin typeface="Symbol" pitchFamily="18" charset="2"/>
              </a:rPr>
              <a:t>b</a:t>
            </a:r>
            <a:r>
              <a:rPr lang="en-US" sz="2200" baseline="-25000" dirty="0">
                <a:latin typeface="Helvetica"/>
              </a:rPr>
              <a:t>1</a:t>
            </a:r>
            <a:r>
              <a:rPr lang="en-US" sz="2200" i="1" dirty="0">
                <a:latin typeface="Helvetica"/>
              </a:rPr>
              <a:t>x</a:t>
            </a:r>
            <a:r>
              <a:rPr lang="en-US" sz="2200" baseline="-25000" dirty="0">
                <a:latin typeface="Helvetica"/>
              </a:rPr>
              <a:t>1</a:t>
            </a:r>
            <a:r>
              <a:rPr lang="en-US" sz="2200" dirty="0">
                <a:latin typeface="Helvetica"/>
              </a:rPr>
              <a:t> + </a:t>
            </a:r>
            <a:r>
              <a:rPr lang="en-US" sz="2200" dirty="0">
                <a:latin typeface="Symbol" pitchFamily="18" charset="2"/>
              </a:rPr>
              <a:t>b</a:t>
            </a:r>
            <a:r>
              <a:rPr lang="en-US" sz="2200" baseline="-25000" dirty="0">
                <a:latin typeface="Helvetica"/>
              </a:rPr>
              <a:t>2</a:t>
            </a:r>
            <a:r>
              <a:rPr lang="en-US" sz="2200" i="1" dirty="0">
                <a:latin typeface="Helvetica"/>
              </a:rPr>
              <a:t>x</a:t>
            </a:r>
            <a:r>
              <a:rPr lang="en-US" sz="2200" baseline="-25000" dirty="0">
                <a:latin typeface="Helvetica"/>
              </a:rPr>
              <a:t>2</a:t>
            </a:r>
            <a:r>
              <a:rPr lang="en-US" sz="2200" dirty="0">
                <a:latin typeface="Helvetica"/>
              </a:rPr>
              <a:t> + </a:t>
            </a:r>
            <a:r>
              <a:rPr lang="en-US" sz="2200" dirty="0">
                <a:latin typeface="Helvetica"/>
                <a:sym typeface="Symbol" pitchFamily="18" charset="2"/>
              </a:rPr>
              <a:t></a:t>
            </a:r>
          </a:p>
          <a:p>
            <a:endParaRPr lang="en-US" sz="2200" dirty="0">
              <a:latin typeface="Helvetica"/>
            </a:endParaRPr>
          </a:p>
          <a:p>
            <a:r>
              <a:rPr lang="en-US" sz="2200" dirty="0">
                <a:latin typeface="Helvetica"/>
              </a:rPr>
              <a:t>where </a:t>
            </a:r>
            <a:r>
              <a:rPr lang="en-US" sz="2200" i="1" dirty="0">
                <a:latin typeface="Helvetica"/>
              </a:rPr>
              <a:t>Y </a:t>
            </a:r>
            <a:r>
              <a:rPr lang="en-US" sz="2200" dirty="0">
                <a:latin typeface="Helvetica"/>
              </a:rPr>
              <a:t>is the surface finish, </a:t>
            </a:r>
            <a:r>
              <a:rPr lang="en-US" sz="2200" i="1" dirty="0">
                <a:latin typeface="Helvetica"/>
              </a:rPr>
              <a:t>x</a:t>
            </a:r>
            <a:r>
              <a:rPr lang="en-US" sz="2200" baseline="-25000" dirty="0">
                <a:latin typeface="Helvetica"/>
              </a:rPr>
              <a:t>1</a:t>
            </a:r>
            <a:r>
              <a:rPr lang="en-US" sz="2200" dirty="0">
                <a:latin typeface="Helvetica"/>
              </a:rPr>
              <a:t> is the lathe speed in revolutions per minute, and </a:t>
            </a:r>
            <a:r>
              <a:rPr lang="en-US" sz="2200" i="1" dirty="0">
                <a:latin typeface="Helvetica"/>
              </a:rPr>
              <a:t>x</a:t>
            </a:r>
            <a:r>
              <a:rPr lang="en-US" sz="2200" baseline="-25000" dirty="0">
                <a:latin typeface="Helvetica"/>
              </a:rPr>
              <a:t>2</a:t>
            </a:r>
            <a:r>
              <a:rPr lang="en-US" sz="2200" dirty="0">
                <a:latin typeface="Helvetica"/>
              </a:rPr>
              <a:t> is an indicator variable denoting the type of cutting tool used; that is,</a:t>
            </a:r>
          </a:p>
          <a:p>
            <a:endParaRPr lang="en-US" sz="2200" dirty="0">
              <a:latin typeface="Helvetica"/>
            </a:endParaRPr>
          </a:p>
        </p:txBody>
      </p:sp>
      <p:sp>
        <p:nvSpPr>
          <p:cNvPr id="5427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4274" name="Object 6"/>
          <p:cNvGraphicFramePr>
            <a:graphicFrameLocks noChangeAspect="1"/>
          </p:cNvGraphicFramePr>
          <p:nvPr/>
        </p:nvGraphicFramePr>
        <p:xfrm>
          <a:off x="2362200" y="5181600"/>
          <a:ext cx="3505200" cy="914400"/>
        </p:xfrm>
        <a:graphic>
          <a:graphicData uri="http://schemas.openxmlformats.org/presentationml/2006/ole">
            <mc:AlternateContent xmlns:mc="http://schemas.openxmlformats.org/markup-compatibility/2006">
              <mc:Choice xmlns:v="urn:schemas-microsoft-com:vml" Requires="v">
                <p:oleObj spid="_x0000_s54275" name="Equation" r:id="rId4" imgW="1562100" imgH="457200" progId="Equation.DSMT4">
                  <p:embed/>
                </p:oleObj>
              </mc:Choice>
              <mc:Fallback>
                <p:oleObj name="Equation" r:id="rId4" imgW="1562100" imgH="4572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181600"/>
                        <a:ext cx="35052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0"/>
            <a:ext cx="8229600" cy="838200"/>
          </a:xfrm>
        </p:spPr>
        <p:txBody>
          <a:bodyPr/>
          <a:lstStyle/>
          <a:p>
            <a:pPr eaLnBrk="1" hangingPunct="1"/>
            <a:r>
              <a:rPr lang="en-US" sz="2600" b="1" smtClean="0">
                <a:latin typeface="Helvetica"/>
              </a:rPr>
              <a:t>12-6: Aspects of Multiple Regression Modeling</a:t>
            </a:r>
          </a:p>
        </p:txBody>
      </p:sp>
      <p:sp>
        <p:nvSpPr>
          <p:cNvPr id="84995" name="Text Box 4"/>
          <p:cNvSpPr txBox="1">
            <a:spLocks noChangeArrowheads="1"/>
          </p:cNvSpPr>
          <p:nvPr/>
        </p:nvSpPr>
        <p:spPr bwMode="auto">
          <a:xfrm>
            <a:off x="381000" y="762000"/>
            <a:ext cx="2514600" cy="461963"/>
          </a:xfrm>
          <a:prstGeom prst="rect">
            <a:avLst/>
          </a:prstGeom>
          <a:noFill/>
          <a:ln w="9525">
            <a:noFill/>
            <a:miter lim="800000"/>
            <a:headEnd/>
            <a:tailEnd/>
          </a:ln>
        </p:spPr>
        <p:txBody>
          <a:bodyPr>
            <a:spAutoFit/>
          </a:bodyPr>
          <a:lstStyle/>
          <a:p>
            <a:r>
              <a:rPr lang="en-US" sz="2400" b="1">
                <a:latin typeface="Helvetica"/>
              </a:rPr>
              <a:t>Example 12-13</a:t>
            </a:r>
          </a:p>
        </p:txBody>
      </p:sp>
      <p:sp>
        <p:nvSpPr>
          <p:cNvPr id="84996" name="Slide Number Placeholder 5"/>
          <p:cNvSpPr>
            <a:spLocks noGrp="1"/>
          </p:cNvSpPr>
          <p:nvPr>
            <p:ph type="sldNum" sz="quarter" idx="12"/>
          </p:nvPr>
        </p:nvSpPr>
        <p:spPr bwMode="auto">
          <a:noFill/>
          <a:ln>
            <a:miter lim="800000"/>
            <a:headEnd/>
            <a:tailEnd/>
          </a:ln>
        </p:spPr>
        <p:txBody>
          <a:bodyPr/>
          <a:lstStyle/>
          <a:p>
            <a:fld id="{AEE3169E-DE18-4B56-A836-0C4B3C8DDFEC}" type="slidenum">
              <a:rPr lang="en-US" smtClean="0">
                <a:latin typeface="Helvetica"/>
              </a:rPr>
              <a:pPr/>
              <a:t>74</a:t>
            </a:fld>
            <a:endParaRPr lang="en-US" smtClean="0">
              <a:latin typeface="Helvetica"/>
            </a:endParaRPr>
          </a:p>
        </p:txBody>
      </p:sp>
      <p:sp>
        <p:nvSpPr>
          <p:cNvPr id="84997" name="TextBox 5"/>
          <p:cNvSpPr txBox="1">
            <a:spLocks noChangeArrowheads="1"/>
          </p:cNvSpPr>
          <p:nvPr/>
        </p:nvSpPr>
        <p:spPr bwMode="auto">
          <a:xfrm>
            <a:off x="381000" y="1295400"/>
            <a:ext cx="7772400" cy="400050"/>
          </a:xfrm>
          <a:prstGeom prst="rect">
            <a:avLst/>
          </a:prstGeom>
          <a:noFill/>
          <a:ln w="9525">
            <a:noFill/>
            <a:miter lim="800000"/>
            <a:headEnd/>
            <a:tailEnd/>
          </a:ln>
        </p:spPr>
        <p:txBody>
          <a:bodyPr>
            <a:spAutoFit/>
          </a:bodyPr>
          <a:lstStyle/>
          <a:p>
            <a:r>
              <a:rPr lang="en-US" sz="2000" b="1" dirty="0" smtClean="0">
                <a:latin typeface="Helvetica"/>
              </a:rPr>
              <a:t>TABLE • 12-11 </a:t>
            </a:r>
            <a:r>
              <a:rPr lang="en-US" sz="2000" dirty="0">
                <a:latin typeface="Helvetica"/>
              </a:rPr>
              <a:t>Surface Finish Data for Example 12-13</a:t>
            </a:r>
          </a:p>
        </p:txBody>
      </p:sp>
      <p:graphicFrame>
        <p:nvGraphicFramePr>
          <p:cNvPr id="7" name="Table 6"/>
          <p:cNvGraphicFramePr>
            <a:graphicFrameLocks noGrp="1"/>
          </p:cNvGraphicFramePr>
          <p:nvPr/>
        </p:nvGraphicFramePr>
        <p:xfrm>
          <a:off x="381000" y="1752600"/>
          <a:ext cx="8382002" cy="4572718"/>
        </p:xfrm>
        <a:graphic>
          <a:graphicData uri="http://schemas.openxmlformats.org/drawingml/2006/table">
            <a:tbl>
              <a:tblPr/>
              <a:tblGrid>
                <a:gridCol w="1295402"/>
                <a:gridCol w="928895"/>
                <a:gridCol w="588785"/>
                <a:gridCol w="1391094"/>
                <a:gridCol w="1342937"/>
                <a:gridCol w="1168483"/>
                <a:gridCol w="588785"/>
                <a:gridCol w="1077621"/>
              </a:tblGrid>
              <a:tr h="349802">
                <a:tc>
                  <a:txBody>
                    <a:bodyPr/>
                    <a:lstStyle/>
                    <a:p>
                      <a:pPr marL="0" marR="0" algn="ctr">
                        <a:spcBef>
                          <a:spcPts val="0"/>
                        </a:spcBef>
                        <a:spcAft>
                          <a:spcPts val="0"/>
                        </a:spcAft>
                      </a:pPr>
                      <a:r>
                        <a:rPr lang="en-US" sz="1600" b="1" dirty="0">
                          <a:solidFill>
                            <a:srgbClr val="000000"/>
                          </a:solidFill>
                          <a:latin typeface="Helvetica" pitchFamily="50" charset="0"/>
                          <a:ea typeface="Times New Roman"/>
                          <a:cs typeface="Times New Roman"/>
                        </a:rPr>
                        <a:t>Observation Number, </a:t>
                      </a:r>
                      <a:r>
                        <a:rPr lang="en-US" sz="1600" b="0" i="1" dirty="0" err="1">
                          <a:solidFill>
                            <a:srgbClr val="000000"/>
                          </a:solidFill>
                          <a:latin typeface="Helvetica" pitchFamily="50" charset="0"/>
                          <a:ea typeface="Times New Roman"/>
                          <a:cs typeface="Times New Roman"/>
                        </a:rPr>
                        <a:t>i</a:t>
                      </a:r>
                      <a:endParaRPr lang="en-US" sz="1600" b="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Surface Finish </a:t>
                      </a:r>
                      <a:r>
                        <a:rPr lang="en-US" sz="1600" b="1" i="1">
                          <a:solidFill>
                            <a:srgbClr val="000000"/>
                          </a:solidFill>
                          <a:latin typeface="Helvetica" pitchFamily="50" charset="0"/>
                          <a:ea typeface="Times New Roman"/>
                          <a:cs typeface="Times New Roman"/>
                        </a:rPr>
                        <a:t>y</a:t>
                      </a:r>
                      <a:r>
                        <a:rPr lang="en-US" sz="1600" b="1" i="1" baseline="-25000">
                          <a:solidFill>
                            <a:srgbClr val="000000"/>
                          </a:solidFill>
                          <a:latin typeface="Helvetica" pitchFamily="50" charset="0"/>
                          <a:ea typeface="Times New Roman"/>
                          <a:cs typeface="Times New Roman"/>
                        </a:rPr>
                        <a:t>i</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RPM</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Type of Cutting Tool</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Observation Number, </a:t>
                      </a:r>
                      <a:r>
                        <a:rPr lang="en-US" sz="1600" i="1">
                          <a:solidFill>
                            <a:srgbClr val="000000"/>
                          </a:solidFill>
                          <a:latin typeface="Helvetica" pitchFamily="50" charset="0"/>
                          <a:ea typeface="Times New Roman"/>
                          <a:cs typeface="Times New Roman"/>
                        </a:rPr>
                        <a:t>i</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Surface Finish </a:t>
                      </a:r>
                      <a:r>
                        <a:rPr lang="en-US" sz="1600" b="1" i="1">
                          <a:solidFill>
                            <a:srgbClr val="000000"/>
                          </a:solidFill>
                          <a:latin typeface="Helvetica" pitchFamily="50" charset="0"/>
                          <a:ea typeface="Times New Roman"/>
                          <a:cs typeface="Times New Roman"/>
                        </a:rPr>
                        <a:t>y</a:t>
                      </a:r>
                      <a:r>
                        <a:rPr lang="en-US" sz="1600" b="1" i="1" baseline="-25000">
                          <a:solidFill>
                            <a:srgbClr val="000000"/>
                          </a:solidFill>
                          <a:latin typeface="Helvetica" pitchFamily="50" charset="0"/>
                          <a:ea typeface="Times New Roman"/>
                          <a:cs typeface="Times New Roman"/>
                        </a:rPr>
                        <a:t>i</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RPM</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Helvetica" pitchFamily="50" charset="0"/>
                          <a:ea typeface="Times New Roman"/>
                          <a:cs typeface="Times New Roman"/>
                        </a:rPr>
                        <a:t>Type of Cutting Tool</a:t>
                      </a:r>
                      <a:endParaRPr lang="en-US" sz="160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r h="388228">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45.44</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225</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spc="150">
                          <a:solidFill>
                            <a:srgbClr val="000000"/>
                          </a:solidFill>
                          <a:latin typeface="Helvetica" pitchFamily="50" charset="0"/>
                          <a:ea typeface="Times New Roman"/>
                          <a:cs typeface="Times New Roman"/>
                        </a:rPr>
                        <a:t>11</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33.50</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224</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w="12700" cap="flat" cmpd="sng" algn="ctr">
                      <a:solidFill>
                        <a:srgbClr val="000000"/>
                      </a:solidFill>
                      <a:prstDash val="solid"/>
                      <a:round/>
                      <a:headEnd type="none" w="med" len="med"/>
                      <a:tailEnd type="none" w="med" len="med"/>
                    </a:lnT>
                    <a:lnB>
                      <a:noFill/>
                    </a:lnB>
                  </a:tcPr>
                </a:tc>
              </a:tr>
              <a:tr h="388228">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2</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42.03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200</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31.23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212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81602">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50.10</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250</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37.52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248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81602">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48.75</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245</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14</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37.13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260</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74977">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5</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47.92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235</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302</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15</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34.70</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243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88228">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47.79</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237</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33.92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238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74977">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7</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52.26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265</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17</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32.13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224</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94852">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50.52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259</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18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35.47</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251</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368351">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9</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45.58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221</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spc="150">
                          <a:solidFill>
                            <a:srgbClr val="000000"/>
                          </a:solidFill>
                          <a:latin typeface="Helvetica" pitchFamily="50" charset="0"/>
                          <a:ea typeface="Times New Roman"/>
                          <a:cs typeface="Times New Roman"/>
                        </a:rPr>
                        <a:t>19</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33.49</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232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400153">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10</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44.78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218</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302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20</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32.29</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216</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416</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bl>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86019" name="Text Box 4"/>
          <p:cNvSpPr txBox="1">
            <a:spLocks noChangeArrowheads="1"/>
          </p:cNvSpPr>
          <p:nvPr/>
        </p:nvSpPr>
        <p:spPr bwMode="auto">
          <a:xfrm>
            <a:off x="457200" y="838200"/>
            <a:ext cx="2514600" cy="461963"/>
          </a:xfrm>
          <a:prstGeom prst="rect">
            <a:avLst/>
          </a:prstGeom>
          <a:noFill/>
          <a:ln w="9525">
            <a:noFill/>
            <a:miter lim="800000"/>
            <a:headEnd/>
            <a:tailEnd/>
          </a:ln>
        </p:spPr>
        <p:txBody>
          <a:bodyPr>
            <a:spAutoFit/>
          </a:bodyPr>
          <a:lstStyle/>
          <a:p>
            <a:r>
              <a:rPr lang="en-US" sz="2400" b="1" dirty="0">
                <a:latin typeface="Helvetica"/>
              </a:rPr>
              <a:t>Example 12-13</a:t>
            </a:r>
          </a:p>
        </p:txBody>
      </p:sp>
      <p:sp>
        <p:nvSpPr>
          <p:cNvPr id="86020" name="Slide Number Placeholder 6"/>
          <p:cNvSpPr>
            <a:spLocks noGrp="1"/>
          </p:cNvSpPr>
          <p:nvPr>
            <p:ph type="sldNum" sz="quarter" idx="12"/>
          </p:nvPr>
        </p:nvSpPr>
        <p:spPr bwMode="auto">
          <a:noFill/>
          <a:ln>
            <a:miter lim="800000"/>
            <a:headEnd/>
            <a:tailEnd/>
          </a:ln>
        </p:spPr>
        <p:txBody>
          <a:bodyPr/>
          <a:lstStyle/>
          <a:p>
            <a:fld id="{F01C9B75-F744-4994-9F98-AD19D0B28416}" type="slidenum">
              <a:rPr lang="en-US" smtClean="0">
                <a:latin typeface="Helvetica"/>
              </a:rPr>
              <a:pPr/>
              <a:t>75</a:t>
            </a:fld>
            <a:endParaRPr lang="en-US" smtClean="0">
              <a:latin typeface="Helvetica"/>
            </a:endParaRPr>
          </a:p>
        </p:txBody>
      </p:sp>
      <p:sp>
        <p:nvSpPr>
          <p:cNvPr id="86021" name="TextBox 5"/>
          <p:cNvSpPr txBox="1">
            <a:spLocks noChangeArrowheads="1"/>
          </p:cNvSpPr>
          <p:nvPr/>
        </p:nvSpPr>
        <p:spPr bwMode="auto">
          <a:xfrm>
            <a:off x="457200" y="1219200"/>
            <a:ext cx="8229600" cy="5324475"/>
          </a:xfrm>
          <a:prstGeom prst="rect">
            <a:avLst/>
          </a:prstGeom>
          <a:noFill/>
          <a:ln w="9525">
            <a:noFill/>
            <a:miter lim="800000"/>
            <a:headEnd/>
            <a:tailEnd/>
          </a:ln>
        </p:spPr>
        <p:txBody>
          <a:bodyPr>
            <a:spAutoFit/>
          </a:bodyPr>
          <a:lstStyle/>
          <a:p>
            <a:r>
              <a:rPr lang="en-US" sz="2000" dirty="0">
                <a:latin typeface="Helvetica"/>
              </a:rPr>
              <a:t>The parameters in this model may be easily interpreted. If </a:t>
            </a:r>
            <a:r>
              <a:rPr lang="en-US" sz="2000" i="1" dirty="0">
                <a:latin typeface="Helvetica"/>
              </a:rPr>
              <a:t>x</a:t>
            </a:r>
            <a:r>
              <a:rPr lang="en-US" sz="2000" baseline="-25000" dirty="0">
                <a:latin typeface="Helvetica"/>
              </a:rPr>
              <a:t>2</a:t>
            </a:r>
            <a:r>
              <a:rPr lang="en-US" sz="2000" dirty="0">
                <a:latin typeface="Helvetica"/>
              </a:rPr>
              <a:t> = 0, the model becomes</a:t>
            </a:r>
          </a:p>
          <a:p>
            <a:endParaRPr lang="en-US" sz="2000" dirty="0">
              <a:latin typeface="Helvetica"/>
            </a:endParaRPr>
          </a:p>
          <a:p>
            <a:r>
              <a:rPr lang="en-US" sz="2000" i="1" dirty="0">
                <a:latin typeface="Helvetica"/>
              </a:rPr>
              <a:t>			Y</a:t>
            </a:r>
            <a:r>
              <a:rPr lang="en-US" sz="2000" dirty="0">
                <a:latin typeface="Helvetica"/>
              </a:rPr>
              <a:t> = </a:t>
            </a:r>
            <a:r>
              <a:rPr lang="en-US" sz="2000" dirty="0">
                <a:latin typeface="Symbol" pitchFamily="18" charset="2"/>
              </a:rPr>
              <a:t>b</a:t>
            </a:r>
            <a:r>
              <a:rPr lang="en-US" sz="2000" baseline="-25000" dirty="0">
                <a:latin typeface="Helvetica"/>
              </a:rPr>
              <a:t>0</a:t>
            </a:r>
            <a:r>
              <a:rPr lang="en-US" sz="2000" dirty="0">
                <a:latin typeface="Helvetica"/>
              </a:rPr>
              <a:t> + </a:t>
            </a:r>
            <a:r>
              <a:rPr lang="en-US" sz="2000" dirty="0">
                <a:latin typeface="Symbol" pitchFamily="18" charset="2"/>
              </a:rPr>
              <a:t>b</a:t>
            </a:r>
            <a:r>
              <a:rPr lang="en-US" sz="2000" baseline="-25000" dirty="0">
                <a:latin typeface="Helvetica"/>
              </a:rPr>
              <a:t>1</a:t>
            </a:r>
            <a:r>
              <a:rPr lang="en-US" sz="2000" i="1" dirty="0">
                <a:latin typeface="Helvetica"/>
              </a:rPr>
              <a:t>x</a:t>
            </a:r>
            <a:r>
              <a:rPr lang="en-US" sz="2000" baseline="-25000" dirty="0">
                <a:latin typeface="Helvetica"/>
              </a:rPr>
              <a:t>1</a:t>
            </a:r>
            <a:r>
              <a:rPr lang="en-US" sz="2000" dirty="0">
                <a:latin typeface="Helvetica"/>
              </a:rPr>
              <a:t> + </a:t>
            </a:r>
            <a:r>
              <a:rPr lang="en-US" sz="2000" dirty="0">
                <a:latin typeface="Helvetica"/>
                <a:sym typeface="Symbol" pitchFamily="18" charset="2"/>
              </a:rPr>
              <a:t></a:t>
            </a:r>
          </a:p>
          <a:p>
            <a:endParaRPr lang="en-US" sz="2000" dirty="0">
              <a:latin typeface="Helvetica"/>
            </a:endParaRPr>
          </a:p>
          <a:p>
            <a:r>
              <a:rPr lang="en-US" sz="2000" dirty="0">
                <a:latin typeface="Helvetica"/>
              </a:rPr>
              <a:t>which is a straight-line model with slope </a:t>
            </a:r>
            <a:r>
              <a:rPr lang="en-US" sz="2000" dirty="0">
                <a:latin typeface="Symbol" pitchFamily="18" charset="2"/>
              </a:rPr>
              <a:t>b</a:t>
            </a:r>
            <a:r>
              <a:rPr lang="en-US" sz="2000" baseline="-25000" dirty="0">
                <a:latin typeface="Helvetica"/>
              </a:rPr>
              <a:t>1</a:t>
            </a:r>
            <a:r>
              <a:rPr lang="en-US" sz="2000" dirty="0">
                <a:latin typeface="Helvetica"/>
              </a:rPr>
              <a:t> and intercept </a:t>
            </a:r>
            <a:r>
              <a:rPr lang="en-US" sz="2000" dirty="0">
                <a:latin typeface="Symbol" pitchFamily="18" charset="2"/>
              </a:rPr>
              <a:t>b</a:t>
            </a:r>
            <a:r>
              <a:rPr lang="en-US" sz="2000" baseline="-25000" dirty="0">
                <a:latin typeface="Helvetica"/>
              </a:rPr>
              <a:t>0</a:t>
            </a:r>
            <a:r>
              <a:rPr lang="en-US" sz="2000" dirty="0">
                <a:latin typeface="Helvetica"/>
              </a:rPr>
              <a:t>. However, if </a:t>
            </a:r>
            <a:r>
              <a:rPr lang="en-US" sz="2000" i="1" dirty="0">
                <a:latin typeface="Helvetica"/>
              </a:rPr>
              <a:t>x</a:t>
            </a:r>
            <a:r>
              <a:rPr lang="en-US" sz="2000" baseline="-25000" dirty="0">
                <a:latin typeface="Helvetica"/>
              </a:rPr>
              <a:t>2</a:t>
            </a:r>
            <a:r>
              <a:rPr lang="en-US" sz="2000" dirty="0">
                <a:latin typeface="Helvetica"/>
              </a:rPr>
              <a:t> = 1, the model becomes</a:t>
            </a:r>
          </a:p>
          <a:p>
            <a:endParaRPr lang="en-US" sz="2000" dirty="0">
              <a:latin typeface="Helvetica"/>
            </a:endParaRPr>
          </a:p>
          <a:p>
            <a:r>
              <a:rPr lang="en-US" sz="2000" i="1" dirty="0">
                <a:latin typeface="Helvetica"/>
              </a:rPr>
              <a:t>		Y</a:t>
            </a:r>
            <a:r>
              <a:rPr lang="en-US" sz="2000" dirty="0">
                <a:latin typeface="Helvetica"/>
              </a:rPr>
              <a:t> = </a:t>
            </a:r>
            <a:r>
              <a:rPr lang="en-US" sz="2000" dirty="0">
                <a:latin typeface="Symbol" pitchFamily="18" charset="2"/>
              </a:rPr>
              <a:t>b</a:t>
            </a:r>
            <a:r>
              <a:rPr lang="en-US" sz="2000" baseline="-25000" dirty="0">
                <a:latin typeface="Helvetica"/>
              </a:rPr>
              <a:t>0</a:t>
            </a:r>
            <a:r>
              <a:rPr lang="en-US" sz="2000" dirty="0">
                <a:latin typeface="Helvetica"/>
              </a:rPr>
              <a:t> + </a:t>
            </a:r>
            <a:r>
              <a:rPr lang="en-US" sz="2000" dirty="0">
                <a:latin typeface="Symbol" pitchFamily="18" charset="2"/>
              </a:rPr>
              <a:t>b</a:t>
            </a:r>
            <a:r>
              <a:rPr lang="en-US" sz="2000" baseline="-25000" dirty="0">
                <a:latin typeface="Helvetica"/>
              </a:rPr>
              <a:t>1</a:t>
            </a:r>
            <a:r>
              <a:rPr lang="en-US" sz="2000" i="1" dirty="0">
                <a:latin typeface="Helvetica"/>
              </a:rPr>
              <a:t>x</a:t>
            </a:r>
            <a:r>
              <a:rPr lang="en-US" sz="2000" baseline="-25000" dirty="0">
                <a:latin typeface="Helvetica"/>
              </a:rPr>
              <a:t>1</a:t>
            </a:r>
            <a:r>
              <a:rPr lang="en-US" sz="2000" dirty="0">
                <a:latin typeface="Helvetica"/>
              </a:rPr>
              <a:t> + </a:t>
            </a:r>
            <a:r>
              <a:rPr lang="en-US" sz="2000" dirty="0">
                <a:latin typeface="Symbol" pitchFamily="18" charset="2"/>
              </a:rPr>
              <a:t>b</a:t>
            </a:r>
            <a:r>
              <a:rPr lang="en-US" sz="2000" baseline="-25000" dirty="0">
                <a:latin typeface="Helvetica"/>
              </a:rPr>
              <a:t>2</a:t>
            </a:r>
            <a:r>
              <a:rPr lang="en-US" sz="2000" dirty="0">
                <a:latin typeface="Helvetica"/>
              </a:rPr>
              <a:t>(1) + </a:t>
            </a:r>
            <a:r>
              <a:rPr lang="en-US" sz="2000" dirty="0">
                <a:latin typeface="Helvetica"/>
                <a:sym typeface="Symbol" pitchFamily="18" charset="2"/>
              </a:rPr>
              <a:t></a:t>
            </a:r>
            <a:r>
              <a:rPr lang="en-US" sz="2000" dirty="0">
                <a:latin typeface="Helvetica"/>
              </a:rPr>
              <a:t> = (</a:t>
            </a:r>
            <a:r>
              <a:rPr lang="en-US" sz="2000" dirty="0">
                <a:latin typeface="Symbol" pitchFamily="18" charset="2"/>
              </a:rPr>
              <a:t>b</a:t>
            </a:r>
            <a:r>
              <a:rPr lang="en-US" sz="2000" baseline="-25000" dirty="0">
                <a:latin typeface="Helvetica"/>
              </a:rPr>
              <a:t>0</a:t>
            </a:r>
            <a:r>
              <a:rPr lang="en-US" sz="2000" dirty="0">
                <a:latin typeface="Helvetica"/>
              </a:rPr>
              <a:t> + </a:t>
            </a:r>
            <a:r>
              <a:rPr lang="en-US" sz="2000" dirty="0">
                <a:latin typeface="Symbol" pitchFamily="18" charset="2"/>
              </a:rPr>
              <a:t>b</a:t>
            </a:r>
            <a:r>
              <a:rPr lang="en-US" sz="2000" baseline="-25000" dirty="0">
                <a:latin typeface="Helvetica"/>
              </a:rPr>
              <a:t>2</a:t>
            </a:r>
            <a:r>
              <a:rPr lang="en-US" sz="2000" dirty="0">
                <a:latin typeface="Helvetica"/>
              </a:rPr>
              <a:t>) + </a:t>
            </a:r>
            <a:r>
              <a:rPr lang="en-US" sz="2000" dirty="0">
                <a:latin typeface="Symbol" pitchFamily="18" charset="2"/>
              </a:rPr>
              <a:t>b</a:t>
            </a:r>
            <a:r>
              <a:rPr lang="en-US" sz="2000" baseline="-25000" dirty="0">
                <a:latin typeface="Helvetica"/>
              </a:rPr>
              <a:t>1</a:t>
            </a:r>
            <a:r>
              <a:rPr lang="en-US" sz="2000" i="1" dirty="0">
                <a:latin typeface="Helvetica"/>
              </a:rPr>
              <a:t>x</a:t>
            </a:r>
            <a:r>
              <a:rPr lang="en-US" sz="2000" baseline="-25000" dirty="0">
                <a:latin typeface="Helvetica"/>
              </a:rPr>
              <a:t>1</a:t>
            </a:r>
            <a:r>
              <a:rPr lang="en-US" sz="2000" dirty="0">
                <a:latin typeface="Helvetica"/>
              </a:rPr>
              <a:t> + </a:t>
            </a:r>
            <a:r>
              <a:rPr lang="en-US" sz="2000" dirty="0">
                <a:latin typeface="Helvetica"/>
                <a:sym typeface="Symbol" pitchFamily="18" charset="2"/>
              </a:rPr>
              <a:t></a:t>
            </a:r>
          </a:p>
          <a:p>
            <a:endParaRPr lang="en-US" sz="2000" dirty="0">
              <a:latin typeface="Helvetica"/>
            </a:endParaRPr>
          </a:p>
          <a:p>
            <a:r>
              <a:rPr lang="en-US" sz="2000" dirty="0">
                <a:latin typeface="Helvetica"/>
              </a:rPr>
              <a:t>which is a straight-line model with slope b</a:t>
            </a:r>
            <a:r>
              <a:rPr lang="en-US" sz="2000" baseline="-25000" dirty="0">
                <a:latin typeface="Helvetica"/>
              </a:rPr>
              <a:t>1</a:t>
            </a:r>
            <a:r>
              <a:rPr lang="en-US" sz="2000" dirty="0">
                <a:latin typeface="Helvetica"/>
              </a:rPr>
              <a:t> and intercept </a:t>
            </a:r>
            <a:r>
              <a:rPr lang="en-US" sz="2000" dirty="0">
                <a:latin typeface="Symbol" pitchFamily="18" charset="2"/>
              </a:rPr>
              <a:t>b</a:t>
            </a:r>
            <a:r>
              <a:rPr lang="en-US" sz="2000" baseline="-25000" dirty="0">
                <a:latin typeface="Helvetica"/>
              </a:rPr>
              <a:t>0</a:t>
            </a:r>
            <a:r>
              <a:rPr lang="en-US" sz="2000" dirty="0">
                <a:latin typeface="Helvetica"/>
              </a:rPr>
              <a:t> + </a:t>
            </a:r>
            <a:r>
              <a:rPr lang="en-US" sz="2000" dirty="0">
                <a:latin typeface="Symbol" pitchFamily="18" charset="2"/>
              </a:rPr>
              <a:t>b</a:t>
            </a:r>
            <a:r>
              <a:rPr lang="en-US" sz="2000" baseline="-25000" dirty="0">
                <a:latin typeface="Helvetica"/>
              </a:rPr>
              <a:t>2</a:t>
            </a:r>
            <a:r>
              <a:rPr lang="en-US" sz="2000" dirty="0">
                <a:latin typeface="Helvetica"/>
              </a:rPr>
              <a:t>. Thus, the model </a:t>
            </a:r>
            <a:r>
              <a:rPr lang="en-US" sz="2000" i="1" dirty="0">
                <a:latin typeface="Helvetica"/>
              </a:rPr>
              <a:t>Y</a:t>
            </a:r>
            <a:r>
              <a:rPr lang="en-US" sz="2000" dirty="0">
                <a:latin typeface="Helvetica"/>
              </a:rPr>
              <a:t> = </a:t>
            </a:r>
            <a:r>
              <a:rPr lang="en-US" sz="2000" dirty="0">
                <a:latin typeface="Symbol" pitchFamily="18" charset="2"/>
              </a:rPr>
              <a:t>b</a:t>
            </a:r>
            <a:r>
              <a:rPr lang="en-US" sz="2000" baseline="-25000" dirty="0">
                <a:latin typeface="Helvetica"/>
              </a:rPr>
              <a:t>0</a:t>
            </a:r>
            <a:r>
              <a:rPr lang="en-US" sz="2000" dirty="0">
                <a:latin typeface="Helvetica"/>
              </a:rPr>
              <a:t> + </a:t>
            </a:r>
            <a:r>
              <a:rPr lang="en-US" sz="2000" dirty="0">
                <a:latin typeface="Symbol" pitchFamily="18" charset="2"/>
              </a:rPr>
              <a:t>b</a:t>
            </a:r>
            <a:r>
              <a:rPr lang="en-US" sz="2000" baseline="-25000" dirty="0">
                <a:latin typeface="Helvetica"/>
              </a:rPr>
              <a:t>1</a:t>
            </a:r>
            <a:r>
              <a:rPr lang="en-US" sz="2000" i="1" dirty="0">
                <a:latin typeface="Helvetica"/>
              </a:rPr>
              <a:t>x</a:t>
            </a:r>
            <a:r>
              <a:rPr lang="en-US" sz="2000" dirty="0">
                <a:latin typeface="Helvetica"/>
              </a:rPr>
              <a:t> + </a:t>
            </a:r>
            <a:r>
              <a:rPr lang="en-US" sz="2000" dirty="0">
                <a:latin typeface="Symbol" pitchFamily="18" charset="2"/>
              </a:rPr>
              <a:t>b</a:t>
            </a:r>
            <a:r>
              <a:rPr lang="en-US" sz="2000" baseline="-25000" dirty="0">
                <a:latin typeface="Helvetica"/>
              </a:rPr>
              <a:t>2</a:t>
            </a:r>
            <a:r>
              <a:rPr lang="en-US" sz="2000" i="1" dirty="0">
                <a:latin typeface="Helvetica"/>
              </a:rPr>
              <a:t>x</a:t>
            </a:r>
            <a:r>
              <a:rPr lang="en-US" sz="2000" baseline="-25000" dirty="0">
                <a:latin typeface="Helvetica"/>
              </a:rPr>
              <a:t>2</a:t>
            </a:r>
            <a:r>
              <a:rPr lang="en-US" sz="2000" dirty="0">
                <a:latin typeface="Helvetica"/>
              </a:rPr>
              <a:t> + </a:t>
            </a:r>
            <a:r>
              <a:rPr lang="en-US" sz="2000" dirty="0">
                <a:latin typeface="Helvetica"/>
                <a:sym typeface="Symbol" pitchFamily="18" charset="2"/>
              </a:rPr>
              <a:t></a:t>
            </a:r>
            <a:r>
              <a:rPr lang="en-US" sz="2000" dirty="0">
                <a:latin typeface="Helvetica"/>
              </a:rPr>
              <a:t> implies that surface finish is linearly related to lathe speed and that the slope </a:t>
            </a:r>
            <a:r>
              <a:rPr lang="en-US" sz="2000" dirty="0">
                <a:latin typeface="Symbol" pitchFamily="18" charset="2"/>
              </a:rPr>
              <a:t>b</a:t>
            </a:r>
            <a:r>
              <a:rPr lang="en-US" sz="2000" baseline="-25000" dirty="0">
                <a:latin typeface="Helvetica"/>
              </a:rPr>
              <a:t>1</a:t>
            </a:r>
            <a:r>
              <a:rPr lang="en-US" sz="2000" dirty="0">
                <a:latin typeface="Helvetica"/>
              </a:rPr>
              <a:t> docs not depend on the type of cutting tool used. However, the type of cutting tool does affect the intercept, and </a:t>
            </a:r>
            <a:r>
              <a:rPr lang="en-US" sz="2000" dirty="0">
                <a:latin typeface="Symbol" pitchFamily="18" charset="2"/>
              </a:rPr>
              <a:t>b</a:t>
            </a:r>
            <a:r>
              <a:rPr lang="en-US" sz="2000" baseline="-25000" dirty="0">
                <a:latin typeface="Helvetica"/>
              </a:rPr>
              <a:t>2</a:t>
            </a:r>
            <a:r>
              <a:rPr lang="en-US" sz="2000" dirty="0">
                <a:latin typeface="Helvetica"/>
              </a:rPr>
              <a:t> indicates the change in the intercept associated with a change in tool type from 302 to 416.</a:t>
            </a:r>
          </a:p>
          <a:p>
            <a:endParaRPr lang="en-US" sz="2000" dirty="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4"/>
          <p:cNvSpPr txBox="1">
            <a:spLocks noChangeArrowheads="1"/>
          </p:cNvSpPr>
          <p:nvPr/>
        </p:nvSpPr>
        <p:spPr bwMode="auto">
          <a:xfrm>
            <a:off x="381000" y="152400"/>
            <a:ext cx="2514600" cy="461963"/>
          </a:xfrm>
          <a:prstGeom prst="rect">
            <a:avLst/>
          </a:prstGeom>
          <a:noFill/>
          <a:ln w="9525">
            <a:noFill/>
            <a:miter lim="800000"/>
            <a:headEnd/>
            <a:tailEnd/>
          </a:ln>
        </p:spPr>
        <p:txBody>
          <a:bodyPr>
            <a:spAutoFit/>
          </a:bodyPr>
          <a:lstStyle/>
          <a:p>
            <a:r>
              <a:rPr lang="en-US" sz="2400" b="1">
                <a:latin typeface="Helvetica"/>
              </a:rPr>
              <a:t>Example 12-13</a:t>
            </a:r>
          </a:p>
        </p:txBody>
      </p:sp>
      <p:sp>
        <p:nvSpPr>
          <p:cNvPr id="55300" name="Slide Number Placeholder 3"/>
          <p:cNvSpPr>
            <a:spLocks noGrp="1"/>
          </p:cNvSpPr>
          <p:nvPr>
            <p:ph type="sldNum" sz="quarter" idx="12"/>
          </p:nvPr>
        </p:nvSpPr>
        <p:spPr bwMode="auto">
          <a:noFill/>
          <a:ln>
            <a:miter lim="800000"/>
            <a:headEnd/>
            <a:tailEnd/>
          </a:ln>
        </p:spPr>
        <p:txBody>
          <a:bodyPr/>
          <a:lstStyle/>
          <a:p>
            <a:fld id="{53C8182D-5A87-4C20-ADE8-DBE2C977C027}" type="slidenum">
              <a:rPr lang="en-US" smtClean="0">
                <a:latin typeface="Helvetica"/>
              </a:rPr>
              <a:pPr/>
              <a:t>76</a:t>
            </a:fld>
            <a:endParaRPr lang="en-US" smtClean="0">
              <a:latin typeface="Helvetica"/>
            </a:endParaRPr>
          </a:p>
        </p:txBody>
      </p:sp>
      <p:sp>
        <p:nvSpPr>
          <p:cNvPr id="55301" name="TextBox 5"/>
          <p:cNvSpPr txBox="1">
            <a:spLocks noChangeArrowheads="1"/>
          </p:cNvSpPr>
          <p:nvPr/>
        </p:nvSpPr>
        <p:spPr bwMode="auto">
          <a:xfrm>
            <a:off x="457200" y="838200"/>
            <a:ext cx="7696200" cy="400050"/>
          </a:xfrm>
          <a:prstGeom prst="rect">
            <a:avLst/>
          </a:prstGeom>
          <a:noFill/>
          <a:ln w="9525">
            <a:noFill/>
            <a:miter lim="800000"/>
            <a:headEnd/>
            <a:tailEnd/>
          </a:ln>
        </p:spPr>
        <p:txBody>
          <a:bodyPr>
            <a:spAutoFit/>
          </a:bodyPr>
          <a:lstStyle/>
          <a:p>
            <a:r>
              <a:rPr lang="en-US" sz="2000">
                <a:latin typeface="Helvetica"/>
              </a:rPr>
              <a:t>The model matrix X and y vector for this problem are as follows:</a:t>
            </a:r>
          </a:p>
        </p:txBody>
      </p:sp>
      <p:sp>
        <p:nvSpPr>
          <p:cNvPr id="5530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5298" name="Object 6"/>
          <p:cNvGraphicFramePr>
            <a:graphicFrameLocks noChangeAspect="1"/>
          </p:cNvGraphicFramePr>
          <p:nvPr/>
        </p:nvGraphicFramePr>
        <p:xfrm>
          <a:off x="2895600" y="1219200"/>
          <a:ext cx="2590800" cy="5105400"/>
        </p:xfrm>
        <a:graphic>
          <a:graphicData uri="http://schemas.openxmlformats.org/presentationml/2006/ole">
            <mc:AlternateContent xmlns:mc="http://schemas.openxmlformats.org/markup-compatibility/2006">
              <mc:Choice xmlns:v="urn:schemas-microsoft-com:vml" Requires="v">
                <p:oleObj spid="_x0000_s55299" name="Equation" r:id="rId4" imgW="2095500" imgH="4572000" progId="Equation.DSMT4">
                  <p:embed/>
                </p:oleObj>
              </mc:Choice>
              <mc:Fallback>
                <p:oleObj name="Equation" r:id="rId4" imgW="2095500" imgH="45720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219200"/>
                        <a:ext cx="2590800"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03" name="Rectangle 8"/>
          <p:cNvSpPr>
            <a:spLocks noChangeArrowheads="1"/>
          </p:cNvSpPr>
          <p:nvPr/>
        </p:nvSpPr>
        <p:spPr bwMode="auto">
          <a:xfrm>
            <a:off x="0" y="4572000"/>
            <a:ext cx="9144000" cy="0"/>
          </a:xfrm>
          <a:prstGeom prst="rect">
            <a:avLst/>
          </a:prstGeom>
          <a:noFill/>
          <a:ln w="9525">
            <a:noFill/>
            <a:miter lim="800000"/>
            <a:headEnd/>
            <a:tailEnd/>
          </a:ln>
        </p:spPr>
        <p:txBody>
          <a:bodyPr wrap="none" anchor="ctr">
            <a:spAutoFit/>
          </a:bodyPr>
          <a:lstStyle/>
          <a:p>
            <a:endParaRPr lang="en-US"/>
          </a:p>
        </p:txBody>
      </p:sp>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6324" name="Text Box 4"/>
          <p:cNvSpPr txBox="1">
            <a:spLocks noChangeArrowheads="1"/>
          </p:cNvSpPr>
          <p:nvPr/>
        </p:nvSpPr>
        <p:spPr bwMode="auto">
          <a:xfrm>
            <a:off x="381000" y="762000"/>
            <a:ext cx="2514600" cy="461963"/>
          </a:xfrm>
          <a:prstGeom prst="rect">
            <a:avLst/>
          </a:prstGeom>
          <a:noFill/>
          <a:ln w="9525">
            <a:noFill/>
            <a:miter lim="800000"/>
            <a:headEnd/>
            <a:tailEnd/>
          </a:ln>
        </p:spPr>
        <p:txBody>
          <a:bodyPr>
            <a:spAutoFit/>
          </a:bodyPr>
          <a:lstStyle/>
          <a:p>
            <a:r>
              <a:rPr lang="en-US" sz="2400" b="1">
                <a:latin typeface="Helvetica"/>
              </a:rPr>
              <a:t>Example 12-13</a:t>
            </a:r>
          </a:p>
        </p:txBody>
      </p:sp>
      <p:sp>
        <p:nvSpPr>
          <p:cNvPr id="56325" name="Slide Number Placeholder 6"/>
          <p:cNvSpPr>
            <a:spLocks noGrp="1"/>
          </p:cNvSpPr>
          <p:nvPr>
            <p:ph type="sldNum" sz="quarter" idx="12"/>
          </p:nvPr>
        </p:nvSpPr>
        <p:spPr bwMode="auto">
          <a:noFill/>
          <a:ln>
            <a:miter lim="800000"/>
            <a:headEnd/>
            <a:tailEnd/>
          </a:ln>
        </p:spPr>
        <p:txBody>
          <a:bodyPr/>
          <a:lstStyle/>
          <a:p>
            <a:fld id="{97893C30-6FDC-4B51-95D6-0283EA87199F}" type="slidenum">
              <a:rPr lang="en-US" smtClean="0">
                <a:latin typeface="Helvetica"/>
              </a:rPr>
              <a:pPr/>
              <a:t>77</a:t>
            </a:fld>
            <a:endParaRPr lang="en-US" smtClean="0">
              <a:latin typeface="Helvetica"/>
            </a:endParaRPr>
          </a:p>
        </p:txBody>
      </p:sp>
      <p:sp>
        <p:nvSpPr>
          <p:cNvPr id="56326" name="TextBox 5"/>
          <p:cNvSpPr txBox="1">
            <a:spLocks noChangeArrowheads="1"/>
          </p:cNvSpPr>
          <p:nvPr/>
        </p:nvSpPr>
        <p:spPr bwMode="auto">
          <a:xfrm>
            <a:off x="457200" y="1295400"/>
            <a:ext cx="8382000" cy="5016500"/>
          </a:xfrm>
          <a:prstGeom prst="rect">
            <a:avLst/>
          </a:prstGeom>
          <a:noFill/>
          <a:ln w="9525">
            <a:noFill/>
            <a:miter lim="800000"/>
            <a:headEnd/>
            <a:tailEnd/>
          </a:ln>
        </p:spPr>
        <p:txBody>
          <a:bodyPr>
            <a:spAutoFit/>
          </a:bodyPr>
          <a:lstStyle/>
          <a:p>
            <a:r>
              <a:rPr lang="en-US" sz="2000" dirty="0">
                <a:latin typeface="Helvetica"/>
              </a:rPr>
              <a:t>The fitted model is</a:t>
            </a:r>
          </a:p>
          <a:p>
            <a:endParaRPr lang="en-US" sz="2000" dirty="0">
              <a:latin typeface="Helvetica"/>
            </a:endParaRPr>
          </a:p>
          <a:p>
            <a:endParaRPr lang="en-US" sz="2000" dirty="0">
              <a:latin typeface="Helvetica"/>
            </a:endParaRPr>
          </a:p>
          <a:p>
            <a:endParaRPr lang="en-US" sz="2000" dirty="0">
              <a:latin typeface="Helvetica"/>
            </a:endParaRPr>
          </a:p>
          <a:p>
            <a:r>
              <a:rPr lang="en-US" sz="2000" dirty="0">
                <a:latin typeface="Helvetica"/>
              </a:rPr>
              <a:t>Conclusions: The analysis of variance for this model is shown in </a:t>
            </a:r>
          </a:p>
          <a:p>
            <a:r>
              <a:rPr lang="en-US" sz="2000" dirty="0">
                <a:latin typeface="Helvetica"/>
              </a:rPr>
              <a:t>Table </a:t>
            </a:r>
            <a:r>
              <a:rPr lang="en-US" sz="2000" dirty="0" smtClean="0">
                <a:latin typeface="Helvetica"/>
              </a:rPr>
              <a:t>12-12. </a:t>
            </a:r>
            <a:r>
              <a:rPr lang="en-US" sz="2000" dirty="0">
                <a:latin typeface="Helvetica"/>
              </a:rPr>
              <a:t>Note that the hypothesis </a:t>
            </a:r>
            <a:r>
              <a:rPr lang="en-US" sz="2000" i="1" dirty="0">
                <a:latin typeface="Helvetica"/>
              </a:rPr>
              <a:t>H</a:t>
            </a:r>
            <a:r>
              <a:rPr lang="en-US" sz="2000" baseline="-25000" dirty="0">
                <a:latin typeface="Helvetica"/>
              </a:rPr>
              <a:t>0</a:t>
            </a:r>
            <a:r>
              <a:rPr lang="en-US" sz="2000" dirty="0">
                <a:latin typeface="Helvetica"/>
              </a:rPr>
              <a:t>: </a:t>
            </a:r>
            <a:r>
              <a:rPr lang="en-US" sz="2000" dirty="0">
                <a:latin typeface="Symbol" pitchFamily="18" charset="2"/>
              </a:rPr>
              <a:t>b</a:t>
            </a:r>
            <a:r>
              <a:rPr lang="en-US" sz="2000" baseline="-25000" dirty="0">
                <a:latin typeface="Helvetica"/>
              </a:rPr>
              <a:t>1</a:t>
            </a:r>
            <a:r>
              <a:rPr lang="en-US" sz="2000" dirty="0">
                <a:latin typeface="Helvetica"/>
              </a:rPr>
              <a:t> = </a:t>
            </a:r>
            <a:r>
              <a:rPr lang="en-US" sz="2000" dirty="0">
                <a:latin typeface="Symbol" pitchFamily="18" charset="2"/>
              </a:rPr>
              <a:t>b</a:t>
            </a:r>
            <a:r>
              <a:rPr lang="en-US" sz="2000" baseline="-25000" dirty="0">
                <a:latin typeface="Helvetica"/>
              </a:rPr>
              <a:t>2</a:t>
            </a:r>
            <a:r>
              <a:rPr lang="en-US" sz="2000" dirty="0">
                <a:latin typeface="Helvetica"/>
              </a:rPr>
              <a:t> = 0 (significance of regression) would be rejected at any reasonable level of significance because the </a:t>
            </a:r>
            <a:r>
              <a:rPr lang="en-US" sz="2000" i="1" dirty="0">
                <a:latin typeface="Helvetica"/>
              </a:rPr>
              <a:t>P</a:t>
            </a:r>
            <a:r>
              <a:rPr lang="en-US" sz="2000" dirty="0">
                <a:latin typeface="Helvetica"/>
              </a:rPr>
              <a:t>-value is very small. This table also contains the sums of squares</a:t>
            </a:r>
          </a:p>
          <a:p>
            <a:endParaRPr lang="en-US" sz="2000" dirty="0">
              <a:latin typeface="Helvetica"/>
            </a:endParaRPr>
          </a:p>
          <a:p>
            <a:r>
              <a:rPr lang="en-US" sz="2000" i="1" dirty="0">
                <a:latin typeface="Helvetica"/>
              </a:rPr>
              <a:t>		SS</a:t>
            </a:r>
            <a:r>
              <a:rPr lang="en-US" sz="2000" i="1" baseline="-25000" dirty="0">
                <a:latin typeface="Helvetica"/>
              </a:rPr>
              <a:t>R</a:t>
            </a:r>
            <a:r>
              <a:rPr lang="en-US" sz="2000" dirty="0">
                <a:latin typeface="Helvetica"/>
              </a:rPr>
              <a:t> = </a:t>
            </a:r>
            <a:r>
              <a:rPr lang="en-US" sz="2000" i="1" dirty="0">
                <a:latin typeface="Helvetica"/>
              </a:rPr>
              <a:t>SS</a:t>
            </a:r>
            <a:r>
              <a:rPr lang="en-US" sz="2000" i="1" baseline="-25000" dirty="0">
                <a:latin typeface="Helvetica"/>
              </a:rPr>
              <a:t>R</a:t>
            </a:r>
            <a:r>
              <a:rPr lang="en-US" sz="2000" dirty="0">
                <a:latin typeface="Helvetica"/>
              </a:rPr>
              <a:t>(</a:t>
            </a:r>
            <a:r>
              <a:rPr lang="en-US" sz="2000" dirty="0">
                <a:latin typeface="Symbol" pitchFamily="18" charset="2"/>
              </a:rPr>
              <a:t>b</a:t>
            </a:r>
            <a:r>
              <a:rPr lang="en-US" sz="2000" baseline="-25000" dirty="0">
                <a:latin typeface="Helvetica"/>
              </a:rPr>
              <a:t>1</a:t>
            </a:r>
            <a:r>
              <a:rPr lang="en-US" sz="2000" dirty="0">
                <a:latin typeface="Helvetica"/>
              </a:rPr>
              <a:t>,</a:t>
            </a:r>
            <a:r>
              <a:rPr lang="en-US" sz="2000" dirty="0">
                <a:latin typeface="Symbol" pitchFamily="18" charset="2"/>
              </a:rPr>
              <a:t>b</a:t>
            </a:r>
            <a:r>
              <a:rPr lang="en-US" sz="2000" baseline="-25000" dirty="0">
                <a:latin typeface="Helvetica"/>
              </a:rPr>
              <a:t>2</a:t>
            </a:r>
            <a:r>
              <a:rPr lang="en-US" sz="2000" dirty="0">
                <a:latin typeface="Helvetica"/>
              </a:rPr>
              <a:t>|</a:t>
            </a:r>
            <a:r>
              <a:rPr lang="en-US" sz="2000" dirty="0">
                <a:latin typeface="Symbol" pitchFamily="18" charset="2"/>
              </a:rPr>
              <a:t>b</a:t>
            </a:r>
            <a:r>
              <a:rPr lang="en-US" sz="2000" baseline="-25000" dirty="0">
                <a:latin typeface="Helvetica"/>
              </a:rPr>
              <a:t>0</a:t>
            </a:r>
            <a:r>
              <a:rPr lang="en-US" sz="2000" dirty="0">
                <a:latin typeface="Helvetica"/>
              </a:rPr>
              <a:t>)</a:t>
            </a:r>
          </a:p>
          <a:p>
            <a:r>
              <a:rPr lang="en-US" sz="2000" dirty="0">
                <a:latin typeface="Helvetica"/>
              </a:rPr>
              <a:t>	       	        = </a:t>
            </a:r>
            <a:r>
              <a:rPr lang="en-US" sz="2000" i="1" dirty="0">
                <a:latin typeface="Helvetica"/>
              </a:rPr>
              <a:t>SS</a:t>
            </a:r>
            <a:r>
              <a:rPr lang="en-US" sz="2000" i="1" baseline="-25000" dirty="0">
                <a:latin typeface="Helvetica"/>
              </a:rPr>
              <a:t>R</a:t>
            </a:r>
            <a:r>
              <a:rPr lang="en-US" sz="2000" dirty="0">
                <a:latin typeface="Helvetica"/>
              </a:rPr>
              <a:t>(</a:t>
            </a:r>
            <a:r>
              <a:rPr lang="en-US" sz="2000" dirty="0">
                <a:latin typeface="Symbol" pitchFamily="18" charset="2"/>
              </a:rPr>
              <a:t>b</a:t>
            </a:r>
            <a:r>
              <a:rPr lang="en-US" sz="2000" baseline="-25000" dirty="0">
                <a:latin typeface="Helvetica"/>
              </a:rPr>
              <a:t>1</a:t>
            </a:r>
            <a:r>
              <a:rPr lang="en-US" sz="2000" dirty="0">
                <a:latin typeface="Helvetica"/>
              </a:rPr>
              <a:t>|</a:t>
            </a:r>
            <a:r>
              <a:rPr lang="en-US" sz="2000" dirty="0">
                <a:latin typeface="Symbol" pitchFamily="18" charset="2"/>
              </a:rPr>
              <a:t>b</a:t>
            </a:r>
            <a:r>
              <a:rPr lang="en-US" sz="2000" baseline="-25000" dirty="0">
                <a:latin typeface="Helvetica"/>
              </a:rPr>
              <a:t>0</a:t>
            </a:r>
            <a:r>
              <a:rPr lang="en-US" sz="2000" dirty="0">
                <a:latin typeface="Helvetica"/>
              </a:rPr>
              <a:t>) + </a:t>
            </a:r>
            <a:r>
              <a:rPr lang="en-US" sz="2000" i="1" dirty="0">
                <a:latin typeface="Helvetica"/>
              </a:rPr>
              <a:t>SS</a:t>
            </a:r>
            <a:r>
              <a:rPr lang="en-US" sz="2000" i="1" baseline="-25000" dirty="0">
                <a:latin typeface="Helvetica"/>
              </a:rPr>
              <a:t>R</a:t>
            </a:r>
            <a:r>
              <a:rPr lang="en-US" sz="2000" dirty="0">
                <a:latin typeface="Helvetica"/>
              </a:rPr>
              <a:t>(</a:t>
            </a:r>
            <a:r>
              <a:rPr lang="en-US" sz="2000" dirty="0">
                <a:latin typeface="Symbol" pitchFamily="18" charset="2"/>
              </a:rPr>
              <a:t>b</a:t>
            </a:r>
            <a:r>
              <a:rPr lang="en-US" sz="2000" baseline="-25000" dirty="0">
                <a:latin typeface="Helvetica"/>
              </a:rPr>
              <a:t>2</a:t>
            </a:r>
            <a:r>
              <a:rPr lang="en-US" sz="2000" dirty="0">
                <a:latin typeface="Helvetica"/>
              </a:rPr>
              <a:t>|</a:t>
            </a:r>
            <a:r>
              <a:rPr lang="en-US" sz="2000" dirty="0">
                <a:latin typeface="Symbol" pitchFamily="18" charset="2"/>
              </a:rPr>
              <a:t>b</a:t>
            </a:r>
            <a:r>
              <a:rPr lang="en-US" sz="2000" baseline="-25000" dirty="0">
                <a:latin typeface="Helvetica"/>
              </a:rPr>
              <a:t>1</a:t>
            </a:r>
            <a:r>
              <a:rPr lang="en-US" sz="2000" dirty="0">
                <a:latin typeface="Helvetica"/>
              </a:rPr>
              <a:t>,</a:t>
            </a:r>
            <a:r>
              <a:rPr lang="en-US" sz="2000" dirty="0">
                <a:latin typeface="Symbol" pitchFamily="18" charset="2"/>
              </a:rPr>
              <a:t>b</a:t>
            </a:r>
            <a:r>
              <a:rPr lang="en-US" sz="2000" baseline="-25000" dirty="0">
                <a:latin typeface="Helvetica"/>
              </a:rPr>
              <a:t>0</a:t>
            </a:r>
            <a:r>
              <a:rPr lang="en-US" sz="2000" dirty="0">
                <a:latin typeface="Helvetica"/>
              </a:rPr>
              <a:t>)</a:t>
            </a:r>
          </a:p>
          <a:p>
            <a:endParaRPr lang="en-US" sz="2000" dirty="0">
              <a:latin typeface="Helvetica"/>
            </a:endParaRPr>
          </a:p>
          <a:p>
            <a:r>
              <a:rPr lang="en-US" sz="2000" dirty="0">
                <a:latin typeface="Helvetica"/>
              </a:rPr>
              <a:t>so a test of the hypothesis </a:t>
            </a:r>
            <a:r>
              <a:rPr lang="en-US" sz="2000" i="1" dirty="0">
                <a:latin typeface="Helvetica"/>
              </a:rPr>
              <a:t>H</a:t>
            </a:r>
            <a:r>
              <a:rPr lang="en-US" sz="2000" baseline="-25000" dirty="0">
                <a:latin typeface="Helvetica"/>
              </a:rPr>
              <a:t>0</a:t>
            </a:r>
            <a:r>
              <a:rPr lang="en-US" sz="2000" dirty="0">
                <a:latin typeface="Helvetica"/>
              </a:rPr>
              <a:t>: </a:t>
            </a:r>
            <a:r>
              <a:rPr lang="en-US" sz="2000" dirty="0">
                <a:latin typeface="Symbol" pitchFamily="18" charset="2"/>
              </a:rPr>
              <a:t>b</a:t>
            </a:r>
            <a:r>
              <a:rPr lang="en-US" sz="2000" baseline="-25000" dirty="0">
                <a:latin typeface="Helvetica"/>
              </a:rPr>
              <a:t>2</a:t>
            </a:r>
            <a:r>
              <a:rPr lang="en-US" sz="2000" dirty="0">
                <a:latin typeface="Helvetica"/>
              </a:rPr>
              <a:t> = 0 made. Since this hypothesis is also rejected, we conclude that tool type has an effect on surface finish.</a:t>
            </a:r>
          </a:p>
          <a:p>
            <a:endParaRPr lang="en-US" sz="2000" dirty="0">
              <a:latin typeface="Helvetica"/>
            </a:endParaRPr>
          </a:p>
        </p:txBody>
      </p:sp>
      <p:sp>
        <p:nvSpPr>
          <p:cNvPr id="5632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6322" name="Object 6"/>
          <p:cNvGraphicFramePr>
            <a:graphicFrameLocks noChangeAspect="1"/>
          </p:cNvGraphicFramePr>
          <p:nvPr/>
        </p:nvGraphicFramePr>
        <p:xfrm>
          <a:off x="1295400" y="1914525"/>
          <a:ext cx="5257800" cy="447675"/>
        </p:xfrm>
        <a:graphic>
          <a:graphicData uri="http://schemas.openxmlformats.org/presentationml/2006/ole">
            <mc:AlternateContent xmlns:mc="http://schemas.openxmlformats.org/markup-compatibility/2006">
              <mc:Choice xmlns:v="urn:schemas-microsoft-com:vml" Requires="v">
                <p:oleObj spid="_x0000_s56323" name="Equation" r:id="rId4" imgW="2451100" imgH="215900" progId="Equation.DSMT4">
                  <p:embed/>
                </p:oleObj>
              </mc:Choice>
              <mc:Fallback>
                <p:oleObj name="Equation" r:id="rId4" imgW="2451100" imgH="2159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14525"/>
                        <a:ext cx="525780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87043" name="Text Box 4"/>
          <p:cNvSpPr txBox="1">
            <a:spLocks noChangeArrowheads="1"/>
          </p:cNvSpPr>
          <p:nvPr/>
        </p:nvSpPr>
        <p:spPr bwMode="auto">
          <a:xfrm>
            <a:off x="457200" y="914400"/>
            <a:ext cx="2514600" cy="461963"/>
          </a:xfrm>
          <a:prstGeom prst="rect">
            <a:avLst/>
          </a:prstGeom>
          <a:noFill/>
          <a:ln w="9525">
            <a:noFill/>
            <a:miter lim="800000"/>
            <a:headEnd/>
            <a:tailEnd/>
          </a:ln>
        </p:spPr>
        <p:txBody>
          <a:bodyPr>
            <a:spAutoFit/>
          </a:bodyPr>
          <a:lstStyle/>
          <a:p>
            <a:r>
              <a:rPr lang="en-US" sz="2400" b="1">
                <a:latin typeface="Helvetica"/>
              </a:rPr>
              <a:t>Example 12-13</a:t>
            </a:r>
          </a:p>
        </p:txBody>
      </p:sp>
      <p:sp>
        <p:nvSpPr>
          <p:cNvPr id="87044" name="Slide Number Placeholder 5"/>
          <p:cNvSpPr>
            <a:spLocks noGrp="1"/>
          </p:cNvSpPr>
          <p:nvPr>
            <p:ph type="sldNum" sz="quarter" idx="12"/>
          </p:nvPr>
        </p:nvSpPr>
        <p:spPr bwMode="auto">
          <a:noFill/>
          <a:ln>
            <a:miter lim="800000"/>
            <a:headEnd/>
            <a:tailEnd/>
          </a:ln>
        </p:spPr>
        <p:txBody>
          <a:bodyPr/>
          <a:lstStyle/>
          <a:p>
            <a:fld id="{DA7A6E68-2E14-4591-818E-3EBB9940B758}" type="slidenum">
              <a:rPr lang="en-US" smtClean="0">
                <a:latin typeface="Helvetica"/>
              </a:rPr>
              <a:pPr/>
              <a:t>78</a:t>
            </a:fld>
            <a:endParaRPr lang="en-US" smtClean="0">
              <a:latin typeface="Helvetica"/>
            </a:endParaRPr>
          </a:p>
        </p:txBody>
      </p:sp>
      <p:sp>
        <p:nvSpPr>
          <p:cNvPr id="87045" name="TextBox 5"/>
          <p:cNvSpPr txBox="1">
            <a:spLocks noChangeArrowheads="1"/>
          </p:cNvSpPr>
          <p:nvPr/>
        </p:nvSpPr>
        <p:spPr bwMode="auto">
          <a:xfrm>
            <a:off x="457200" y="1524000"/>
            <a:ext cx="7848600" cy="400050"/>
          </a:xfrm>
          <a:prstGeom prst="rect">
            <a:avLst/>
          </a:prstGeom>
          <a:noFill/>
          <a:ln w="9525">
            <a:noFill/>
            <a:miter lim="800000"/>
            <a:headEnd/>
            <a:tailEnd/>
          </a:ln>
        </p:spPr>
        <p:txBody>
          <a:bodyPr>
            <a:spAutoFit/>
          </a:bodyPr>
          <a:lstStyle/>
          <a:p>
            <a:r>
              <a:rPr lang="en-US" sz="2000" b="1" dirty="0" smtClean="0">
                <a:latin typeface="Helvetica"/>
              </a:rPr>
              <a:t>TABLE • </a:t>
            </a:r>
            <a:r>
              <a:rPr lang="en-US" sz="2000" b="1" dirty="0">
                <a:latin typeface="Helvetica"/>
              </a:rPr>
              <a:t>12-12 </a:t>
            </a:r>
            <a:r>
              <a:rPr lang="en-US" sz="2000" dirty="0">
                <a:latin typeface="Helvetica"/>
              </a:rPr>
              <a:t>Analysis of Variance for Example 12-13</a:t>
            </a:r>
          </a:p>
        </p:txBody>
      </p:sp>
      <p:graphicFrame>
        <p:nvGraphicFramePr>
          <p:cNvPr id="8" name="Table 7"/>
          <p:cNvGraphicFramePr>
            <a:graphicFrameLocks noGrp="1"/>
          </p:cNvGraphicFramePr>
          <p:nvPr/>
        </p:nvGraphicFramePr>
        <p:xfrm>
          <a:off x="457200" y="2133600"/>
          <a:ext cx="8229600" cy="3351215"/>
        </p:xfrm>
        <a:graphic>
          <a:graphicData uri="http://schemas.openxmlformats.org/drawingml/2006/table">
            <a:tbl>
              <a:tblPr/>
              <a:tblGrid>
                <a:gridCol w="1409700"/>
                <a:gridCol w="1871663"/>
                <a:gridCol w="1595437"/>
                <a:gridCol w="1447800"/>
                <a:gridCol w="996950"/>
                <a:gridCol w="908050"/>
              </a:tblGrid>
              <a:tr h="5794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50" charset="0"/>
                          <a:ea typeface="Times New Roman" pitchFamily="18" charset="0"/>
                          <a:cs typeface="Times New Roman" pitchFamily="18" charset="0"/>
                        </a:rPr>
                        <a:t>Source of                 Sum of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50" charset="0"/>
                          <a:ea typeface="Times New Roman" pitchFamily="18" charset="0"/>
                          <a:cs typeface="Times New Roman" pitchFamily="18" charset="0"/>
                        </a:rPr>
                        <a:t>Variation                  Squares</a:t>
                      </a:r>
                      <a:endParaRPr kumimoji="0" lang="en-US" sz="1600" b="0" i="0" u="none" strike="noStrike" cap="none" normalizeH="0" baseline="0" dirty="0" smtClean="0">
                        <a:ln>
                          <a:noFill/>
                        </a:ln>
                        <a:solidFill>
                          <a:schemeClr val="tx1"/>
                        </a:solidFill>
                        <a:effectLst/>
                        <a:latin typeface="Helvetica" pitchFamily="50" charset="0"/>
                        <a:ea typeface="Times New Roman" pitchFamily="18" charset="0"/>
                        <a:cs typeface="Times New Roman" pitchFamily="18" charset="0"/>
                      </a:endParaRPr>
                    </a:p>
                  </a:txBody>
                  <a:tcPr marL="25400" marR="2540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Helvetica" pitchFamily="50" charset="0"/>
                          <a:cs typeface="Times New Roman" pitchFamily="18" charset="0"/>
                        </a:rPr>
                        <a:t>Degrees </a:t>
                      </a:r>
                      <a:r>
                        <a:rPr kumimoji="0" lang="en-US" sz="1600" b="1" i="0" u="none" strike="noStrike" cap="none" normalizeH="0" baseline="0" smtClean="0">
                          <a:ln>
                            <a:noFill/>
                          </a:ln>
                          <a:solidFill>
                            <a:srgbClr val="000000"/>
                          </a:solidFill>
                          <a:effectLst/>
                          <a:latin typeface="Helvetica" pitchFamily="50" charset="0"/>
                          <a:ea typeface="Times New Roman" pitchFamily="18" charset="0"/>
                          <a:cs typeface="Times New Roman" pitchFamily="18" charset="0"/>
                        </a:rPr>
                        <a:t>of </a:t>
                      </a:r>
                      <a:r>
                        <a:rPr kumimoji="0" lang="en-US" sz="1600" b="1" i="0" u="none" strike="noStrike" cap="none" normalizeH="0" baseline="0" smtClean="0">
                          <a:ln>
                            <a:noFill/>
                          </a:ln>
                          <a:solidFill>
                            <a:srgbClr val="000000"/>
                          </a:solidFill>
                          <a:effectLst/>
                          <a:latin typeface="Helvetica" pitchFamily="50" charset="0"/>
                          <a:cs typeface="Times New Roman" pitchFamily="18" charset="0"/>
                        </a:rPr>
                        <a:t>Freedom</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Helvetica" pitchFamily="50" charset="0"/>
                          <a:ea typeface="Times New Roman" pitchFamily="18" charset="0"/>
                          <a:cs typeface="Times New Roman" pitchFamily="18" charset="0"/>
                        </a:rPr>
                        <a:t>Mean Square</a:t>
                      </a:r>
                      <a:endParaRPr kumimoji="0" lang="en-US" sz="1600" b="0" i="0" u="none" strike="noStrike" cap="none" normalizeH="0" baseline="0" smtClean="0">
                        <a:ln>
                          <a:noFill/>
                        </a:ln>
                        <a:solidFill>
                          <a:schemeClr val="tx1"/>
                        </a:solidFill>
                        <a:effectLst/>
                        <a:latin typeface="Helvetica" pitchFamily="50" charset="0"/>
                        <a:ea typeface="Times New Roman" pitchFamily="18" charset="0"/>
                        <a:cs typeface="Times New Roman" pitchFamily="18" charset="0"/>
                      </a:endParaRPr>
                    </a:p>
                  </a:txBody>
                  <a:tcPr marL="25400" marR="2540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rgbClr val="000000"/>
                          </a:solidFill>
                          <a:effectLst/>
                          <a:latin typeface="Helvetica" pitchFamily="50" charset="0"/>
                          <a:cs typeface="Times New Roman" pitchFamily="18" charset="0"/>
                        </a:rPr>
                        <a:t>f</a:t>
                      </a:r>
                      <a:r>
                        <a:rPr kumimoji="0" lang="en-US" sz="1600" b="1" i="0" u="none" strike="noStrike" cap="none" normalizeH="0" baseline="-25000" smtClean="0">
                          <a:ln>
                            <a:noFill/>
                          </a:ln>
                          <a:solidFill>
                            <a:srgbClr val="000000"/>
                          </a:solidFill>
                          <a:effectLst/>
                          <a:latin typeface="Helvetica" pitchFamily="50" charset="0"/>
                          <a:cs typeface="Times New Roman" pitchFamily="18" charset="0"/>
                        </a:rPr>
                        <a:t>0</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rgbClr val="000000"/>
                          </a:solidFill>
                          <a:effectLst/>
                          <a:latin typeface="Helvetica" pitchFamily="50" charset="0"/>
                          <a:ea typeface="Times New Roman" pitchFamily="18" charset="0"/>
                          <a:cs typeface="Times New Roman" pitchFamily="18" charset="0"/>
                        </a:rPr>
                        <a:t>P</a:t>
                      </a:r>
                      <a:r>
                        <a:rPr kumimoji="0" lang="en-US" sz="1600" b="1" i="0" u="none" strike="noStrike" cap="none" normalizeH="0" baseline="0" smtClean="0">
                          <a:ln>
                            <a:noFill/>
                          </a:ln>
                          <a:solidFill>
                            <a:srgbClr val="000000"/>
                          </a:solidFill>
                          <a:effectLst/>
                          <a:latin typeface="Helvetica" pitchFamily="50" charset="0"/>
                          <a:ea typeface="Times New Roman" pitchFamily="18" charset="0"/>
                          <a:cs typeface="Times New Roman" pitchFamily="18" charset="0"/>
                        </a:rPr>
                        <a:t>-value</a:t>
                      </a:r>
                      <a:endParaRPr kumimoji="0" lang="en-US" sz="1600" b="0" i="0" u="none" strike="noStrike" cap="none" normalizeH="0" baseline="0" smtClean="0">
                        <a:ln>
                          <a:noFill/>
                        </a:ln>
                        <a:solidFill>
                          <a:schemeClr val="tx1"/>
                        </a:solidFill>
                        <a:effectLst/>
                        <a:latin typeface="Helvetica" pitchFamily="50" charset="0"/>
                        <a:ea typeface="Times New Roman" pitchFamily="18" charset="0"/>
                        <a:cs typeface="Times New Roman" pitchFamily="18" charset="0"/>
                      </a:endParaRPr>
                    </a:p>
                  </a:txBody>
                  <a:tcPr marL="25400" marR="2540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Regression</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1012.0595</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2</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506.0297</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1103.69</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1.02E-18</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00"/>
                          </a:solidFill>
                          <a:effectLst/>
                          <a:latin typeface="Helvetica" pitchFamily="50" charset="0"/>
                          <a:cs typeface="Times New Roman" pitchFamily="18" charset="0"/>
                        </a:rPr>
                        <a:t>SS</a:t>
                      </a:r>
                      <a:r>
                        <a:rPr kumimoji="0" lang="en-US" sz="1600" b="0" i="1" u="none" strike="noStrike" cap="none" normalizeH="0" baseline="-25000" smtClean="0">
                          <a:ln>
                            <a:noFill/>
                          </a:ln>
                          <a:solidFill>
                            <a:srgbClr val="000000"/>
                          </a:solidFill>
                          <a:effectLst/>
                          <a:latin typeface="Helvetica" pitchFamily="50" charset="0"/>
                          <a:cs typeface="Times New Roman" pitchFamily="18" charset="0"/>
                        </a:rPr>
                        <a:t>R</a:t>
                      </a:r>
                      <a:r>
                        <a:rPr kumimoji="0" lang="en-US" sz="1600" b="0" i="0" u="none" strike="noStrike" cap="none" normalizeH="0" baseline="0" smtClean="0">
                          <a:ln>
                            <a:noFill/>
                          </a:ln>
                          <a:solidFill>
                            <a:srgbClr val="000000"/>
                          </a:solidFill>
                          <a:effectLst/>
                          <a:latin typeface="Helvetica" pitchFamily="50" charset="0"/>
                          <a:cs typeface="Times New Roman" pitchFamily="18" charset="0"/>
                        </a:rPr>
                        <a:t>(</a:t>
                      </a:r>
                      <a:r>
                        <a:rPr kumimoji="0" lang="en-US" sz="1600" b="0" i="0" u="none" strike="noStrike" cap="none" normalizeH="0" baseline="0" smtClean="0">
                          <a:ln>
                            <a:noFill/>
                          </a:ln>
                          <a:solidFill>
                            <a:srgbClr val="000000"/>
                          </a:solidFill>
                          <a:effectLst/>
                          <a:latin typeface="Symbol" pitchFamily="18" charset="2"/>
                          <a:cs typeface="Times New Roman" pitchFamily="18" charset="0"/>
                        </a:rPr>
                        <a:t>b</a:t>
                      </a:r>
                      <a:r>
                        <a:rPr kumimoji="0" lang="en-US" sz="1600" b="0" i="0" u="none" strike="noStrike" cap="none" normalizeH="0" baseline="-25000" smtClean="0">
                          <a:ln>
                            <a:noFill/>
                          </a:ln>
                          <a:solidFill>
                            <a:srgbClr val="000000"/>
                          </a:solidFill>
                          <a:effectLst/>
                          <a:latin typeface="Helvetica" pitchFamily="50" charset="0"/>
                          <a:cs typeface="Times New Roman" pitchFamily="18" charset="0"/>
                        </a:rPr>
                        <a:t>1</a:t>
                      </a:r>
                      <a:r>
                        <a:rPr kumimoji="0" lang="en-US" sz="1600" b="0" i="0" u="none" strike="noStrike" cap="none" normalizeH="0" baseline="0" smtClean="0">
                          <a:ln>
                            <a:noFill/>
                          </a:ln>
                          <a:solidFill>
                            <a:srgbClr val="000000"/>
                          </a:solidFill>
                          <a:effectLst/>
                          <a:latin typeface="Helvetica" pitchFamily="50" charset="0"/>
                          <a:cs typeface="Times New Roman" pitchFamily="18" charset="0"/>
                        </a:rPr>
                        <a:t>|</a:t>
                      </a:r>
                      <a:r>
                        <a:rPr kumimoji="0" lang="en-US" sz="1600" b="0" i="0" u="none" strike="noStrike" cap="none" normalizeH="0" baseline="0" smtClean="0">
                          <a:ln>
                            <a:noFill/>
                          </a:ln>
                          <a:solidFill>
                            <a:srgbClr val="000000"/>
                          </a:solidFill>
                          <a:effectLst/>
                          <a:latin typeface="Symbol" pitchFamily="18" charset="2"/>
                          <a:cs typeface="Times New Roman" pitchFamily="18" charset="0"/>
                        </a:rPr>
                        <a:t>b</a:t>
                      </a:r>
                      <a:r>
                        <a:rPr kumimoji="0" lang="en-US" sz="1600" b="0" i="0" u="none" strike="noStrike" cap="none" normalizeH="0" baseline="-25000" smtClean="0">
                          <a:ln>
                            <a:noFill/>
                          </a:ln>
                          <a:solidFill>
                            <a:srgbClr val="000000"/>
                          </a:solidFill>
                          <a:effectLst/>
                          <a:latin typeface="Helvetica" pitchFamily="50" charset="0"/>
                          <a:cs typeface="Times New Roman" pitchFamily="18" charset="0"/>
                        </a:rPr>
                        <a:t>0</a:t>
                      </a:r>
                      <a:r>
                        <a:rPr kumimoji="0" lang="en-US" sz="1600" b="0" i="0" u="none" strike="noStrike" cap="none" normalizeH="0" baseline="0" smtClean="0">
                          <a:ln>
                            <a:noFill/>
                          </a:ln>
                          <a:solidFill>
                            <a:srgbClr val="000000"/>
                          </a:solidFill>
                          <a:effectLst/>
                          <a:latin typeface="Helvetica" pitchFamily="50" charset="0"/>
                          <a:cs typeface="Times New Roman" pitchFamily="18" charset="0"/>
                        </a:rPr>
                        <a:t>)</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130.6091</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1</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130.6091</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284.87</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4.70E-12</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r>
              <a:tr h="60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Helvetica" pitchFamily="50" charset="0"/>
                          <a:cs typeface="Times New Roman" pitchFamily="18" charset="0"/>
                        </a:rPr>
                        <a:t>SS</a:t>
                      </a:r>
                      <a:r>
                        <a:rPr kumimoji="0" lang="en-US" sz="1600" b="0" i="1" u="none" strike="noStrike" cap="none" normalizeH="0" baseline="-25000" smtClean="0">
                          <a:ln>
                            <a:noFill/>
                          </a:ln>
                          <a:solidFill>
                            <a:schemeClr val="tx1"/>
                          </a:solidFill>
                          <a:effectLst/>
                          <a:latin typeface="Helvetica" pitchFamily="50" charset="0"/>
                          <a:cs typeface="Times New Roman" pitchFamily="18" charset="0"/>
                        </a:rPr>
                        <a:t>R</a:t>
                      </a:r>
                      <a:r>
                        <a:rPr kumimoji="0" lang="en-US" sz="1600" b="0" i="0" u="none" strike="noStrike" cap="none" normalizeH="0" baseline="0" smtClean="0">
                          <a:ln>
                            <a:noFill/>
                          </a:ln>
                          <a:solidFill>
                            <a:schemeClr val="tx1"/>
                          </a:solidFill>
                          <a:effectLst/>
                          <a:latin typeface="Helvetica" pitchFamily="50" charset="0"/>
                          <a:cs typeface="Times New Roman" pitchFamily="18" charset="0"/>
                        </a:rPr>
                        <a:t>(</a:t>
                      </a:r>
                      <a:r>
                        <a:rPr kumimoji="0" lang="en-US" sz="1600" b="0" i="0" u="none" strike="noStrike" cap="none" normalizeH="0" baseline="0" smtClean="0">
                          <a:ln>
                            <a:noFill/>
                          </a:ln>
                          <a:solidFill>
                            <a:schemeClr val="tx1"/>
                          </a:solidFill>
                          <a:effectLst/>
                          <a:latin typeface="Symbol" pitchFamily="18" charset="2"/>
                          <a:cs typeface="Times New Roman" pitchFamily="18" charset="0"/>
                        </a:rPr>
                        <a:t>b</a:t>
                      </a:r>
                      <a:r>
                        <a:rPr kumimoji="0" lang="en-US" sz="1600" b="0" i="0" u="none" strike="noStrike" cap="none" normalizeH="0" baseline="-25000" smtClean="0">
                          <a:ln>
                            <a:noFill/>
                          </a:ln>
                          <a:solidFill>
                            <a:schemeClr val="tx1"/>
                          </a:solidFill>
                          <a:effectLst/>
                          <a:latin typeface="Helvetica" pitchFamily="50" charset="0"/>
                          <a:cs typeface="Times New Roman" pitchFamily="18" charset="0"/>
                        </a:rPr>
                        <a:t>2</a:t>
                      </a:r>
                      <a:r>
                        <a:rPr kumimoji="0" lang="en-US" sz="1600" b="0" i="0" u="none" strike="noStrike" cap="none" normalizeH="0" baseline="0" smtClean="0">
                          <a:ln>
                            <a:noFill/>
                          </a:ln>
                          <a:solidFill>
                            <a:schemeClr val="tx1"/>
                          </a:solidFill>
                          <a:effectLst/>
                          <a:latin typeface="Helvetica" pitchFamily="50" charset="0"/>
                          <a:cs typeface="Times New Roman" pitchFamily="18" charset="0"/>
                        </a:rPr>
                        <a:t>|</a:t>
                      </a:r>
                      <a:r>
                        <a:rPr kumimoji="0" lang="en-US" sz="1600" b="0" i="0" u="none" strike="noStrike" cap="none" normalizeH="0" baseline="0" smtClean="0">
                          <a:ln>
                            <a:noFill/>
                          </a:ln>
                          <a:solidFill>
                            <a:schemeClr val="tx1"/>
                          </a:solidFill>
                          <a:effectLst/>
                          <a:latin typeface="Symbol" pitchFamily="18" charset="2"/>
                          <a:cs typeface="Times New Roman" pitchFamily="18" charset="0"/>
                        </a:rPr>
                        <a:t>b</a:t>
                      </a:r>
                      <a:r>
                        <a:rPr kumimoji="0" lang="en-US" sz="1600" b="0" i="0" u="none" strike="noStrike" cap="none" normalizeH="0" baseline="-25000" smtClean="0">
                          <a:ln>
                            <a:noFill/>
                          </a:ln>
                          <a:solidFill>
                            <a:schemeClr val="tx1"/>
                          </a:solidFill>
                          <a:effectLst/>
                          <a:latin typeface="Helvetica" pitchFamily="50" charset="0"/>
                          <a:cs typeface="Times New Roman" pitchFamily="18" charset="0"/>
                        </a:rPr>
                        <a:t>1</a:t>
                      </a:r>
                      <a:r>
                        <a:rPr kumimoji="0" lang="en-US" sz="1600" b="0" i="0" u="none" strike="noStrike" cap="none" normalizeH="0" baseline="0" smtClean="0">
                          <a:ln>
                            <a:noFill/>
                          </a:ln>
                          <a:solidFill>
                            <a:schemeClr val="tx1"/>
                          </a:solidFill>
                          <a:effectLst/>
                          <a:latin typeface="Helvetica" pitchFamily="50" charset="0"/>
                          <a:cs typeface="Times New Roman" pitchFamily="18" charset="0"/>
                        </a:rPr>
                        <a:t>,</a:t>
                      </a:r>
                      <a:r>
                        <a:rPr kumimoji="0" lang="en-US" sz="1600" b="0" i="0" u="none" strike="noStrike" cap="none" normalizeH="0" baseline="0" smtClean="0">
                          <a:ln>
                            <a:noFill/>
                          </a:ln>
                          <a:solidFill>
                            <a:schemeClr val="tx1"/>
                          </a:solidFill>
                          <a:effectLst/>
                          <a:latin typeface="Symbol" pitchFamily="18" charset="2"/>
                          <a:cs typeface="Times New Roman" pitchFamily="18" charset="0"/>
                        </a:rPr>
                        <a:t>b</a:t>
                      </a:r>
                      <a:r>
                        <a:rPr kumimoji="0" lang="en-US" sz="1600" b="0" i="0" u="none" strike="noStrike" cap="none" normalizeH="0" baseline="-25000" smtClean="0">
                          <a:ln>
                            <a:noFill/>
                          </a:ln>
                          <a:solidFill>
                            <a:schemeClr val="tx1"/>
                          </a:solidFill>
                          <a:effectLst/>
                          <a:latin typeface="Helvetica" pitchFamily="50" charset="0"/>
                          <a:cs typeface="Times New Roman" pitchFamily="18" charset="0"/>
                        </a:rPr>
                        <a:t>0</a:t>
                      </a:r>
                      <a:r>
                        <a:rPr kumimoji="0" lang="en-US" sz="1600" b="0" i="0" u="none" strike="noStrike" cap="none" normalizeH="0" baseline="0" smtClean="0">
                          <a:ln>
                            <a:noFill/>
                          </a:ln>
                          <a:solidFill>
                            <a:schemeClr val="tx1"/>
                          </a:solidFill>
                          <a:effectLst/>
                          <a:latin typeface="Helvetica" pitchFamily="50" charset="0"/>
                          <a:cs typeface="Times New Roman" pitchFamily="18" charset="0"/>
                        </a:rPr>
                        <a:t>)</a:t>
                      </a: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881.4504</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ea typeface="Times New Roman" pitchFamily="18" charset="0"/>
                          <a:cs typeface="Times New Roman" pitchFamily="18" charset="0"/>
                        </a:rPr>
                        <a:t>  1</a:t>
                      </a:r>
                      <a:endParaRPr kumimoji="0" lang="en-US" sz="1600" b="0" i="0" u="none" strike="noStrike" cap="none" normalizeH="0" baseline="0" smtClean="0">
                        <a:ln>
                          <a:noFill/>
                        </a:ln>
                        <a:solidFill>
                          <a:schemeClr val="tx1"/>
                        </a:solidFill>
                        <a:effectLst/>
                        <a:latin typeface="Helvetica" pitchFamily="50" charset="0"/>
                        <a:ea typeface="Times New Roman" pitchFamily="18"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881.4504</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1922.52</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6.24E-19</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r>
              <a:tr h="531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Error</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7.7943</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17</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   0.4585</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r>
              <a:tr h="550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Total</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1019.8538</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Helvetica" pitchFamily="50" charset="0"/>
                          <a:cs typeface="Times New Roman" pitchFamily="18" charset="0"/>
                        </a:rPr>
                        <a:t>19</a:t>
                      </a: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pitchFamily="50" charset="0"/>
                        <a:cs typeface="Times New Roman" pitchFamily="18" charset="0"/>
                      </a:endParaRPr>
                    </a:p>
                  </a:txBody>
                  <a:tcPr marL="25400" marR="25400" marT="0" marB="0" horzOverflow="overflow">
                    <a:lnL>
                      <a:noFill/>
                    </a:lnL>
                    <a:lnR>
                      <a:noFill/>
                    </a:lnR>
                    <a:lnT>
                      <a:noFill/>
                    </a:lnT>
                    <a:lnB>
                      <a:noFill/>
                    </a:lnB>
                    <a:lnTlToBr>
                      <a:noFill/>
                    </a:lnTlToBr>
                    <a:lnBlToTr>
                      <a:noFill/>
                    </a:lnBlToTr>
                    <a:noFill/>
                  </a:tcPr>
                </a:tc>
              </a:tr>
            </a:tbl>
          </a:graphicData>
        </a:graphic>
      </p:graphicFrame>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7349" name="Text Box 4"/>
          <p:cNvSpPr txBox="1">
            <a:spLocks noChangeArrowheads="1"/>
          </p:cNvSpPr>
          <p:nvPr/>
        </p:nvSpPr>
        <p:spPr bwMode="auto">
          <a:xfrm>
            <a:off x="533400" y="990600"/>
            <a:ext cx="8153400" cy="461963"/>
          </a:xfrm>
          <a:prstGeom prst="rect">
            <a:avLst/>
          </a:prstGeom>
          <a:noFill/>
          <a:ln w="9525">
            <a:noFill/>
            <a:miter lim="800000"/>
            <a:headEnd/>
            <a:tailEnd/>
          </a:ln>
        </p:spPr>
        <p:txBody>
          <a:bodyPr>
            <a:spAutoFit/>
          </a:bodyPr>
          <a:lstStyle/>
          <a:p>
            <a:r>
              <a:rPr lang="en-US" sz="2400" b="1" dirty="0">
                <a:latin typeface="Helvetica"/>
              </a:rPr>
              <a:t>12-6.3 Selection of Variables and Model Building</a:t>
            </a:r>
          </a:p>
        </p:txBody>
      </p:sp>
      <p:sp>
        <p:nvSpPr>
          <p:cNvPr id="57350" name="Slide Number Placeholder 6"/>
          <p:cNvSpPr>
            <a:spLocks noGrp="1"/>
          </p:cNvSpPr>
          <p:nvPr>
            <p:ph type="sldNum" sz="quarter" idx="12"/>
          </p:nvPr>
        </p:nvSpPr>
        <p:spPr bwMode="auto">
          <a:noFill/>
          <a:ln>
            <a:miter lim="800000"/>
            <a:headEnd/>
            <a:tailEnd/>
          </a:ln>
        </p:spPr>
        <p:txBody>
          <a:bodyPr/>
          <a:lstStyle/>
          <a:p>
            <a:fld id="{87CAEF96-DFC1-46AD-BAF7-A256BB455CB9}" type="slidenum">
              <a:rPr lang="en-US" smtClean="0">
                <a:latin typeface="Helvetica"/>
              </a:rPr>
              <a:pPr/>
              <a:t>79</a:t>
            </a:fld>
            <a:endParaRPr lang="en-US" smtClean="0">
              <a:latin typeface="Helvetica"/>
            </a:endParaRPr>
          </a:p>
        </p:txBody>
      </p:sp>
      <p:sp>
        <p:nvSpPr>
          <p:cNvPr id="5735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7346" name="Object 7"/>
          <p:cNvGraphicFramePr>
            <a:graphicFrameLocks noChangeAspect="1"/>
          </p:cNvGraphicFramePr>
          <p:nvPr/>
        </p:nvGraphicFramePr>
        <p:xfrm>
          <a:off x="1981200" y="2133600"/>
          <a:ext cx="3733800" cy="1066800"/>
        </p:xfrm>
        <a:graphic>
          <a:graphicData uri="http://schemas.openxmlformats.org/presentationml/2006/ole">
            <mc:AlternateContent xmlns:mc="http://schemas.openxmlformats.org/markup-compatibility/2006">
              <mc:Choice xmlns:v="urn:schemas-microsoft-com:vml" Requires="v">
                <p:oleObj spid="_x0000_s57348" name="Equation" r:id="rId4" imgW="1434477" imgH="406224" progId="Equation.DSMT4">
                  <p:embed/>
                </p:oleObj>
              </mc:Choice>
              <mc:Fallback>
                <p:oleObj name="Equation" r:id="rId4" imgW="1434477" imgH="406224"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133600"/>
                        <a:ext cx="37338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7347" name="Object 9"/>
          <p:cNvGraphicFramePr>
            <a:graphicFrameLocks noChangeAspect="1"/>
          </p:cNvGraphicFramePr>
          <p:nvPr/>
        </p:nvGraphicFramePr>
        <p:xfrm>
          <a:off x="1600200" y="3886200"/>
          <a:ext cx="4953000" cy="1133475"/>
        </p:xfrm>
        <a:graphic>
          <a:graphicData uri="http://schemas.openxmlformats.org/presentationml/2006/ole">
            <mc:AlternateContent xmlns:mc="http://schemas.openxmlformats.org/markup-compatibility/2006">
              <mc:Choice xmlns:v="urn:schemas-microsoft-com:vml" Requires="v">
                <p:oleObj spid="_x0000_s57349" name="Equation" r:id="rId6" imgW="2438400" imgH="520700" progId="Equation.DSMT4">
                  <p:embed/>
                </p:oleObj>
              </mc:Choice>
              <mc:Fallback>
                <p:oleObj name="Equation" r:id="rId6" imgW="2438400" imgH="5207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886200"/>
                        <a:ext cx="4953000"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3" name="TextBox 10"/>
          <p:cNvSpPr txBox="1">
            <a:spLocks noChangeArrowheads="1"/>
          </p:cNvSpPr>
          <p:nvPr/>
        </p:nvSpPr>
        <p:spPr bwMode="auto">
          <a:xfrm>
            <a:off x="6553200" y="2433638"/>
            <a:ext cx="2133600" cy="400110"/>
          </a:xfrm>
          <a:prstGeom prst="rect">
            <a:avLst/>
          </a:prstGeom>
          <a:noFill/>
          <a:ln w="9525">
            <a:noFill/>
            <a:miter lim="800000"/>
            <a:headEnd/>
            <a:tailEnd/>
          </a:ln>
        </p:spPr>
        <p:txBody>
          <a:bodyPr>
            <a:spAutoFit/>
          </a:bodyPr>
          <a:lstStyle/>
          <a:p>
            <a:r>
              <a:rPr lang="en-US" sz="2000" dirty="0" smtClean="0">
                <a:latin typeface="Helvetica"/>
              </a:rPr>
              <a:t>(12-33)</a:t>
            </a:r>
            <a:endParaRPr lang="en-US" sz="2000" dirty="0">
              <a:latin typeface="Helvetica"/>
            </a:endParaRPr>
          </a:p>
        </p:txBody>
      </p:sp>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3076"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dirty="0" smtClean="0">
              <a:latin typeface="Helvetica"/>
            </a:endParaRPr>
          </a:p>
          <a:p>
            <a:pPr eaLnBrk="1" hangingPunct="1">
              <a:buFontTx/>
              <a:buNone/>
            </a:pPr>
            <a:endParaRPr lang="en-US" dirty="0" smtClean="0">
              <a:latin typeface="Helvetica"/>
            </a:endParaRPr>
          </a:p>
        </p:txBody>
      </p:sp>
      <p:sp>
        <p:nvSpPr>
          <p:cNvPr id="3077" name="Text Box 5"/>
          <p:cNvSpPr txBox="1">
            <a:spLocks noChangeArrowheads="1"/>
          </p:cNvSpPr>
          <p:nvPr/>
        </p:nvSpPr>
        <p:spPr bwMode="auto">
          <a:xfrm>
            <a:off x="381000" y="762000"/>
            <a:ext cx="8229600" cy="477838"/>
          </a:xfrm>
          <a:prstGeom prst="rect">
            <a:avLst/>
          </a:prstGeom>
          <a:noFill/>
          <a:ln w="9525">
            <a:noFill/>
            <a:miter lim="800000"/>
            <a:headEnd/>
            <a:tailEnd/>
          </a:ln>
        </p:spPr>
        <p:txBody>
          <a:bodyPr>
            <a:spAutoFit/>
          </a:bodyPr>
          <a:lstStyle/>
          <a:p>
            <a:r>
              <a:rPr lang="en-US" sz="2500" b="1">
                <a:latin typeface="Helvetica"/>
              </a:rPr>
              <a:t>12-1.2 Least Squares Estimation of the Parameters</a:t>
            </a:r>
          </a:p>
        </p:txBody>
      </p:sp>
      <p:sp>
        <p:nvSpPr>
          <p:cNvPr id="3078" name="Text Box 6"/>
          <p:cNvSpPr txBox="1">
            <a:spLocks noChangeArrowheads="1"/>
          </p:cNvSpPr>
          <p:nvPr/>
        </p:nvSpPr>
        <p:spPr bwMode="auto">
          <a:xfrm>
            <a:off x="533400" y="5386388"/>
            <a:ext cx="7620000" cy="862012"/>
          </a:xfrm>
          <a:prstGeom prst="rect">
            <a:avLst/>
          </a:prstGeom>
          <a:noFill/>
          <a:ln w="9525">
            <a:noFill/>
            <a:miter lim="800000"/>
            <a:headEnd/>
            <a:tailEnd/>
          </a:ln>
        </p:spPr>
        <p:txBody>
          <a:bodyPr>
            <a:spAutoFit/>
          </a:bodyPr>
          <a:lstStyle/>
          <a:p>
            <a:pPr>
              <a:buFontTx/>
              <a:buChar char="•"/>
            </a:pPr>
            <a:r>
              <a:rPr lang="en-US" sz="2500" dirty="0">
                <a:latin typeface="Helvetica"/>
              </a:rPr>
              <a:t> The solution to the normal </a:t>
            </a:r>
            <a:r>
              <a:rPr lang="en-US" sz="2500" dirty="0" smtClean="0">
                <a:latin typeface="Helvetica"/>
              </a:rPr>
              <a:t>equations </a:t>
            </a:r>
            <a:r>
              <a:rPr lang="en-US" sz="2500" dirty="0">
                <a:latin typeface="Helvetica"/>
              </a:rPr>
              <a:t>are the </a:t>
            </a:r>
            <a:r>
              <a:rPr lang="en-US" sz="2500" b="1" dirty="0">
                <a:solidFill>
                  <a:srgbClr val="1F497D"/>
                </a:solidFill>
                <a:latin typeface="Helvetica"/>
              </a:rPr>
              <a:t>least squares estimators</a:t>
            </a:r>
            <a:r>
              <a:rPr lang="en-US" sz="2500" dirty="0">
                <a:latin typeface="Helvetica"/>
              </a:rPr>
              <a:t> of the regression coefficients.</a:t>
            </a:r>
          </a:p>
        </p:txBody>
      </p:sp>
      <p:sp>
        <p:nvSpPr>
          <p:cNvPr id="3079" name="Text Box 8"/>
          <p:cNvSpPr txBox="1">
            <a:spLocks noChangeArrowheads="1"/>
          </p:cNvSpPr>
          <p:nvPr/>
        </p:nvSpPr>
        <p:spPr bwMode="auto">
          <a:xfrm>
            <a:off x="457200" y="1447800"/>
            <a:ext cx="7620000" cy="477838"/>
          </a:xfrm>
          <a:prstGeom prst="rect">
            <a:avLst/>
          </a:prstGeom>
          <a:noFill/>
          <a:ln w="9525">
            <a:noFill/>
            <a:miter lim="800000"/>
            <a:headEnd/>
            <a:tailEnd/>
          </a:ln>
        </p:spPr>
        <p:txBody>
          <a:bodyPr>
            <a:spAutoFit/>
          </a:bodyPr>
          <a:lstStyle/>
          <a:p>
            <a:pPr>
              <a:buFontTx/>
              <a:buChar char="•"/>
            </a:pPr>
            <a:r>
              <a:rPr lang="en-US" sz="2500" dirty="0">
                <a:latin typeface="Helvetica"/>
              </a:rPr>
              <a:t> The </a:t>
            </a:r>
            <a:r>
              <a:rPr lang="en-US" sz="2500" b="1" dirty="0">
                <a:solidFill>
                  <a:srgbClr val="1F497D"/>
                </a:solidFill>
                <a:latin typeface="Helvetica"/>
              </a:rPr>
              <a:t>least squares normal </a:t>
            </a:r>
            <a:r>
              <a:rPr lang="en-US" sz="2500" b="1" dirty="0" smtClean="0">
                <a:solidFill>
                  <a:srgbClr val="1F497D"/>
                </a:solidFill>
                <a:latin typeface="Helvetica"/>
              </a:rPr>
              <a:t>equations</a:t>
            </a:r>
            <a:r>
              <a:rPr lang="en-US" sz="2500" dirty="0" smtClean="0">
                <a:solidFill>
                  <a:srgbClr val="1F497D"/>
                </a:solidFill>
                <a:latin typeface="Helvetica"/>
              </a:rPr>
              <a:t> </a:t>
            </a:r>
            <a:r>
              <a:rPr lang="en-US" sz="2500" dirty="0">
                <a:latin typeface="Helvetica"/>
              </a:rPr>
              <a:t>are</a:t>
            </a:r>
          </a:p>
        </p:txBody>
      </p:sp>
      <p:sp>
        <p:nvSpPr>
          <p:cNvPr id="3080" name="Slide Number Placeholder 8"/>
          <p:cNvSpPr>
            <a:spLocks noGrp="1"/>
          </p:cNvSpPr>
          <p:nvPr>
            <p:ph type="sldNum" sz="quarter" idx="12"/>
          </p:nvPr>
        </p:nvSpPr>
        <p:spPr bwMode="auto">
          <a:noFill/>
          <a:ln>
            <a:miter lim="800000"/>
            <a:headEnd/>
            <a:tailEnd/>
          </a:ln>
        </p:spPr>
        <p:txBody>
          <a:bodyPr/>
          <a:lstStyle/>
          <a:p>
            <a:fld id="{34320B84-6485-4884-875F-DE749F2B1D48}" type="slidenum">
              <a:rPr lang="en-US" smtClean="0">
                <a:latin typeface="Helvetica"/>
              </a:rPr>
              <a:pPr/>
              <a:t>8</a:t>
            </a:fld>
            <a:endParaRPr lang="en-US" smtClean="0">
              <a:latin typeface="Helvetica"/>
            </a:endParaRPr>
          </a:p>
        </p:txBody>
      </p:sp>
      <p:sp>
        <p:nvSpPr>
          <p:cNvPr id="3081"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4" name="Object 9"/>
          <p:cNvGraphicFramePr>
            <a:graphicFrameLocks noChangeAspect="1"/>
          </p:cNvGraphicFramePr>
          <p:nvPr/>
        </p:nvGraphicFramePr>
        <p:xfrm>
          <a:off x="533400" y="2057400"/>
          <a:ext cx="7391400" cy="3048000"/>
        </p:xfrm>
        <a:graphic>
          <a:graphicData uri="http://schemas.openxmlformats.org/presentationml/2006/ole">
            <mc:AlternateContent xmlns:mc="http://schemas.openxmlformats.org/markup-compatibility/2006">
              <mc:Choice xmlns:v="urn:schemas-microsoft-com:vml" Requires="v">
                <p:oleObj spid="_x0000_s3075" name="Equation" r:id="rId4" imgW="4203700" imgH="1625600" progId="Equation.DSMT4">
                  <p:embed/>
                </p:oleObj>
              </mc:Choice>
              <mc:Fallback>
                <p:oleObj name="Equation" r:id="rId4" imgW="4203700" imgH="16256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57400"/>
                        <a:ext cx="739140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
        <p:nvSpPr>
          <p:cNvPr id="11" name="TextBox 10"/>
          <p:cNvSpPr txBox="1"/>
          <p:nvPr/>
        </p:nvSpPr>
        <p:spPr>
          <a:xfrm>
            <a:off x="8001000" y="4495800"/>
            <a:ext cx="914400" cy="400110"/>
          </a:xfrm>
          <a:prstGeom prst="rect">
            <a:avLst/>
          </a:prstGeom>
          <a:noFill/>
        </p:spPr>
        <p:txBody>
          <a:bodyPr wrap="square" rtlCol="0">
            <a:spAutoFit/>
          </a:bodyPr>
          <a:lstStyle/>
          <a:p>
            <a:r>
              <a:rPr lang="en-IN" sz="2000" dirty="0" smtClean="0">
                <a:latin typeface="Helvetica"/>
              </a:rPr>
              <a:t>(12-5)</a:t>
            </a:r>
            <a:endParaRPr lang="en-IN" sz="2000" dirty="0">
              <a:latin typeface="Helvetic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8373" name="Text Box 4"/>
          <p:cNvSpPr txBox="1">
            <a:spLocks noChangeArrowheads="1"/>
          </p:cNvSpPr>
          <p:nvPr/>
        </p:nvSpPr>
        <p:spPr bwMode="auto">
          <a:xfrm>
            <a:off x="304800" y="762000"/>
            <a:ext cx="8153400" cy="830263"/>
          </a:xfrm>
          <a:prstGeom prst="rect">
            <a:avLst/>
          </a:prstGeom>
          <a:noFill/>
          <a:ln w="9525">
            <a:noFill/>
            <a:miter lim="800000"/>
            <a:headEnd/>
            <a:tailEnd/>
          </a:ln>
        </p:spPr>
        <p:txBody>
          <a:bodyPr>
            <a:spAutoFit/>
          </a:bodyPr>
          <a:lstStyle/>
          <a:p>
            <a:r>
              <a:rPr lang="en-US" sz="2400" b="1" dirty="0">
                <a:latin typeface="Helvetica"/>
              </a:rPr>
              <a:t>12-6.3 Selection of Variables and Model Building</a:t>
            </a:r>
          </a:p>
          <a:p>
            <a:r>
              <a:rPr lang="en-US" sz="2400" b="1" dirty="0">
                <a:solidFill>
                  <a:srgbClr val="1F497D"/>
                </a:solidFill>
                <a:latin typeface="Helvetica"/>
              </a:rPr>
              <a:t>All Possible Regressions</a:t>
            </a:r>
          </a:p>
        </p:txBody>
      </p:sp>
      <p:sp>
        <p:nvSpPr>
          <p:cNvPr id="58374" name="Slide Number Placeholder 5"/>
          <p:cNvSpPr>
            <a:spLocks noGrp="1"/>
          </p:cNvSpPr>
          <p:nvPr>
            <p:ph type="sldNum" sz="quarter" idx="12"/>
          </p:nvPr>
        </p:nvSpPr>
        <p:spPr bwMode="auto">
          <a:noFill/>
          <a:ln>
            <a:miter lim="800000"/>
            <a:headEnd/>
            <a:tailEnd/>
          </a:ln>
        </p:spPr>
        <p:txBody>
          <a:bodyPr/>
          <a:lstStyle/>
          <a:p>
            <a:fld id="{3F3B632E-F42B-4788-8C88-B677DE7EC3DD}" type="slidenum">
              <a:rPr lang="en-US" smtClean="0">
                <a:latin typeface="Helvetica"/>
              </a:rPr>
              <a:pPr/>
              <a:t>80</a:t>
            </a:fld>
            <a:endParaRPr lang="en-US" smtClean="0">
              <a:latin typeface="Helvetica"/>
            </a:endParaRPr>
          </a:p>
        </p:txBody>
      </p:sp>
      <p:sp>
        <p:nvSpPr>
          <p:cNvPr id="58375" name="TextBox 7"/>
          <p:cNvSpPr txBox="1">
            <a:spLocks noChangeArrowheads="1"/>
          </p:cNvSpPr>
          <p:nvPr/>
        </p:nvSpPr>
        <p:spPr bwMode="auto">
          <a:xfrm>
            <a:off x="304800" y="1600200"/>
            <a:ext cx="8610600" cy="5016500"/>
          </a:xfrm>
          <a:prstGeom prst="rect">
            <a:avLst/>
          </a:prstGeom>
          <a:noFill/>
          <a:ln w="9525">
            <a:noFill/>
            <a:miter lim="800000"/>
            <a:headEnd/>
            <a:tailEnd/>
          </a:ln>
        </p:spPr>
        <p:txBody>
          <a:bodyPr>
            <a:spAutoFit/>
          </a:bodyPr>
          <a:lstStyle/>
          <a:p>
            <a:r>
              <a:rPr lang="en-US" sz="2000" b="1" dirty="0">
                <a:latin typeface="Helvetica"/>
              </a:rPr>
              <a:t>EXAMPLE 12-14</a:t>
            </a:r>
            <a:r>
              <a:rPr lang="en-US" sz="2000" dirty="0">
                <a:latin typeface="Helvetica"/>
              </a:rPr>
              <a:t> </a:t>
            </a:r>
            <a:r>
              <a:rPr lang="en-US" sz="2000" b="1" dirty="0">
                <a:solidFill>
                  <a:srgbClr val="1F497D"/>
                </a:solidFill>
                <a:latin typeface="Helvetica"/>
              </a:rPr>
              <a:t>Wine Quality</a:t>
            </a:r>
            <a:r>
              <a:rPr lang="en-US" sz="2000" dirty="0">
                <a:solidFill>
                  <a:srgbClr val="1F497D"/>
                </a:solidFill>
                <a:latin typeface="Helvetica"/>
              </a:rPr>
              <a:t> </a:t>
            </a:r>
            <a:r>
              <a:rPr lang="en-US" sz="2000" dirty="0">
                <a:latin typeface="Helvetica"/>
              </a:rPr>
              <a:t>Table </a:t>
            </a:r>
            <a:r>
              <a:rPr lang="en-US" sz="2000" dirty="0" smtClean="0">
                <a:latin typeface="Helvetica"/>
              </a:rPr>
              <a:t>12-13 </a:t>
            </a:r>
            <a:r>
              <a:rPr lang="en-US" sz="2000" dirty="0">
                <a:latin typeface="Helvetica"/>
              </a:rPr>
              <a:t>presents data on taste-testing 38 brands of pinot noir wine (the data were first reported in an article by Kwan, Kowalski, and </a:t>
            </a:r>
            <a:r>
              <a:rPr lang="en-US" sz="2000" dirty="0" err="1">
                <a:latin typeface="Helvetica"/>
              </a:rPr>
              <a:t>Skogenboe</a:t>
            </a:r>
            <a:r>
              <a:rPr lang="en-US" sz="2000" dirty="0">
                <a:latin typeface="Helvetica"/>
              </a:rPr>
              <a:t> in an article in the </a:t>
            </a:r>
            <a:r>
              <a:rPr lang="en-US" sz="2000" i="1" dirty="0">
                <a:latin typeface="Helvetica"/>
              </a:rPr>
              <a:t>Journal of Agricultural and Food Chemistry, </a:t>
            </a:r>
            <a:r>
              <a:rPr lang="en-US" sz="2000" dirty="0">
                <a:latin typeface="Helvetica"/>
              </a:rPr>
              <a:t>Vol. 27, 1979, and it also appears as one of the default data sets in Minitab). The response variable is </a:t>
            </a:r>
            <a:r>
              <a:rPr lang="en-US" sz="2000" i="1" dirty="0">
                <a:latin typeface="Helvetica"/>
              </a:rPr>
              <a:t>y</a:t>
            </a:r>
            <a:r>
              <a:rPr lang="en-US" sz="2000" dirty="0">
                <a:latin typeface="Helvetica"/>
              </a:rPr>
              <a:t> = quality, and we wish to find the “best” regression equation that relates quality to the other five parameters.</a:t>
            </a:r>
          </a:p>
          <a:p>
            <a:r>
              <a:rPr lang="en-US" sz="2000" dirty="0">
                <a:latin typeface="Helvetica"/>
              </a:rPr>
              <a:t>Figure 12-12 is the matrix of scatter plots for the wine quality data, as constructed by Minitab. We notice that there are some indications of possible linear relationships between quality and the </a:t>
            </a:r>
            <a:r>
              <a:rPr lang="en-US" sz="2000" dirty="0" err="1">
                <a:latin typeface="Helvetica"/>
              </a:rPr>
              <a:t>regressors</a:t>
            </a:r>
            <a:r>
              <a:rPr lang="en-US" sz="2000" dirty="0">
                <a:latin typeface="Helvetica"/>
              </a:rPr>
              <a:t>, but there is no obvious visual impression of which </a:t>
            </a:r>
            <a:r>
              <a:rPr lang="en-US" sz="2000" dirty="0" err="1">
                <a:latin typeface="Helvetica"/>
              </a:rPr>
              <a:t>regressors</a:t>
            </a:r>
            <a:r>
              <a:rPr lang="en-US" sz="2000" dirty="0">
                <a:latin typeface="Helvetica"/>
              </a:rPr>
              <a:t> would be appropriate. Table </a:t>
            </a:r>
            <a:r>
              <a:rPr lang="en-US" sz="2000" dirty="0" smtClean="0">
                <a:latin typeface="Helvetica"/>
              </a:rPr>
              <a:t>12-14 </a:t>
            </a:r>
            <a:r>
              <a:rPr lang="en-US" sz="2000" dirty="0">
                <a:latin typeface="Helvetica"/>
              </a:rPr>
              <a:t>lists the all possible regressions output from Minitab. In this analysis, we asked Minitab to present the best three equations for each subset size. Note that Minitab reports the values of                  , and           </a:t>
            </a:r>
          </a:p>
          <a:p>
            <a:r>
              <a:rPr lang="en-US" sz="2000" dirty="0">
                <a:latin typeface="Helvetica"/>
              </a:rPr>
              <a:t>                  for each model.</a:t>
            </a:r>
          </a:p>
          <a:p>
            <a:endParaRPr lang="en-US" sz="2000" dirty="0">
              <a:latin typeface="Helvetica"/>
            </a:endParaRPr>
          </a:p>
        </p:txBody>
      </p:sp>
      <p:sp>
        <p:nvSpPr>
          <p:cNvPr id="5837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8370" name="Object 8"/>
          <p:cNvGraphicFramePr>
            <a:graphicFrameLocks noChangeAspect="1"/>
          </p:cNvGraphicFramePr>
          <p:nvPr/>
        </p:nvGraphicFramePr>
        <p:xfrm>
          <a:off x="6096000" y="5562600"/>
          <a:ext cx="1295400" cy="352425"/>
        </p:xfrm>
        <a:graphic>
          <a:graphicData uri="http://schemas.openxmlformats.org/presentationml/2006/ole">
            <mc:AlternateContent xmlns:mc="http://schemas.openxmlformats.org/markup-compatibility/2006">
              <mc:Choice xmlns:v="urn:schemas-microsoft-com:vml" Requires="v">
                <p:oleObj spid="_x0000_s58372" name="Equation" r:id="rId4" imgW="787400" imgH="279400" progId="Equation.DSMT4">
                  <p:embed/>
                </p:oleObj>
              </mc:Choice>
              <mc:Fallback>
                <p:oleObj name="Equation" r:id="rId4" imgW="787400" imgH="2794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562600"/>
                        <a:ext cx="12954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7"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8371" name="Object 10"/>
          <p:cNvGraphicFramePr>
            <a:graphicFrameLocks noChangeAspect="1"/>
          </p:cNvGraphicFramePr>
          <p:nvPr/>
        </p:nvGraphicFramePr>
        <p:xfrm>
          <a:off x="381000" y="5867400"/>
          <a:ext cx="1219200" cy="333375"/>
        </p:xfrm>
        <a:graphic>
          <a:graphicData uri="http://schemas.openxmlformats.org/presentationml/2006/ole">
            <mc:AlternateContent xmlns:mc="http://schemas.openxmlformats.org/markup-compatibility/2006">
              <mc:Choice xmlns:v="urn:schemas-microsoft-com:vml" Requires="v">
                <p:oleObj spid="_x0000_s58373" name="Equation" r:id="rId6" imgW="710891" imgH="253890" progId="Equation.DSMT4">
                  <p:embed/>
                </p:oleObj>
              </mc:Choice>
              <mc:Fallback>
                <p:oleObj name="Equation" r:id="rId6" imgW="710891" imgH="25389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867400"/>
                        <a:ext cx="12192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8" name="Rectangle 12"/>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endParaRPr lang="en-US"/>
          </a:p>
        </p:txBody>
      </p:sp>
      <p:sp>
        <p:nvSpPr>
          <p:cNvPr id="11"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59398" name="Text Box 4"/>
          <p:cNvSpPr txBox="1">
            <a:spLocks noChangeArrowheads="1"/>
          </p:cNvSpPr>
          <p:nvPr/>
        </p:nvSpPr>
        <p:spPr bwMode="auto">
          <a:xfrm>
            <a:off x="304800" y="846138"/>
            <a:ext cx="8153400" cy="830262"/>
          </a:xfrm>
          <a:prstGeom prst="rect">
            <a:avLst/>
          </a:prstGeom>
          <a:noFill/>
          <a:ln w="9525">
            <a:noFill/>
            <a:miter lim="800000"/>
            <a:headEnd/>
            <a:tailEnd/>
          </a:ln>
        </p:spPr>
        <p:txBody>
          <a:bodyPr>
            <a:spAutoFit/>
          </a:bodyPr>
          <a:lstStyle/>
          <a:p>
            <a:r>
              <a:rPr lang="en-US" sz="2400" b="1" dirty="0">
                <a:latin typeface="Helvetica"/>
              </a:rPr>
              <a:t>12-6.3 Selection of Variables and Model Building</a:t>
            </a:r>
          </a:p>
          <a:p>
            <a:r>
              <a:rPr lang="en-US" sz="2400" b="1" dirty="0">
                <a:solidFill>
                  <a:srgbClr val="1F497D"/>
                </a:solidFill>
                <a:latin typeface="Helvetica"/>
              </a:rPr>
              <a:t>All Possible Regressions – </a:t>
            </a:r>
            <a:r>
              <a:rPr lang="en-US" sz="2400" b="1" dirty="0">
                <a:latin typeface="Helvetica"/>
              </a:rPr>
              <a:t>Example 12-14</a:t>
            </a:r>
          </a:p>
        </p:txBody>
      </p:sp>
      <p:sp>
        <p:nvSpPr>
          <p:cNvPr id="59399" name="Slide Number Placeholder 5"/>
          <p:cNvSpPr>
            <a:spLocks noGrp="1"/>
          </p:cNvSpPr>
          <p:nvPr>
            <p:ph type="sldNum" sz="quarter" idx="12"/>
          </p:nvPr>
        </p:nvSpPr>
        <p:spPr bwMode="auto">
          <a:noFill/>
          <a:ln>
            <a:miter lim="800000"/>
            <a:headEnd/>
            <a:tailEnd/>
          </a:ln>
        </p:spPr>
        <p:txBody>
          <a:bodyPr/>
          <a:lstStyle/>
          <a:p>
            <a:fld id="{CC2D14A7-3F31-41F8-9F78-96009502EBFF}" type="slidenum">
              <a:rPr lang="en-US" smtClean="0">
                <a:latin typeface="Helvetica"/>
              </a:rPr>
              <a:pPr/>
              <a:t>81</a:t>
            </a:fld>
            <a:endParaRPr lang="en-US" smtClean="0">
              <a:latin typeface="Helvetica"/>
            </a:endParaRPr>
          </a:p>
        </p:txBody>
      </p:sp>
      <p:sp>
        <p:nvSpPr>
          <p:cNvPr id="8" name="TextBox 7"/>
          <p:cNvSpPr txBox="1"/>
          <p:nvPr/>
        </p:nvSpPr>
        <p:spPr>
          <a:xfrm>
            <a:off x="381000" y="1828800"/>
            <a:ext cx="8686800" cy="4400550"/>
          </a:xfrm>
          <a:prstGeom prst="rect">
            <a:avLst/>
          </a:prstGeom>
          <a:noFill/>
        </p:spPr>
        <p:txBody>
          <a:bodyPr>
            <a:spAutoFit/>
          </a:bodyPr>
          <a:lstStyle/>
          <a:p>
            <a:pPr>
              <a:defRPr/>
            </a:pPr>
            <a:r>
              <a:rPr lang="en-US" sz="2400" dirty="0">
                <a:latin typeface="Helvetica" pitchFamily="50" charset="0"/>
                <a:cs typeface="Arial" charset="0"/>
              </a:rPr>
              <a:t>From Table </a:t>
            </a:r>
            <a:r>
              <a:rPr lang="en-US" sz="2400" dirty="0" smtClean="0">
                <a:latin typeface="Helvetica" pitchFamily="50" charset="0"/>
                <a:cs typeface="Arial" charset="0"/>
              </a:rPr>
              <a:t>12-14 </a:t>
            </a:r>
            <a:r>
              <a:rPr lang="en-US" sz="2400" dirty="0">
                <a:latin typeface="Helvetica" pitchFamily="50" charset="0"/>
                <a:cs typeface="Arial" charset="0"/>
              </a:rPr>
              <a:t>we see that the three-variable equation with </a:t>
            </a:r>
            <a:r>
              <a:rPr lang="en-US" sz="2400" i="1" dirty="0">
                <a:latin typeface="Helvetica" pitchFamily="50" charset="0"/>
                <a:cs typeface="Arial" charset="0"/>
              </a:rPr>
              <a:t>x</a:t>
            </a:r>
            <a:r>
              <a:rPr lang="en-US" sz="2400" baseline="-25000" dirty="0">
                <a:latin typeface="Helvetica" pitchFamily="50" charset="0"/>
                <a:cs typeface="Arial" charset="0"/>
              </a:rPr>
              <a:t>2</a:t>
            </a:r>
            <a:r>
              <a:rPr lang="en-US" sz="2400" dirty="0">
                <a:latin typeface="Helvetica" pitchFamily="50" charset="0"/>
                <a:cs typeface="Arial" charset="0"/>
              </a:rPr>
              <a:t> = aroma, </a:t>
            </a:r>
            <a:r>
              <a:rPr lang="en-US" sz="2400" i="1" dirty="0">
                <a:latin typeface="Helvetica" pitchFamily="50" charset="0"/>
                <a:cs typeface="Arial" charset="0"/>
              </a:rPr>
              <a:t>x</a:t>
            </a:r>
            <a:r>
              <a:rPr lang="en-US" sz="2400" baseline="-25000" dirty="0">
                <a:latin typeface="Helvetica" pitchFamily="50" charset="0"/>
                <a:cs typeface="Arial" charset="0"/>
              </a:rPr>
              <a:t>4</a:t>
            </a:r>
            <a:r>
              <a:rPr lang="en-US" sz="2400" dirty="0">
                <a:latin typeface="Helvetica" pitchFamily="50" charset="0"/>
                <a:cs typeface="Arial" charset="0"/>
              </a:rPr>
              <a:t> = flavor, and </a:t>
            </a:r>
            <a:r>
              <a:rPr lang="en-US" sz="2400" i="1" dirty="0">
                <a:latin typeface="Helvetica" pitchFamily="50" charset="0"/>
                <a:cs typeface="Arial" charset="0"/>
              </a:rPr>
              <a:t>x</a:t>
            </a:r>
            <a:r>
              <a:rPr lang="en-US" sz="2400" baseline="-25000" dirty="0">
                <a:latin typeface="Helvetica" pitchFamily="50" charset="0"/>
                <a:cs typeface="Arial" charset="0"/>
              </a:rPr>
              <a:t>5</a:t>
            </a:r>
            <a:r>
              <a:rPr lang="en-US" sz="2400" dirty="0">
                <a:latin typeface="Helvetica" pitchFamily="50" charset="0"/>
                <a:cs typeface="Arial" charset="0"/>
              </a:rPr>
              <a:t> = </a:t>
            </a:r>
            <a:r>
              <a:rPr lang="en-US" sz="2400" dirty="0" err="1">
                <a:latin typeface="Helvetica" pitchFamily="50" charset="0"/>
                <a:cs typeface="Arial" charset="0"/>
              </a:rPr>
              <a:t>oakiness</a:t>
            </a:r>
            <a:r>
              <a:rPr lang="en-US" sz="2400" dirty="0">
                <a:latin typeface="Helvetica" pitchFamily="50" charset="0"/>
                <a:cs typeface="Arial" charset="0"/>
              </a:rPr>
              <a:t> produces the minimum </a:t>
            </a:r>
            <a:r>
              <a:rPr lang="en-US" sz="2400" i="1" dirty="0">
                <a:latin typeface="Helvetica" pitchFamily="50" charset="0"/>
                <a:cs typeface="Arial" charset="0"/>
              </a:rPr>
              <a:t>C</a:t>
            </a:r>
            <a:r>
              <a:rPr lang="en-US" sz="2400" i="1" baseline="-25000" dirty="0">
                <a:latin typeface="Helvetica" pitchFamily="50" charset="0"/>
                <a:cs typeface="Arial" charset="0"/>
              </a:rPr>
              <a:t>p</a:t>
            </a:r>
            <a:r>
              <a:rPr lang="en-US" sz="2400" dirty="0">
                <a:latin typeface="Helvetica" pitchFamily="50" charset="0"/>
                <a:cs typeface="Arial" charset="0"/>
              </a:rPr>
              <a:t> equation, whereas the four-variable model, which adds </a:t>
            </a:r>
            <a:r>
              <a:rPr lang="en-US" sz="2400" i="1" dirty="0">
                <a:latin typeface="Helvetica" pitchFamily="50" charset="0"/>
                <a:cs typeface="Arial" charset="0"/>
              </a:rPr>
              <a:t>x</a:t>
            </a:r>
            <a:r>
              <a:rPr lang="en-US" sz="2400" baseline="-25000" dirty="0">
                <a:latin typeface="Helvetica" pitchFamily="50" charset="0"/>
                <a:cs typeface="Arial" charset="0"/>
              </a:rPr>
              <a:t>1</a:t>
            </a:r>
            <a:r>
              <a:rPr lang="en-US" sz="2400" dirty="0">
                <a:latin typeface="Helvetica" pitchFamily="50" charset="0"/>
                <a:cs typeface="Arial" charset="0"/>
              </a:rPr>
              <a:t> = clarity to the previous three </a:t>
            </a:r>
            <a:r>
              <a:rPr lang="en-US" sz="2400" dirty="0" err="1">
                <a:latin typeface="Helvetica" pitchFamily="50" charset="0"/>
                <a:cs typeface="Arial" charset="0"/>
              </a:rPr>
              <a:t>regressors</a:t>
            </a:r>
            <a:r>
              <a:rPr lang="en-US" sz="2400" dirty="0">
                <a:latin typeface="Helvetica" pitchFamily="50" charset="0"/>
                <a:cs typeface="Arial" charset="0"/>
              </a:rPr>
              <a:t>, results in maximum      (or minimum </a:t>
            </a:r>
            <a:r>
              <a:rPr lang="en-US" sz="2400" i="1" dirty="0">
                <a:latin typeface="Helvetica" pitchFamily="50" charset="0"/>
                <a:cs typeface="Arial" charset="0"/>
              </a:rPr>
              <a:t>MS</a:t>
            </a:r>
            <a:r>
              <a:rPr lang="en-US" sz="2400" i="1" baseline="-25000" dirty="0">
                <a:latin typeface="Helvetica" pitchFamily="50" charset="0"/>
                <a:cs typeface="Arial" charset="0"/>
              </a:rPr>
              <a:t>E</a:t>
            </a:r>
            <a:r>
              <a:rPr lang="en-US" sz="2400" dirty="0">
                <a:latin typeface="Helvetica" pitchFamily="50" charset="0"/>
                <a:cs typeface="Arial" charset="0"/>
              </a:rPr>
              <a:t>)</a:t>
            </a:r>
            <a:r>
              <a:rPr lang="en-US" sz="2400" i="1" dirty="0">
                <a:latin typeface="Helvetica" pitchFamily="50" charset="0"/>
                <a:cs typeface="Arial" charset="0"/>
              </a:rPr>
              <a:t>.</a:t>
            </a:r>
          </a:p>
          <a:p>
            <a:pPr>
              <a:defRPr/>
            </a:pPr>
            <a:endParaRPr lang="en-US" sz="2400" dirty="0">
              <a:latin typeface="Helvetica" pitchFamily="50" charset="0"/>
              <a:cs typeface="Arial" charset="0"/>
            </a:endParaRPr>
          </a:p>
          <a:p>
            <a:pPr>
              <a:defRPr/>
            </a:pPr>
            <a:r>
              <a:rPr lang="en-US" sz="2400" dirty="0">
                <a:latin typeface="Helvetica" pitchFamily="50" charset="0"/>
                <a:cs typeface="Arial" charset="0"/>
              </a:rPr>
              <a:t>The three-variable model is</a:t>
            </a:r>
          </a:p>
          <a:p>
            <a:pPr>
              <a:defRPr/>
            </a:pPr>
            <a:endParaRPr lang="en-US" sz="2400" dirty="0">
              <a:latin typeface="Helvetica" pitchFamily="50" charset="0"/>
              <a:cs typeface="Arial" charset="0"/>
            </a:endParaRPr>
          </a:p>
          <a:p>
            <a:pPr>
              <a:defRPr/>
            </a:pPr>
            <a:endParaRPr lang="en-US" sz="2400" dirty="0">
              <a:latin typeface="Helvetica" pitchFamily="50" charset="0"/>
              <a:cs typeface="Arial" charset="0"/>
            </a:endParaRPr>
          </a:p>
          <a:p>
            <a:pPr>
              <a:defRPr/>
            </a:pPr>
            <a:r>
              <a:rPr lang="en-US" sz="2400" dirty="0">
                <a:latin typeface="Helvetica" pitchFamily="50" charset="0"/>
                <a:cs typeface="Arial" charset="0"/>
              </a:rPr>
              <a:t>and the four-variable model is</a:t>
            </a:r>
          </a:p>
          <a:p>
            <a:pPr>
              <a:defRPr/>
            </a:pPr>
            <a:r>
              <a:rPr lang="en-US" sz="2400" cap="small" baseline="-25000" dirty="0">
                <a:latin typeface="Helvetica" pitchFamily="50" charset="0"/>
                <a:cs typeface="Arial" charset="0"/>
              </a:rPr>
              <a:t/>
            </a:r>
            <a:br>
              <a:rPr lang="en-US" sz="2400" cap="small" baseline="-25000" dirty="0">
                <a:latin typeface="Helvetica" pitchFamily="50" charset="0"/>
                <a:cs typeface="Arial" charset="0"/>
              </a:rPr>
            </a:br>
            <a:endParaRPr lang="en-US" sz="2400" dirty="0">
              <a:latin typeface="Helvetica" pitchFamily="50" charset="0"/>
              <a:cs typeface="Arial" charset="0"/>
            </a:endParaRPr>
          </a:p>
        </p:txBody>
      </p:sp>
      <p:sp>
        <p:nvSpPr>
          <p:cNvPr id="59401"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9394" name="Object 8"/>
          <p:cNvGraphicFramePr>
            <a:graphicFrameLocks noChangeAspect="1"/>
          </p:cNvGraphicFramePr>
          <p:nvPr/>
        </p:nvGraphicFramePr>
        <p:xfrm>
          <a:off x="1828800" y="3429000"/>
          <a:ext cx="381000" cy="428625"/>
        </p:xfrm>
        <a:graphic>
          <a:graphicData uri="http://schemas.openxmlformats.org/presentationml/2006/ole">
            <mc:AlternateContent xmlns:mc="http://schemas.openxmlformats.org/markup-compatibility/2006">
              <mc:Choice xmlns:v="urn:schemas-microsoft-com:vml" Requires="v">
                <p:oleObj spid="_x0000_s59397" name="Equation" r:id="rId4" imgW="279400" imgH="279400" progId="Equation.DSMT4">
                  <p:embed/>
                </p:oleObj>
              </mc:Choice>
              <mc:Fallback>
                <p:oleObj name="Equation" r:id="rId4" imgW="279400" imgH="2794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429000"/>
                        <a:ext cx="3810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02" name="Rectangle 10"/>
          <p:cNvSpPr>
            <a:spLocks noChangeArrowheads="1"/>
          </p:cNvSpPr>
          <p:nvPr/>
        </p:nvSpPr>
        <p:spPr bwMode="auto">
          <a:xfrm>
            <a:off x="0" y="276225"/>
            <a:ext cx="9144000" cy="0"/>
          </a:xfrm>
          <a:prstGeom prst="rect">
            <a:avLst/>
          </a:prstGeom>
          <a:noFill/>
          <a:ln w="9525">
            <a:noFill/>
            <a:miter lim="800000"/>
            <a:headEnd/>
            <a:tailEnd/>
          </a:ln>
        </p:spPr>
        <p:txBody>
          <a:bodyPr wrap="none" anchor="ctr">
            <a:spAutoFit/>
          </a:bodyPr>
          <a:lstStyle/>
          <a:p>
            <a:endParaRPr lang="en-US"/>
          </a:p>
        </p:txBody>
      </p:sp>
      <p:sp>
        <p:nvSpPr>
          <p:cNvPr id="59403"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9395" name="Object 11"/>
          <p:cNvGraphicFramePr>
            <a:graphicFrameLocks noChangeAspect="1"/>
          </p:cNvGraphicFramePr>
          <p:nvPr/>
        </p:nvGraphicFramePr>
        <p:xfrm>
          <a:off x="1447800" y="4495800"/>
          <a:ext cx="4572000" cy="457200"/>
        </p:xfrm>
        <a:graphic>
          <a:graphicData uri="http://schemas.openxmlformats.org/presentationml/2006/ole">
            <mc:AlternateContent xmlns:mc="http://schemas.openxmlformats.org/markup-compatibility/2006">
              <mc:Choice xmlns:v="urn:schemas-microsoft-com:vml" Requires="v">
                <p:oleObj spid="_x0000_s59398" name="Equation" r:id="rId6" imgW="2374900" imgH="228600" progId="Equation.DSMT4">
                  <p:embed/>
                </p:oleObj>
              </mc:Choice>
              <mc:Fallback>
                <p:oleObj name="Equation" r:id="rId6" imgW="2374900" imgH="2286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495800"/>
                        <a:ext cx="4572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04"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9396" name="Object 13"/>
          <p:cNvGraphicFramePr>
            <a:graphicFrameLocks noChangeAspect="1"/>
          </p:cNvGraphicFramePr>
          <p:nvPr/>
        </p:nvGraphicFramePr>
        <p:xfrm>
          <a:off x="1447800" y="5562600"/>
          <a:ext cx="5486400" cy="457200"/>
        </p:xfrm>
        <a:graphic>
          <a:graphicData uri="http://schemas.openxmlformats.org/presentationml/2006/ole">
            <mc:AlternateContent xmlns:mc="http://schemas.openxmlformats.org/markup-compatibility/2006">
              <mc:Choice xmlns:v="urn:schemas-microsoft-com:vml" Requires="v">
                <p:oleObj spid="_x0000_s59399" name="Equation" r:id="rId8" imgW="2908300" imgH="228600" progId="Equation.DSMT4">
                  <p:embed/>
                </p:oleObj>
              </mc:Choice>
              <mc:Fallback>
                <p:oleObj name="Equation" r:id="rId8" imgW="2908300" imgH="228600" progId="Equation.DSMT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562600"/>
                        <a:ext cx="5486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05" name="Rectangle 15"/>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endParaRPr lang="en-US"/>
          </a:p>
        </p:txBody>
      </p:sp>
      <p:sp>
        <p:nvSpPr>
          <p:cNvPr id="14"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2"/>
          <p:cNvSpPr>
            <a:spLocks noGrp="1"/>
          </p:cNvSpPr>
          <p:nvPr>
            <p:ph type="sldNum" sz="quarter" idx="12"/>
          </p:nvPr>
        </p:nvSpPr>
        <p:spPr bwMode="auto">
          <a:noFill/>
          <a:ln>
            <a:miter lim="800000"/>
            <a:headEnd/>
            <a:tailEnd/>
          </a:ln>
        </p:spPr>
        <p:txBody>
          <a:bodyPr/>
          <a:lstStyle/>
          <a:p>
            <a:fld id="{BF416AFE-960E-4D71-83CC-91CC24447CFF}" type="slidenum">
              <a:rPr lang="en-US" smtClean="0">
                <a:latin typeface="Helvetica"/>
              </a:rPr>
              <a:pPr/>
              <a:t>82</a:t>
            </a:fld>
            <a:endParaRPr lang="en-US" smtClean="0">
              <a:latin typeface="Helvetica"/>
            </a:endParaRPr>
          </a:p>
        </p:txBody>
      </p:sp>
      <p:sp>
        <p:nvSpPr>
          <p:cNvPr id="88067" name="TextBox 5"/>
          <p:cNvSpPr txBox="1">
            <a:spLocks noChangeArrowheads="1"/>
          </p:cNvSpPr>
          <p:nvPr/>
        </p:nvSpPr>
        <p:spPr bwMode="auto">
          <a:xfrm>
            <a:off x="762000" y="228600"/>
            <a:ext cx="7543800" cy="492125"/>
          </a:xfrm>
          <a:prstGeom prst="rect">
            <a:avLst/>
          </a:prstGeom>
          <a:noFill/>
          <a:ln w="9525">
            <a:noFill/>
            <a:miter lim="800000"/>
            <a:headEnd/>
            <a:tailEnd/>
          </a:ln>
        </p:spPr>
        <p:txBody>
          <a:bodyPr>
            <a:spAutoFit/>
          </a:bodyPr>
          <a:lstStyle/>
          <a:p>
            <a:r>
              <a:rPr lang="en-US" sz="2600" b="1">
                <a:latin typeface="Helvetica"/>
              </a:rPr>
              <a:t>12-6: Aspects of Multiple Regression Modeling</a:t>
            </a:r>
            <a:endParaRPr lang="en-US" sz="2600"/>
          </a:p>
        </p:txBody>
      </p:sp>
      <p:sp>
        <p:nvSpPr>
          <p:cNvPr id="88068" name="TextBox 4"/>
          <p:cNvSpPr txBox="1">
            <a:spLocks noChangeArrowheads="1"/>
          </p:cNvSpPr>
          <p:nvPr/>
        </p:nvSpPr>
        <p:spPr bwMode="auto">
          <a:xfrm>
            <a:off x="228600" y="914400"/>
            <a:ext cx="8915400" cy="646113"/>
          </a:xfrm>
          <a:prstGeom prst="rect">
            <a:avLst/>
          </a:prstGeom>
          <a:noFill/>
          <a:ln w="9525">
            <a:noFill/>
            <a:miter lim="800000"/>
            <a:headEnd/>
            <a:tailEnd/>
          </a:ln>
        </p:spPr>
        <p:txBody>
          <a:bodyPr>
            <a:spAutoFit/>
          </a:bodyPr>
          <a:lstStyle/>
          <a:p>
            <a:r>
              <a:rPr lang="en-US" b="1">
                <a:latin typeface="Helvetica"/>
              </a:rPr>
              <a:t>TABLE • 12-14 </a:t>
            </a:r>
            <a:r>
              <a:rPr lang="en-US">
                <a:latin typeface="Helvetica"/>
              </a:rPr>
              <a:t>All Possible Regressions Computer Output for the Wine Quality Data</a:t>
            </a:r>
          </a:p>
          <a:p>
            <a:endParaRPr lang="en-US">
              <a:latin typeface="Helvetica"/>
            </a:endParaRPr>
          </a:p>
        </p:txBody>
      </p:sp>
      <p:graphicFrame>
        <p:nvGraphicFramePr>
          <p:cNvPr id="6" name="Table 5"/>
          <p:cNvGraphicFramePr>
            <a:graphicFrameLocks noGrp="1"/>
          </p:cNvGraphicFramePr>
          <p:nvPr/>
        </p:nvGraphicFramePr>
        <p:xfrm>
          <a:off x="381000" y="1397000"/>
          <a:ext cx="8534400" cy="4851395"/>
        </p:xfrm>
        <a:graphic>
          <a:graphicData uri="http://schemas.openxmlformats.org/drawingml/2006/table">
            <a:tbl>
              <a:tblPr/>
              <a:tblGrid>
                <a:gridCol w="924257"/>
                <a:gridCol w="1193907"/>
                <a:gridCol w="1648774"/>
                <a:gridCol w="1450847"/>
                <a:gridCol w="971468"/>
                <a:gridCol w="619199"/>
                <a:gridCol w="383140"/>
                <a:gridCol w="357719"/>
                <a:gridCol w="374970"/>
                <a:gridCol w="610119"/>
              </a:tblGrid>
              <a:tr h="241684">
                <a:tc gridSpan="3">
                  <a:txBody>
                    <a:bodyPr/>
                    <a:lstStyle/>
                    <a:p>
                      <a:pPr marL="0" marR="0" algn="l">
                        <a:spcBef>
                          <a:spcPts val="0"/>
                        </a:spcBef>
                        <a:spcAft>
                          <a:spcPts val="0"/>
                        </a:spcAft>
                      </a:pPr>
                      <a:r>
                        <a:rPr lang="en-US" sz="1200" b="1" dirty="0">
                          <a:solidFill>
                            <a:srgbClr val="000000"/>
                          </a:solidFill>
                          <a:latin typeface="Helvetica" pitchFamily="50" charset="0"/>
                          <a:ea typeface="Times New Roman"/>
                          <a:cs typeface="Times New Roman"/>
                        </a:rPr>
                        <a:t>Best Subsets Regression: Quality versus</a:t>
                      </a:r>
                      <a:endParaRPr lang="en-US" sz="1200" dirty="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b="1" dirty="0">
                          <a:solidFill>
                            <a:srgbClr val="000000"/>
                          </a:solidFill>
                          <a:latin typeface="Helvetica" pitchFamily="50" charset="0"/>
                          <a:ea typeface="Times New Roman"/>
                          <a:cs typeface="Times New Roman"/>
                        </a:rPr>
                        <a:t>Clarity, Aroma, </a:t>
                      </a:r>
                      <a:r>
                        <a:rPr lang="en-US" sz="1200" b="1" dirty="0">
                          <a:solidFill>
                            <a:srgbClr val="000000"/>
                          </a:solidFill>
                          <a:latin typeface="Helvetica" pitchFamily="50" charset="0"/>
                          <a:ea typeface="Times New Roman"/>
                          <a:cs typeface="Times New Roman"/>
                          <a:sym typeface="Symbol"/>
                        </a:rPr>
                        <a:t></a:t>
                      </a:r>
                      <a:endParaRPr lang="en-US" sz="1200" dirty="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w="12700" cap="flat" cmpd="sng" algn="ctr">
                      <a:solidFill>
                        <a:srgbClr val="000000"/>
                      </a:solidFill>
                      <a:prstDash val="solid"/>
                      <a:round/>
                      <a:headEnd type="none" w="med" len="med"/>
                      <a:tailEnd type="none" w="med" len="med"/>
                    </a:lnT>
                    <a:lnB>
                      <a:noFill/>
                    </a:lnB>
                  </a:tcPr>
                </a:tc>
              </a:tr>
              <a:tr h="248062">
                <a:tc gridSpan="2">
                  <a:txBody>
                    <a:bodyPr/>
                    <a:lstStyle/>
                    <a:p>
                      <a:pPr marL="0" marR="0" algn="l">
                        <a:spcBef>
                          <a:spcPts val="0"/>
                        </a:spcBef>
                        <a:spcAft>
                          <a:spcPts val="0"/>
                        </a:spcAft>
                      </a:pPr>
                      <a:r>
                        <a:rPr lang="en-US" sz="1200" b="0" dirty="0" smtClean="0">
                          <a:solidFill>
                            <a:srgbClr val="000000"/>
                          </a:solidFill>
                          <a:latin typeface="Helvetica" pitchFamily="50" charset="0"/>
                          <a:ea typeface="Times New Roman"/>
                          <a:cs typeface="Times New Roman"/>
                        </a:rPr>
                        <a:t>Response</a:t>
                      </a:r>
                      <a:r>
                        <a:rPr lang="en-US" sz="1200" b="0" baseline="0" dirty="0" smtClean="0">
                          <a:solidFill>
                            <a:srgbClr val="000000"/>
                          </a:solidFill>
                          <a:latin typeface="Helvetica" pitchFamily="50" charset="0"/>
                          <a:ea typeface="Times New Roman"/>
                          <a:cs typeface="Times New Roman"/>
                        </a:rPr>
                        <a:t> is</a:t>
                      </a:r>
                      <a:r>
                        <a:rPr lang="en-US" sz="1200" b="0" dirty="0" smtClean="0">
                          <a:solidFill>
                            <a:srgbClr val="000000"/>
                          </a:solidFill>
                          <a:latin typeface="Helvetica" pitchFamily="50" charset="0"/>
                          <a:ea typeface="Times New Roman"/>
                          <a:cs typeface="Times New Roman"/>
                        </a:rPr>
                        <a:t> </a:t>
                      </a:r>
                      <a:r>
                        <a:rPr lang="en-US" sz="1200" b="0" dirty="0">
                          <a:solidFill>
                            <a:srgbClr val="000000"/>
                          </a:solidFill>
                          <a:latin typeface="Helvetica" pitchFamily="50" charset="0"/>
                          <a:ea typeface="Times New Roman"/>
                          <a:cs typeface="Times New Roman"/>
                        </a:rPr>
                        <a:t>quality</a:t>
                      </a:r>
                      <a:endParaRPr lang="en-US" sz="1200" dirty="0">
                        <a:latin typeface="Helvetica" pitchFamily="50" charset="0"/>
                        <a:ea typeface="Times New Roman"/>
                        <a:cs typeface="Times New Roman"/>
                      </a:endParaRPr>
                    </a:p>
                  </a:txBody>
                  <a:tcPr marL="23749" marR="23749" marT="0" marB="0">
                    <a:lnL>
                      <a:noFill/>
                    </a:lnL>
                    <a:lnR>
                      <a:noFill/>
                    </a:lnR>
                    <a:lnT>
                      <a:noFill/>
                    </a:lnT>
                    <a:lnB>
                      <a:noFill/>
                    </a:lnB>
                  </a:tcPr>
                </a:tc>
                <a:tc hMerge="1">
                  <a:txBody>
                    <a:bodyPr/>
                    <a:lstStyle/>
                    <a:p>
                      <a:pPr marL="0" marR="0" algn="ctr">
                        <a:spcBef>
                          <a:spcPts val="0"/>
                        </a:spcBef>
                        <a:spcAft>
                          <a:spcPts val="0"/>
                        </a:spcAft>
                      </a:pPr>
                      <a:endParaRPr lang="en-US" sz="1200" dirty="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62238">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O</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C</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a</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dirty="0" smtClean="0">
                          <a:latin typeface="Helvetica" pitchFamily="50" charset="0"/>
                          <a:ea typeface="Times New Roman"/>
                          <a:cs typeface="Times New Roman"/>
                        </a:rPr>
                        <a:t>l</a:t>
                      </a:r>
                      <a:endParaRPr lang="en-US" sz="1200" dirty="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F</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k</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a</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A</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dirty="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a:solidFill>
                            <a:srgbClr val="000000"/>
                          </a:solidFill>
                          <a:latin typeface="Helvetica" pitchFamily="50" charset="0"/>
                          <a:ea typeface="Arial Unicode MS"/>
                          <a:cs typeface="Arial Unicode MS"/>
                        </a:rPr>
                        <a:t>l</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i</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11208">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Bookman Old Style"/>
                        </a:rPr>
                        <a:t>r</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r</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B</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a</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a:latin typeface="Helvetica" pitchFamily="50" charset="0"/>
                          <a:ea typeface="Times New Roman"/>
                          <a:cs typeface="Times New Roman"/>
                        </a:rPr>
                        <a:t>n</a:t>
                      </a:r>
                    </a:p>
                  </a:txBody>
                  <a:tcPr marL="23749" marR="23749" marT="0" marB="0">
                    <a:lnL>
                      <a:noFill/>
                    </a:lnL>
                    <a:lnR>
                      <a:noFill/>
                    </a:lnR>
                    <a:lnT>
                      <a:noFill/>
                    </a:lnT>
                    <a:lnB>
                      <a:noFill/>
                    </a:lnB>
                  </a:tcPr>
                </a:tc>
              </a:tr>
              <a:tr h="204120">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dirty="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i</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o</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o</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v</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i="0">
                          <a:solidFill>
                            <a:srgbClr val="000000"/>
                          </a:solidFill>
                          <a:latin typeface="Helvetica" pitchFamily="50" charset="0"/>
                          <a:ea typeface="Times New Roman"/>
                          <a:cs typeface="Times New Roman"/>
                        </a:rPr>
                        <a:t>e</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t</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m</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d</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o</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i="0" spc="-50">
                          <a:solidFill>
                            <a:srgbClr val="000000"/>
                          </a:solidFill>
                          <a:latin typeface="Helvetica" pitchFamily="50" charset="0"/>
                          <a:ea typeface="Times New Roman"/>
                          <a:cs typeface="Times New Roman"/>
                        </a:rPr>
                        <a:t>s</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14043">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Vars</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R-Sq</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R-Sq (adj)</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C–p</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S</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y</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a</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y</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r</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1" cap="small" dirty="0">
                          <a:solidFill>
                            <a:srgbClr val="000000"/>
                          </a:solidFill>
                          <a:latin typeface="Helvetica" pitchFamily="50" charset="0"/>
                          <a:ea typeface="Times New Roman"/>
                          <a:cs typeface="Times New Roman"/>
                        </a:rPr>
                        <a:t>s</a:t>
                      </a:r>
                      <a:endParaRPr lang="en-US" sz="1200" b="1" dirty="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a:solidFill>
                            <a:srgbClr val="000000"/>
                          </a:solidFill>
                          <a:latin typeface="Helvetica" pitchFamily="50" charset="0"/>
                          <a:ea typeface="Arial Unicode MS"/>
                          <a:cs typeface="Arial Unicode MS"/>
                        </a:rPr>
                        <a:t>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62.4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61.4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9.0</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1.2712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a:solidFill>
                            <a:srgbClr val="000000"/>
                          </a:solidFill>
                          <a:latin typeface="Helvetica" pitchFamily="50" charset="0"/>
                          <a:ea typeface="Arial Unicode MS"/>
                          <a:cs typeface="Arial Unicode MS"/>
                        </a:rPr>
                        <a:t>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50.0</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48.6</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23.2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1.4658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a:solidFill>
                            <a:srgbClr val="000000"/>
                          </a:solidFill>
                          <a:latin typeface="Helvetica" pitchFamily="50" charset="0"/>
                          <a:ea typeface="Arial Unicode MS"/>
                          <a:cs typeface="Arial Unicode MS"/>
                        </a:rPr>
                        <a:t>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30.1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28.2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46.0</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1.7335</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66.1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64.2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1.2242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65.9</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63.9</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7.1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1.2288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63.3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61.2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10.0</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1.2733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spc="50">
                          <a:solidFill>
                            <a:srgbClr val="000000"/>
                          </a:solidFill>
                          <a:latin typeface="Helvetica" pitchFamily="50" charset="0"/>
                          <a:ea typeface="Times New Roman"/>
                          <a:cs typeface="Times New Roman"/>
                        </a:rPr>
                        <a:t>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70.4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67.8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3.9</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1.1613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spc="50">
                          <a:solidFill>
                            <a:srgbClr val="000000"/>
                          </a:solidFill>
                          <a:latin typeface="Helvetica" pitchFamily="50" charset="0"/>
                          <a:ea typeface="Times New Roman"/>
                          <a:cs typeface="Times New Roman"/>
                        </a:rPr>
                        <a:t>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68.0</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65.2</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6.6</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1.2068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66.5</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63.5</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8.4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1.2357</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71.5</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68.0</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4.7</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1.1568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70.5</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66.9</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5.8</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1.1769</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4</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69.3</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65.6</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7.1</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1.1996</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a:noFill/>
                    </a:lnB>
                  </a:tcPr>
                </a:tc>
              </a:tr>
              <a:tr h="204120">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5</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72.1</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67.7</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6.0</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1.1625</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Times New Roman"/>
                        </a:rPr>
                        <a:t>X</a:t>
                      </a:r>
                      <a:endParaRPr lang="en-US" sz="120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Times New Roman"/>
                        </a:rPr>
                        <a:t>X</a:t>
                      </a:r>
                      <a:endParaRPr lang="en-US" sz="1200" dirty="0">
                        <a:latin typeface="Helvetica" pitchFamily="50" charset="0"/>
                        <a:ea typeface="Times New Roman"/>
                        <a:cs typeface="Times New Roman"/>
                      </a:endParaRPr>
                    </a:p>
                  </a:txBody>
                  <a:tcPr marL="23749" marR="23749"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4"/>
          <p:cNvSpPr txBox="1">
            <a:spLocks noChangeArrowheads="1"/>
          </p:cNvSpPr>
          <p:nvPr/>
        </p:nvSpPr>
        <p:spPr bwMode="auto">
          <a:xfrm>
            <a:off x="0" y="152400"/>
            <a:ext cx="9144000" cy="384175"/>
          </a:xfrm>
          <a:prstGeom prst="rect">
            <a:avLst/>
          </a:prstGeom>
          <a:noFill/>
          <a:ln w="9525">
            <a:noFill/>
            <a:miter lim="800000"/>
            <a:headEnd/>
            <a:tailEnd/>
          </a:ln>
        </p:spPr>
        <p:txBody>
          <a:bodyPr>
            <a:spAutoFit/>
          </a:bodyPr>
          <a:lstStyle/>
          <a:p>
            <a:pPr algn="ctr"/>
            <a:r>
              <a:rPr lang="en-US" sz="1900" b="1" dirty="0">
                <a:latin typeface="Helvetica"/>
              </a:rPr>
              <a:t>12-6.3: Selection of Variables and Model Building - </a:t>
            </a:r>
            <a:r>
              <a:rPr lang="en-US" sz="1900" b="1" dirty="0">
                <a:solidFill>
                  <a:srgbClr val="1F497D"/>
                </a:solidFill>
                <a:latin typeface="Helvetica"/>
              </a:rPr>
              <a:t>Stepwise Regression </a:t>
            </a:r>
          </a:p>
        </p:txBody>
      </p:sp>
      <p:sp>
        <p:nvSpPr>
          <p:cNvPr id="89091" name="Slide Number Placeholder 3"/>
          <p:cNvSpPr>
            <a:spLocks noGrp="1"/>
          </p:cNvSpPr>
          <p:nvPr>
            <p:ph type="sldNum" sz="quarter" idx="12"/>
          </p:nvPr>
        </p:nvSpPr>
        <p:spPr bwMode="auto">
          <a:noFill/>
          <a:ln>
            <a:miter lim="800000"/>
            <a:headEnd/>
            <a:tailEnd/>
          </a:ln>
        </p:spPr>
        <p:txBody>
          <a:bodyPr/>
          <a:lstStyle/>
          <a:p>
            <a:fld id="{F6B46184-F193-4DD8-B37F-064D576FF8B7}" type="slidenum">
              <a:rPr lang="en-US" smtClean="0">
                <a:latin typeface="Helvetica"/>
              </a:rPr>
              <a:pPr/>
              <a:t>83</a:t>
            </a:fld>
            <a:endParaRPr lang="en-US" smtClean="0">
              <a:latin typeface="Helvetica"/>
            </a:endParaRPr>
          </a:p>
        </p:txBody>
      </p:sp>
      <p:sp>
        <p:nvSpPr>
          <p:cNvPr id="89092" name="TextBox 4"/>
          <p:cNvSpPr txBox="1">
            <a:spLocks noChangeArrowheads="1"/>
          </p:cNvSpPr>
          <p:nvPr/>
        </p:nvSpPr>
        <p:spPr bwMode="auto">
          <a:xfrm>
            <a:off x="381000" y="762000"/>
            <a:ext cx="2324100" cy="461963"/>
          </a:xfrm>
          <a:prstGeom prst="rect">
            <a:avLst/>
          </a:prstGeom>
          <a:noFill/>
          <a:ln w="9525">
            <a:noFill/>
            <a:miter lim="800000"/>
            <a:headEnd/>
            <a:tailEnd/>
          </a:ln>
        </p:spPr>
        <p:txBody>
          <a:bodyPr wrap="none">
            <a:spAutoFit/>
          </a:bodyPr>
          <a:lstStyle/>
          <a:p>
            <a:r>
              <a:rPr lang="en-US" sz="2400" b="1">
                <a:latin typeface="Helvetica"/>
              </a:rPr>
              <a:t>Example 12-15</a:t>
            </a:r>
          </a:p>
        </p:txBody>
      </p:sp>
      <p:sp>
        <p:nvSpPr>
          <p:cNvPr id="89093" name="TextBox 5"/>
          <p:cNvSpPr txBox="1">
            <a:spLocks noChangeArrowheads="1"/>
          </p:cNvSpPr>
          <p:nvPr/>
        </p:nvSpPr>
        <p:spPr bwMode="auto">
          <a:xfrm>
            <a:off x="457200" y="1295400"/>
            <a:ext cx="8305800" cy="1354217"/>
          </a:xfrm>
          <a:prstGeom prst="rect">
            <a:avLst/>
          </a:prstGeom>
          <a:noFill/>
          <a:ln w="9525">
            <a:noFill/>
            <a:miter lim="800000"/>
            <a:headEnd/>
            <a:tailEnd/>
          </a:ln>
        </p:spPr>
        <p:txBody>
          <a:bodyPr>
            <a:spAutoFit/>
          </a:bodyPr>
          <a:lstStyle/>
          <a:p>
            <a:r>
              <a:rPr lang="en-US" sz="1600" b="1" dirty="0">
                <a:latin typeface="Helvetica"/>
              </a:rPr>
              <a:t>TABLE </a:t>
            </a:r>
            <a:r>
              <a:rPr lang="en-US" sz="1600" b="1" dirty="0" smtClean="0">
                <a:latin typeface="Helvetica"/>
              </a:rPr>
              <a:t>• </a:t>
            </a:r>
            <a:r>
              <a:rPr lang="en-US" sz="1600" b="1" dirty="0">
                <a:latin typeface="Helvetica"/>
              </a:rPr>
              <a:t>12-15 </a:t>
            </a:r>
            <a:r>
              <a:rPr lang="en-US" sz="1600" dirty="0">
                <a:latin typeface="Helvetica"/>
              </a:rPr>
              <a:t>Stepwise Regression Output for the Wine Quality Data</a:t>
            </a:r>
          </a:p>
          <a:p>
            <a:r>
              <a:rPr lang="en-US" sz="1600" b="1" dirty="0">
                <a:latin typeface="Helvetica"/>
              </a:rPr>
              <a:t>Stepwise Regression; Quality versus Clarity, Aroma, </a:t>
            </a:r>
            <a:r>
              <a:rPr lang="en-US" sz="1600" b="1" dirty="0">
                <a:latin typeface="Helvetica"/>
                <a:sym typeface="Symbol" pitchFamily="18" charset="2"/>
              </a:rPr>
              <a:t></a:t>
            </a:r>
            <a:endParaRPr lang="en-US" sz="1600" dirty="0">
              <a:latin typeface="Helvetica"/>
            </a:endParaRPr>
          </a:p>
          <a:p>
            <a:r>
              <a:rPr lang="en-US" sz="1600" dirty="0">
                <a:latin typeface="Helvetica"/>
              </a:rPr>
              <a:t>Alpha-to-Enter: 0.15 Alpha-to-Remove: 0.15</a:t>
            </a:r>
          </a:p>
          <a:p>
            <a:r>
              <a:rPr lang="en-US" sz="1600" dirty="0">
                <a:latin typeface="Helvetica"/>
              </a:rPr>
              <a:t>Response is Quality on 5 predictors, with N = 38</a:t>
            </a:r>
          </a:p>
          <a:p>
            <a:endParaRPr lang="en-US" dirty="0">
              <a:latin typeface="Helvetica"/>
            </a:endParaRPr>
          </a:p>
        </p:txBody>
      </p:sp>
      <p:graphicFrame>
        <p:nvGraphicFramePr>
          <p:cNvPr id="7" name="Table 6"/>
          <p:cNvGraphicFramePr>
            <a:graphicFrameLocks noGrp="1"/>
          </p:cNvGraphicFramePr>
          <p:nvPr/>
        </p:nvGraphicFramePr>
        <p:xfrm>
          <a:off x="533400" y="2438400"/>
          <a:ext cx="8000999" cy="3784356"/>
        </p:xfrm>
        <a:graphic>
          <a:graphicData uri="http://schemas.openxmlformats.org/drawingml/2006/table">
            <a:tbl>
              <a:tblPr/>
              <a:tblGrid>
                <a:gridCol w="1555750"/>
                <a:gridCol w="2296583"/>
                <a:gridCol w="2074333"/>
                <a:gridCol w="2074333"/>
              </a:tblGrid>
              <a:tr h="234187">
                <a:tc>
                  <a:txBody>
                    <a:bodyPr/>
                    <a:lstStyle/>
                    <a:p>
                      <a:pPr marL="0" marR="0" algn="l">
                        <a:spcBef>
                          <a:spcPts val="0"/>
                        </a:spcBef>
                        <a:spcAft>
                          <a:spcPts val="0"/>
                        </a:spcAft>
                      </a:pPr>
                      <a:r>
                        <a:rPr lang="en-US" sz="1600" b="0" dirty="0" smtClean="0">
                          <a:solidFill>
                            <a:srgbClr val="000000"/>
                          </a:solidFill>
                          <a:latin typeface="Helvetica" pitchFamily="50" charset="0"/>
                          <a:ea typeface="Times New Roman"/>
                          <a:cs typeface="Times New Roman"/>
                        </a:rPr>
                        <a:t>Step</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a:solidFill>
                            <a:srgbClr val="000000"/>
                          </a:solidFill>
                          <a:latin typeface="Helvetica" pitchFamily="50" charset="0"/>
                          <a:ea typeface="Times New Roman"/>
                          <a:cs typeface="Bookman Old Style"/>
                        </a:rPr>
                        <a:t>1</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2</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3</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Constant</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4.941</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6.912</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6.467</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Flavor</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1.57</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a:t>
                      </a:r>
                      <a:r>
                        <a:rPr lang="en-US" sz="1600" b="0" baseline="0" dirty="0" smtClean="0">
                          <a:solidFill>
                            <a:srgbClr val="000000"/>
                          </a:solidFill>
                          <a:latin typeface="Helvetica" pitchFamily="50" charset="0"/>
                          <a:ea typeface="Times New Roman"/>
                          <a:cs typeface="Times New Roman"/>
                        </a:rPr>
                        <a:t> </a:t>
                      </a:r>
                      <a:r>
                        <a:rPr lang="en-US" sz="1600" b="0" dirty="0" smtClean="0">
                          <a:solidFill>
                            <a:srgbClr val="000000"/>
                          </a:solidFill>
                          <a:latin typeface="Helvetica" pitchFamily="50" charset="0"/>
                          <a:ea typeface="Times New Roman"/>
                          <a:cs typeface="Times New Roman"/>
                        </a:rPr>
                        <a:t>1.64</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1.20</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T-Value</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7.73</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8.25</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4.36</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64869">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P-Value</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0.000</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0.000</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0.000</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67804">
                <a:tc>
                  <a:txBody>
                    <a:bodyPr/>
                    <a:lstStyle/>
                    <a:p>
                      <a:pPr marL="0" marR="0" algn="l">
                        <a:spcBef>
                          <a:spcPts val="0"/>
                        </a:spcBef>
                        <a:spcAft>
                          <a:spcPts val="0"/>
                        </a:spcAft>
                      </a:pPr>
                      <a:r>
                        <a:rPr lang="en-US" sz="1600" b="0" dirty="0" err="1">
                          <a:solidFill>
                            <a:srgbClr val="000000"/>
                          </a:solidFill>
                          <a:latin typeface="Helvetica" pitchFamily="50" charset="0"/>
                          <a:ea typeface="Times New Roman"/>
                          <a:cs typeface="Times New Roman"/>
                        </a:rPr>
                        <a:t>Oakiness</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sym typeface="Symbol"/>
                        </a:rPr>
                        <a:t> -</a:t>
                      </a:r>
                      <a:r>
                        <a:rPr lang="en-US" sz="1600" b="0" dirty="0" smtClean="0">
                          <a:solidFill>
                            <a:srgbClr val="000000"/>
                          </a:solidFill>
                          <a:latin typeface="Helvetica" pitchFamily="50" charset="0"/>
                          <a:ea typeface="Times New Roman"/>
                          <a:cs typeface="Times New Roman"/>
                        </a:rPr>
                        <a:t>0.54</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a:t>
                      </a:r>
                      <a:r>
                        <a:rPr lang="en-US" sz="1600" b="0" dirty="0">
                          <a:solidFill>
                            <a:srgbClr val="000000"/>
                          </a:solidFill>
                          <a:latin typeface="Helvetica" pitchFamily="50" charset="0"/>
                          <a:ea typeface="Times New Roman"/>
                          <a:cs typeface="Times New Roman"/>
                        </a:rPr>
                        <a:t>0.60</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T-Value</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-1.95</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a:t>
                      </a:r>
                      <a:r>
                        <a:rPr lang="en-US" sz="1600" b="0" dirty="0">
                          <a:solidFill>
                            <a:srgbClr val="000000"/>
                          </a:solidFill>
                          <a:latin typeface="Helvetica" pitchFamily="50" charset="0"/>
                          <a:ea typeface="Times New Roman"/>
                          <a:cs typeface="Times New Roman"/>
                        </a:rPr>
                        <a:t>2.28</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67804">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P-Value</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0.059</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0.029</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67804">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Aroma</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0.58</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T-Value</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2.21</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61932">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P-Value</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0.034</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59583">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S</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1.27</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1.</a:t>
                      </a:r>
                      <a:r>
                        <a:rPr lang="en-US" sz="1600" i="0" dirty="0" smtClean="0">
                          <a:solidFill>
                            <a:srgbClr val="000000"/>
                          </a:solidFill>
                          <a:latin typeface="Helvetica" pitchFamily="50" charset="0"/>
                          <a:ea typeface="Times New Roman"/>
                          <a:cs typeface="Times New Roman"/>
                        </a:rPr>
                        <a:t>22</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spc="150" dirty="0" smtClean="0">
                          <a:solidFill>
                            <a:srgbClr val="000000"/>
                          </a:solidFill>
                          <a:latin typeface="Helvetica" pitchFamily="50" charset="0"/>
                          <a:ea typeface="Times New Roman"/>
                          <a:cs typeface="Times New Roman"/>
                        </a:rPr>
                        <a:t>  1.16</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R-Sq</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62.42</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66.11</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70.38</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dirty="0">
                          <a:solidFill>
                            <a:srgbClr val="000000"/>
                          </a:solidFill>
                          <a:latin typeface="Helvetica" pitchFamily="50" charset="0"/>
                          <a:ea typeface="Times New Roman"/>
                          <a:cs typeface="Times New Roman"/>
                        </a:rPr>
                        <a:t>R-Sq(</a:t>
                      </a:r>
                      <a:r>
                        <a:rPr lang="en-US" sz="1600" b="0" dirty="0" err="1">
                          <a:solidFill>
                            <a:srgbClr val="000000"/>
                          </a:solidFill>
                          <a:latin typeface="Helvetica" pitchFamily="50" charset="0"/>
                          <a:ea typeface="Times New Roman"/>
                          <a:cs typeface="Times New Roman"/>
                        </a:rPr>
                        <a:t>adj</a:t>
                      </a:r>
                      <a:r>
                        <a:rPr lang="en-US" sz="1600" b="0" dirty="0">
                          <a:solidFill>
                            <a:srgbClr val="000000"/>
                          </a:solidFill>
                          <a:latin typeface="Helvetica" pitchFamily="50" charset="0"/>
                          <a:ea typeface="Times New Roman"/>
                          <a:cs typeface="Times New Roman"/>
                        </a:rPr>
                        <a:t>)</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spc="150" dirty="0">
                          <a:solidFill>
                            <a:srgbClr val="000000"/>
                          </a:solidFill>
                          <a:latin typeface="Helvetica" pitchFamily="50" charset="0"/>
                          <a:ea typeface="Times New Roman"/>
                          <a:cs typeface="Times New Roman"/>
                        </a:rPr>
                        <a:t>61.37</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a:solidFill>
                            <a:srgbClr val="000000"/>
                          </a:solidFill>
                          <a:latin typeface="Helvetica" pitchFamily="50" charset="0"/>
                          <a:ea typeface="Times New Roman"/>
                          <a:cs typeface="Times New Roman"/>
                        </a:rPr>
                        <a:t>64.17</a:t>
                      </a:r>
                      <a:endParaRPr lang="en-US" sz="1600">
                        <a:latin typeface="Helvetica" pitchFamily="50" charset="0"/>
                        <a:ea typeface="Times New Roman"/>
                        <a:cs typeface="Times New Roman"/>
                      </a:endParaRPr>
                    </a:p>
                  </a:txBody>
                  <a:tcPr marL="25400" marR="25400" marT="0" marB="0">
                    <a:lnL>
                      <a:noFill/>
                    </a:lnL>
                    <a:lnR>
                      <a:noFill/>
                    </a:lnR>
                    <a:lnT>
                      <a:noFill/>
                    </a:lnT>
                    <a:lnB>
                      <a:noFill/>
                    </a:lnB>
                  </a:tcPr>
                </a:tc>
                <a:tc>
                  <a:txBody>
                    <a:bodyPr/>
                    <a:lstStyle/>
                    <a:p>
                      <a:pPr marL="0" marR="0" algn="ctr">
                        <a:spcBef>
                          <a:spcPts val="0"/>
                        </a:spcBef>
                        <a:spcAft>
                          <a:spcPts val="0"/>
                        </a:spcAft>
                      </a:pPr>
                      <a:r>
                        <a:rPr lang="en-US" sz="1600" b="0" dirty="0">
                          <a:solidFill>
                            <a:srgbClr val="000000"/>
                          </a:solidFill>
                          <a:latin typeface="Helvetica" pitchFamily="50" charset="0"/>
                          <a:ea typeface="Times New Roman"/>
                          <a:cs typeface="Times New Roman"/>
                        </a:rPr>
                        <a:t>67.76</a:t>
                      </a:r>
                      <a:endParaRPr lang="en-US" sz="1600" dirty="0">
                        <a:latin typeface="Helvetica" pitchFamily="50" charset="0"/>
                        <a:ea typeface="Times New Roman"/>
                        <a:cs typeface="Times New Roman"/>
                      </a:endParaRPr>
                    </a:p>
                  </a:txBody>
                  <a:tcPr marL="25400" marR="25400" marT="0" marB="0">
                    <a:lnL>
                      <a:noFill/>
                    </a:lnL>
                    <a:lnR>
                      <a:noFill/>
                    </a:lnR>
                    <a:lnT>
                      <a:noFill/>
                    </a:lnT>
                    <a:lnB>
                      <a:noFill/>
                    </a:lnB>
                  </a:tcPr>
                </a:tc>
              </a:tr>
              <a:tr h="234187">
                <a:tc>
                  <a:txBody>
                    <a:bodyPr/>
                    <a:lstStyle/>
                    <a:p>
                      <a:pPr marL="0" marR="0" algn="l">
                        <a:spcBef>
                          <a:spcPts val="0"/>
                        </a:spcBef>
                        <a:spcAft>
                          <a:spcPts val="0"/>
                        </a:spcAft>
                      </a:pPr>
                      <a:r>
                        <a:rPr lang="en-US" sz="1600" b="0" spc="-100" dirty="0">
                          <a:solidFill>
                            <a:srgbClr val="000000"/>
                          </a:solidFill>
                          <a:latin typeface="Helvetica" pitchFamily="50" charset="0"/>
                          <a:ea typeface="Times New Roman"/>
                          <a:cs typeface="Times New Roman"/>
                        </a:rPr>
                        <a:t>C–p</a:t>
                      </a:r>
                      <a:endParaRPr lang="en-US" sz="16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9.0</a:t>
                      </a:r>
                      <a:endParaRPr lang="en-US" sz="16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6.8</a:t>
                      </a:r>
                      <a:endParaRPr lang="en-US" sz="16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smtClean="0">
                          <a:solidFill>
                            <a:srgbClr val="000000"/>
                          </a:solidFill>
                          <a:latin typeface="Helvetica" pitchFamily="50" charset="0"/>
                          <a:ea typeface="Times New Roman"/>
                          <a:cs typeface="Times New Roman"/>
                        </a:rPr>
                        <a:t>    3.9</a:t>
                      </a:r>
                      <a:endParaRPr lang="en-US" sz="1600" dirty="0">
                        <a:latin typeface="Helvetica" pitchFamily="50" charset="0"/>
                        <a:ea typeface="Times New Roman"/>
                        <a:cs typeface="Times New Roman"/>
                      </a:endParaRPr>
                    </a:p>
                  </a:txBody>
                  <a:tcPr marL="25400" marR="2540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0" y="152400"/>
            <a:ext cx="9144000" cy="400050"/>
          </a:xfrm>
          <a:prstGeom prst="rect">
            <a:avLst/>
          </a:prstGeom>
          <a:noFill/>
          <a:ln w="9525">
            <a:noFill/>
            <a:miter lim="800000"/>
            <a:headEnd/>
            <a:tailEnd/>
          </a:ln>
        </p:spPr>
        <p:txBody>
          <a:bodyPr>
            <a:spAutoFit/>
          </a:bodyPr>
          <a:lstStyle/>
          <a:p>
            <a:pPr algn="ctr"/>
            <a:r>
              <a:rPr lang="en-US" sz="2000" b="1" dirty="0">
                <a:latin typeface="Helvetica"/>
              </a:rPr>
              <a:t>12-6.3: Selection of Variables and Model Building - </a:t>
            </a:r>
            <a:r>
              <a:rPr lang="en-US" sz="2000" b="1" dirty="0">
                <a:solidFill>
                  <a:srgbClr val="1F497D"/>
                </a:solidFill>
                <a:latin typeface="Helvetica"/>
              </a:rPr>
              <a:t>Backward Regression</a:t>
            </a:r>
          </a:p>
        </p:txBody>
      </p:sp>
      <p:sp>
        <p:nvSpPr>
          <p:cNvPr id="90115" name="Slide Number Placeholder 3"/>
          <p:cNvSpPr>
            <a:spLocks noGrp="1"/>
          </p:cNvSpPr>
          <p:nvPr>
            <p:ph type="sldNum" sz="quarter" idx="12"/>
          </p:nvPr>
        </p:nvSpPr>
        <p:spPr bwMode="auto">
          <a:noFill/>
          <a:ln>
            <a:miter lim="800000"/>
            <a:headEnd/>
            <a:tailEnd/>
          </a:ln>
        </p:spPr>
        <p:txBody>
          <a:bodyPr/>
          <a:lstStyle/>
          <a:p>
            <a:fld id="{45120061-4769-4289-9D92-CBD65AD41039}" type="slidenum">
              <a:rPr lang="en-US" smtClean="0">
                <a:latin typeface="Helvetica"/>
              </a:rPr>
              <a:pPr/>
              <a:t>84</a:t>
            </a:fld>
            <a:endParaRPr lang="en-US" smtClean="0">
              <a:latin typeface="Helvetica"/>
            </a:endParaRPr>
          </a:p>
        </p:txBody>
      </p:sp>
      <p:sp>
        <p:nvSpPr>
          <p:cNvPr id="90116" name="TextBox 4"/>
          <p:cNvSpPr txBox="1">
            <a:spLocks noChangeArrowheads="1"/>
          </p:cNvSpPr>
          <p:nvPr/>
        </p:nvSpPr>
        <p:spPr bwMode="auto">
          <a:xfrm>
            <a:off x="304800" y="762000"/>
            <a:ext cx="2324100" cy="461963"/>
          </a:xfrm>
          <a:prstGeom prst="rect">
            <a:avLst/>
          </a:prstGeom>
          <a:noFill/>
          <a:ln w="9525">
            <a:noFill/>
            <a:miter lim="800000"/>
            <a:headEnd/>
            <a:tailEnd/>
          </a:ln>
        </p:spPr>
        <p:txBody>
          <a:bodyPr wrap="none">
            <a:spAutoFit/>
          </a:bodyPr>
          <a:lstStyle/>
          <a:p>
            <a:r>
              <a:rPr lang="en-US" sz="2400" b="1">
                <a:latin typeface="Helvetica"/>
              </a:rPr>
              <a:t>Example 12-15</a:t>
            </a:r>
          </a:p>
        </p:txBody>
      </p:sp>
      <p:sp>
        <p:nvSpPr>
          <p:cNvPr id="90117" name="TextBox 5"/>
          <p:cNvSpPr txBox="1">
            <a:spLocks noChangeArrowheads="1"/>
          </p:cNvSpPr>
          <p:nvPr/>
        </p:nvSpPr>
        <p:spPr bwMode="auto">
          <a:xfrm>
            <a:off x="304800" y="1143000"/>
            <a:ext cx="8458200" cy="1076325"/>
          </a:xfrm>
          <a:prstGeom prst="rect">
            <a:avLst/>
          </a:prstGeom>
          <a:noFill/>
          <a:ln w="9525">
            <a:noFill/>
            <a:miter lim="800000"/>
            <a:headEnd/>
            <a:tailEnd/>
          </a:ln>
        </p:spPr>
        <p:txBody>
          <a:bodyPr>
            <a:spAutoFit/>
          </a:bodyPr>
          <a:lstStyle/>
          <a:p>
            <a:r>
              <a:rPr lang="en-US" sz="1600" b="1" dirty="0">
                <a:latin typeface="Helvetica"/>
              </a:rPr>
              <a:t>TABLE • 12-16 </a:t>
            </a:r>
            <a:r>
              <a:rPr lang="en-US" sz="1600" dirty="0">
                <a:latin typeface="Helvetica"/>
              </a:rPr>
              <a:t>Backward Elimination Output for the Wine Quality Data</a:t>
            </a:r>
          </a:p>
          <a:p>
            <a:r>
              <a:rPr lang="en-US" sz="1600" b="1" dirty="0">
                <a:latin typeface="Helvetica"/>
              </a:rPr>
              <a:t>Stepwise Regression: Quality versus Clarity, Aroma, </a:t>
            </a:r>
            <a:r>
              <a:rPr lang="en-US" sz="1600" b="1" dirty="0">
                <a:latin typeface="Helvetica"/>
                <a:sym typeface="Symbol" pitchFamily="18" charset="2"/>
              </a:rPr>
              <a:t></a:t>
            </a:r>
            <a:endParaRPr lang="en-US" sz="1600" dirty="0">
              <a:latin typeface="Helvetica"/>
            </a:endParaRPr>
          </a:p>
          <a:p>
            <a:r>
              <a:rPr lang="en-US" sz="1600" dirty="0">
                <a:latin typeface="Helvetica"/>
              </a:rPr>
              <a:t>Backward elimination. Alpha-to-Remove: 0.1</a:t>
            </a:r>
          </a:p>
          <a:p>
            <a:r>
              <a:rPr lang="en-US" sz="1600" dirty="0">
                <a:latin typeface="Helvetica"/>
              </a:rPr>
              <a:t>Response is Quality on 5 predictors, with N = 38</a:t>
            </a:r>
          </a:p>
        </p:txBody>
      </p:sp>
      <p:graphicFrame>
        <p:nvGraphicFramePr>
          <p:cNvPr id="7" name="Table 6"/>
          <p:cNvGraphicFramePr>
            <a:graphicFrameLocks noGrp="1"/>
          </p:cNvGraphicFramePr>
          <p:nvPr/>
        </p:nvGraphicFramePr>
        <p:xfrm>
          <a:off x="457200" y="2209800"/>
          <a:ext cx="7848600" cy="4094534"/>
        </p:xfrm>
        <a:graphic>
          <a:graphicData uri="http://schemas.openxmlformats.org/drawingml/2006/table">
            <a:tbl>
              <a:tblPr/>
              <a:tblGrid>
                <a:gridCol w="1930066"/>
                <a:gridCol w="2251910"/>
                <a:gridCol w="2227848"/>
                <a:gridCol w="1438776"/>
              </a:tblGrid>
              <a:tr h="166540">
                <a:tc>
                  <a:txBody>
                    <a:bodyPr/>
                    <a:lstStyle/>
                    <a:p>
                      <a:pPr marL="0" marR="0">
                        <a:spcBef>
                          <a:spcPts val="0"/>
                        </a:spcBef>
                        <a:spcAft>
                          <a:spcPts val="0"/>
                        </a:spcAft>
                      </a:pPr>
                      <a:r>
                        <a:rPr lang="en-US" sz="1200" b="0" dirty="0">
                          <a:solidFill>
                            <a:srgbClr val="000000"/>
                          </a:solidFill>
                          <a:latin typeface="Helvetica" pitchFamily="50" charset="0"/>
                          <a:ea typeface="Times New Roman"/>
                          <a:cs typeface="Garamond"/>
                        </a:rPr>
                        <a:t>Step</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spc="50" dirty="0">
                          <a:solidFill>
                            <a:srgbClr val="000000"/>
                          </a:solidFill>
                          <a:latin typeface="Helvetica" pitchFamily="50" charset="0"/>
                          <a:ea typeface="Times New Roman"/>
                          <a:cs typeface="Times New Roman"/>
                        </a:rPr>
                        <a:t>1</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2</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3</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89959">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Constant</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3.997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4.986</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6.467</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12341">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Clarity</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2.3</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spc="200" dirty="0" smtClean="0">
                          <a:solidFill>
                            <a:srgbClr val="000000"/>
                          </a:solidFill>
                          <a:latin typeface="Helvetica" pitchFamily="50" charset="0"/>
                          <a:ea typeface="Times New Roman"/>
                          <a:cs typeface="Garamond"/>
                        </a:rPr>
                        <a:t>  1.8</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73316">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T-Value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1.35</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spc="200">
                          <a:solidFill>
                            <a:srgbClr val="000000"/>
                          </a:solidFill>
                          <a:latin typeface="Helvetica" pitchFamily="50" charset="0"/>
                          <a:ea typeface="Times New Roman"/>
                          <a:cs typeface="Garamond"/>
                        </a:rPr>
                        <a:t>1.12</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P-Value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0.187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0.269</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0863">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Aroma</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0.48</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0.53</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0.58</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84794">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T-Value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1.77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2.00</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2.21</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dirty="0">
                          <a:solidFill>
                            <a:srgbClr val="000000"/>
                          </a:solidFill>
                          <a:latin typeface="Helvetica" pitchFamily="50" charset="0"/>
                          <a:ea typeface="Times New Roman"/>
                          <a:cs typeface="Garamond"/>
                        </a:rPr>
                        <a:t>P-Value</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0.086</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0.054</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0.034</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9471">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Body</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0.27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73316">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T-Value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0.82</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P-Value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0.418</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Flavor</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1.17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1.26</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1.20</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r>
              <a:tr h="181924">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T-Value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3.84</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4.52</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4.36</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P-Value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0.001</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0.000</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0.000</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Oakiness</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-0.68</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-0.66</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-0.60</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81924">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T-Value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-2.52</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-2.46</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-2.28</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P-Value</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0.017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0.019</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0.029</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20373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S</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spc="200">
                          <a:solidFill>
                            <a:srgbClr val="000000"/>
                          </a:solidFill>
                          <a:latin typeface="Helvetica" pitchFamily="50" charset="0"/>
                          <a:ea typeface="Times New Roman"/>
                          <a:cs typeface="Garamond"/>
                        </a:rPr>
                        <a:t>1.16</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spc="200" dirty="0">
                          <a:solidFill>
                            <a:srgbClr val="000000"/>
                          </a:solidFill>
                          <a:latin typeface="Helvetica" pitchFamily="50" charset="0"/>
                          <a:ea typeface="Times New Roman"/>
                          <a:cs typeface="Garamond"/>
                        </a:rPr>
                        <a:t>1.16</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spc="200">
                          <a:solidFill>
                            <a:srgbClr val="000000"/>
                          </a:solidFill>
                          <a:latin typeface="Helvetica" pitchFamily="50" charset="0"/>
                          <a:ea typeface="Times New Roman"/>
                          <a:cs typeface="Garamond"/>
                        </a:rPr>
                        <a:t>1.16</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81924">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R-Sq</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72.06</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71.47</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70.38</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r>
              <a:tr h="187090">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R-Sq(adj)</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a:solidFill>
                            <a:srgbClr val="000000"/>
                          </a:solidFill>
                          <a:latin typeface="Helvetica" pitchFamily="50" charset="0"/>
                          <a:ea typeface="Times New Roman"/>
                          <a:cs typeface="Garamond"/>
                        </a:rPr>
                        <a:t>67.69</a:t>
                      </a:r>
                      <a:endParaRPr lang="en-US" sz="120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68.01</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c>
                  <a:txBody>
                    <a:bodyPr/>
                    <a:lstStyle/>
                    <a:p>
                      <a:pPr marL="0" marR="0" algn="ctr">
                        <a:spcBef>
                          <a:spcPts val="0"/>
                        </a:spcBef>
                        <a:spcAft>
                          <a:spcPts val="0"/>
                        </a:spcAft>
                      </a:pPr>
                      <a:r>
                        <a:rPr lang="en-US" sz="1200" b="0" dirty="0">
                          <a:solidFill>
                            <a:srgbClr val="000000"/>
                          </a:solidFill>
                          <a:latin typeface="Helvetica" pitchFamily="50" charset="0"/>
                          <a:ea typeface="Times New Roman"/>
                          <a:cs typeface="Garamond"/>
                        </a:rPr>
                        <a:t>67.76</a:t>
                      </a:r>
                      <a:endParaRPr lang="en-US" sz="1200" dirty="0">
                        <a:latin typeface="Helvetica" pitchFamily="50" charset="0"/>
                        <a:ea typeface="Times New Roman"/>
                        <a:cs typeface="Times New Roman"/>
                      </a:endParaRPr>
                    </a:p>
                  </a:txBody>
                  <a:tcPr marL="23107" marR="23107" marT="0" marB="0">
                    <a:lnL>
                      <a:noFill/>
                    </a:lnL>
                    <a:lnR>
                      <a:noFill/>
                    </a:lnR>
                    <a:lnT>
                      <a:noFill/>
                    </a:lnT>
                    <a:lnB>
                      <a:noFill/>
                    </a:lnB>
                  </a:tcPr>
                </a:tc>
              </a:tr>
              <a:tr h="165282">
                <a:tc>
                  <a:txBody>
                    <a:bodyPr/>
                    <a:lstStyle/>
                    <a:p>
                      <a:pPr marL="0" marR="0">
                        <a:spcBef>
                          <a:spcPts val="0"/>
                        </a:spcBef>
                        <a:spcAft>
                          <a:spcPts val="0"/>
                        </a:spcAft>
                      </a:pPr>
                      <a:r>
                        <a:rPr lang="en-US" sz="1200" b="0">
                          <a:solidFill>
                            <a:srgbClr val="000000"/>
                          </a:solidFill>
                          <a:latin typeface="Helvetica" pitchFamily="50" charset="0"/>
                          <a:ea typeface="Times New Roman"/>
                          <a:cs typeface="Garamond"/>
                        </a:rPr>
                        <a:t>C-p</a:t>
                      </a:r>
                      <a:endParaRPr lang="en-US" sz="1200">
                        <a:latin typeface="Helvetica" pitchFamily="50" charset="0"/>
                        <a:ea typeface="Times New Roman"/>
                        <a:cs typeface="Times New Roman"/>
                      </a:endParaRPr>
                    </a:p>
                  </a:txBody>
                  <a:tcPr marL="23107" marR="2310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6.0</a:t>
                      </a:r>
                      <a:endParaRPr lang="en-US" sz="1200" dirty="0">
                        <a:latin typeface="Helvetica" pitchFamily="50" charset="0"/>
                        <a:ea typeface="Times New Roman"/>
                        <a:cs typeface="Times New Roman"/>
                      </a:endParaRPr>
                    </a:p>
                  </a:txBody>
                  <a:tcPr marL="23107" marR="2310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4.7</a:t>
                      </a:r>
                      <a:endParaRPr lang="en-US" sz="1200" dirty="0">
                        <a:latin typeface="Helvetica" pitchFamily="50" charset="0"/>
                        <a:ea typeface="Times New Roman"/>
                        <a:cs typeface="Times New Roman"/>
                      </a:endParaRPr>
                    </a:p>
                  </a:txBody>
                  <a:tcPr marL="23107" marR="2310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0" dirty="0" smtClean="0">
                          <a:solidFill>
                            <a:srgbClr val="000000"/>
                          </a:solidFill>
                          <a:latin typeface="Helvetica" pitchFamily="50" charset="0"/>
                          <a:ea typeface="Times New Roman"/>
                          <a:cs typeface="Garamond"/>
                        </a:rPr>
                        <a:t>    3.9</a:t>
                      </a:r>
                      <a:endParaRPr lang="en-US" sz="1200" dirty="0">
                        <a:latin typeface="Helvetica" pitchFamily="50" charset="0"/>
                        <a:ea typeface="Times New Roman"/>
                        <a:cs typeface="Times New Roman"/>
                      </a:endParaRPr>
                    </a:p>
                  </a:txBody>
                  <a:tcPr marL="23107" marR="23107"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60420" name="Text Box 4"/>
          <p:cNvSpPr txBox="1">
            <a:spLocks noChangeArrowheads="1"/>
          </p:cNvSpPr>
          <p:nvPr/>
        </p:nvSpPr>
        <p:spPr bwMode="auto">
          <a:xfrm>
            <a:off x="609600" y="914400"/>
            <a:ext cx="3810000" cy="461963"/>
          </a:xfrm>
          <a:prstGeom prst="rect">
            <a:avLst/>
          </a:prstGeom>
          <a:noFill/>
          <a:ln w="9525">
            <a:noFill/>
            <a:miter lim="800000"/>
            <a:headEnd/>
            <a:tailEnd/>
          </a:ln>
        </p:spPr>
        <p:txBody>
          <a:bodyPr>
            <a:spAutoFit/>
          </a:bodyPr>
          <a:lstStyle/>
          <a:p>
            <a:r>
              <a:rPr lang="en-US" sz="2400" b="1" dirty="0">
                <a:latin typeface="Helvetica"/>
              </a:rPr>
              <a:t>12-6.4 </a:t>
            </a:r>
            <a:r>
              <a:rPr lang="en-US" sz="2400" b="1" dirty="0" err="1">
                <a:latin typeface="Helvetica"/>
              </a:rPr>
              <a:t>Multicollinearity</a:t>
            </a:r>
            <a:endParaRPr lang="en-US" sz="2400" b="1" dirty="0">
              <a:latin typeface="Helvetica"/>
            </a:endParaRPr>
          </a:p>
        </p:txBody>
      </p:sp>
      <p:sp>
        <p:nvSpPr>
          <p:cNvPr id="60421" name="Text Box 6"/>
          <p:cNvSpPr txBox="1">
            <a:spLocks noChangeArrowheads="1"/>
          </p:cNvSpPr>
          <p:nvPr/>
        </p:nvSpPr>
        <p:spPr bwMode="auto">
          <a:xfrm>
            <a:off x="685800" y="1752600"/>
            <a:ext cx="6096000" cy="461963"/>
          </a:xfrm>
          <a:prstGeom prst="rect">
            <a:avLst/>
          </a:prstGeom>
          <a:noFill/>
          <a:ln w="9525">
            <a:noFill/>
            <a:miter lim="800000"/>
            <a:headEnd/>
            <a:tailEnd/>
          </a:ln>
        </p:spPr>
        <p:txBody>
          <a:bodyPr>
            <a:spAutoFit/>
          </a:bodyPr>
          <a:lstStyle/>
          <a:p>
            <a:r>
              <a:rPr lang="en-US" sz="2400" b="1" dirty="0">
                <a:solidFill>
                  <a:srgbClr val="1F497D"/>
                </a:solidFill>
                <a:latin typeface="Helvetica"/>
              </a:rPr>
              <a:t>Variance Inflation Factor (VIF)</a:t>
            </a:r>
          </a:p>
        </p:txBody>
      </p:sp>
      <p:sp>
        <p:nvSpPr>
          <p:cNvPr id="60422" name="Slide Number Placeholder 6"/>
          <p:cNvSpPr>
            <a:spLocks noGrp="1"/>
          </p:cNvSpPr>
          <p:nvPr>
            <p:ph type="sldNum" sz="quarter" idx="12"/>
          </p:nvPr>
        </p:nvSpPr>
        <p:spPr bwMode="auto">
          <a:noFill/>
          <a:ln>
            <a:miter lim="800000"/>
            <a:headEnd/>
            <a:tailEnd/>
          </a:ln>
        </p:spPr>
        <p:txBody>
          <a:bodyPr/>
          <a:lstStyle/>
          <a:p>
            <a:fld id="{B3B171BF-14DC-449E-B226-36EEB35662F0}" type="slidenum">
              <a:rPr lang="en-US" smtClean="0">
                <a:latin typeface="Helvetica"/>
              </a:rPr>
              <a:pPr/>
              <a:t>85</a:t>
            </a:fld>
            <a:endParaRPr lang="en-US" smtClean="0">
              <a:latin typeface="Helvetica"/>
            </a:endParaRPr>
          </a:p>
        </p:txBody>
      </p:sp>
      <p:sp>
        <p:nvSpPr>
          <p:cNvPr id="6042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60418" name="Object 7"/>
          <p:cNvGraphicFramePr>
            <a:graphicFrameLocks noChangeAspect="1"/>
          </p:cNvGraphicFramePr>
          <p:nvPr/>
        </p:nvGraphicFramePr>
        <p:xfrm>
          <a:off x="1295400" y="2590800"/>
          <a:ext cx="4800600" cy="914400"/>
        </p:xfrm>
        <a:graphic>
          <a:graphicData uri="http://schemas.openxmlformats.org/presentationml/2006/ole">
            <mc:AlternateContent xmlns:mc="http://schemas.openxmlformats.org/markup-compatibility/2006">
              <mc:Choice xmlns:v="urn:schemas-microsoft-com:vml" Requires="v">
                <p:oleObj spid="_x0000_s60419" name="Equation" r:id="rId4" imgW="2298700" imgH="469900" progId="Equation.DSMT4">
                  <p:embed/>
                </p:oleObj>
              </mc:Choice>
              <mc:Fallback>
                <p:oleObj name="Equation" r:id="rId4" imgW="2298700" imgH="4699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590800"/>
                        <a:ext cx="48006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24" name="TextBox 8"/>
          <p:cNvSpPr txBox="1">
            <a:spLocks noChangeArrowheads="1"/>
          </p:cNvSpPr>
          <p:nvPr/>
        </p:nvSpPr>
        <p:spPr bwMode="auto">
          <a:xfrm>
            <a:off x="6324600" y="2743200"/>
            <a:ext cx="2286000" cy="400110"/>
          </a:xfrm>
          <a:prstGeom prst="rect">
            <a:avLst/>
          </a:prstGeom>
          <a:noFill/>
          <a:ln w="9525">
            <a:noFill/>
            <a:miter lim="800000"/>
            <a:headEnd/>
            <a:tailEnd/>
          </a:ln>
        </p:spPr>
        <p:txBody>
          <a:bodyPr>
            <a:spAutoFit/>
          </a:bodyPr>
          <a:lstStyle/>
          <a:p>
            <a:r>
              <a:rPr lang="en-US" sz="2000" dirty="0">
                <a:latin typeface="Helvetica"/>
              </a:rPr>
              <a:t>(</a:t>
            </a:r>
            <a:r>
              <a:rPr lang="en-US" sz="2000" dirty="0" smtClean="0">
                <a:latin typeface="Helvetica"/>
              </a:rPr>
              <a:t>12-34)</a:t>
            </a:r>
            <a:endParaRPr lang="en-US" sz="2000" dirty="0">
              <a:latin typeface="Helvetica"/>
            </a:endParaRPr>
          </a:p>
        </p:txBody>
      </p:sp>
      <p:sp>
        <p:nvSpPr>
          <p:cNvPr id="9"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0"/>
            <a:ext cx="8229600" cy="838200"/>
          </a:xfrm>
        </p:spPr>
        <p:txBody>
          <a:bodyPr/>
          <a:lstStyle/>
          <a:p>
            <a:pPr eaLnBrk="1" hangingPunct="1"/>
            <a:r>
              <a:rPr lang="en-US" sz="2800" b="1" smtClean="0">
                <a:latin typeface="Helvetica"/>
              </a:rPr>
              <a:t>12-6: Aspects of Multiple Regression Modeling</a:t>
            </a:r>
          </a:p>
        </p:txBody>
      </p:sp>
      <p:sp>
        <p:nvSpPr>
          <p:cNvPr id="91139" name="Text Box 4"/>
          <p:cNvSpPr txBox="1">
            <a:spLocks noChangeArrowheads="1"/>
          </p:cNvSpPr>
          <p:nvPr/>
        </p:nvSpPr>
        <p:spPr bwMode="auto">
          <a:xfrm>
            <a:off x="381000" y="762000"/>
            <a:ext cx="3810000" cy="461963"/>
          </a:xfrm>
          <a:prstGeom prst="rect">
            <a:avLst/>
          </a:prstGeom>
          <a:noFill/>
          <a:ln w="9525">
            <a:noFill/>
            <a:miter lim="800000"/>
            <a:headEnd/>
            <a:tailEnd/>
          </a:ln>
        </p:spPr>
        <p:txBody>
          <a:bodyPr>
            <a:spAutoFit/>
          </a:bodyPr>
          <a:lstStyle/>
          <a:p>
            <a:r>
              <a:rPr lang="en-US" sz="2400" b="1" dirty="0">
                <a:latin typeface="Helvetica"/>
              </a:rPr>
              <a:t>12-6.4 </a:t>
            </a:r>
            <a:r>
              <a:rPr lang="en-US" sz="2400" b="1" dirty="0" err="1">
                <a:latin typeface="Helvetica"/>
              </a:rPr>
              <a:t>Multicollinearity</a:t>
            </a:r>
            <a:endParaRPr lang="en-US" sz="2400" b="1" dirty="0">
              <a:latin typeface="Helvetica"/>
            </a:endParaRPr>
          </a:p>
        </p:txBody>
      </p:sp>
      <p:sp>
        <p:nvSpPr>
          <p:cNvPr id="91140" name="Text Box 5"/>
          <p:cNvSpPr txBox="1">
            <a:spLocks noChangeArrowheads="1"/>
          </p:cNvSpPr>
          <p:nvPr/>
        </p:nvSpPr>
        <p:spPr bwMode="auto">
          <a:xfrm>
            <a:off x="381000" y="1295400"/>
            <a:ext cx="8458200" cy="5078313"/>
          </a:xfrm>
          <a:prstGeom prst="rect">
            <a:avLst/>
          </a:prstGeom>
          <a:noFill/>
          <a:ln w="9525">
            <a:noFill/>
            <a:miter lim="800000"/>
            <a:headEnd/>
            <a:tailEnd/>
          </a:ln>
        </p:spPr>
        <p:txBody>
          <a:bodyPr wrap="square">
            <a:spAutoFit/>
          </a:bodyPr>
          <a:lstStyle/>
          <a:p>
            <a:r>
              <a:rPr lang="en-US" sz="1900" dirty="0">
                <a:latin typeface="Helvetica"/>
              </a:rPr>
              <a:t>The presence of </a:t>
            </a:r>
            <a:r>
              <a:rPr lang="en-US" sz="1900" dirty="0" err="1">
                <a:latin typeface="Helvetica"/>
              </a:rPr>
              <a:t>multicollinearity</a:t>
            </a:r>
            <a:r>
              <a:rPr lang="en-US" sz="1900" dirty="0">
                <a:latin typeface="Helvetica"/>
              </a:rPr>
              <a:t> can be detected in several ways.  Two of the more easily understood of these are:</a:t>
            </a:r>
          </a:p>
          <a:p>
            <a:endParaRPr lang="en-US" sz="1900" b="1" dirty="0">
              <a:latin typeface="Helvetica"/>
            </a:endParaRPr>
          </a:p>
          <a:p>
            <a:r>
              <a:rPr lang="en-US" sz="1900" b="1" dirty="0">
                <a:latin typeface="Helvetica"/>
              </a:rPr>
              <a:t>1. </a:t>
            </a:r>
            <a:r>
              <a:rPr lang="en-US" sz="1900" dirty="0">
                <a:latin typeface="Helvetica"/>
              </a:rPr>
              <a:t>The </a:t>
            </a:r>
            <a:r>
              <a:rPr lang="en-US" sz="1900" b="1" dirty="0">
                <a:latin typeface="Helvetica"/>
              </a:rPr>
              <a:t>variance inflation factors, </a:t>
            </a:r>
            <a:r>
              <a:rPr lang="en-US" sz="1900" dirty="0">
                <a:latin typeface="Helvetica"/>
              </a:rPr>
              <a:t>defined in equation </a:t>
            </a:r>
            <a:r>
              <a:rPr lang="en-US" sz="1900" dirty="0" smtClean="0">
                <a:latin typeface="Helvetica"/>
              </a:rPr>
              <a:t>12-34, </a:t>
            </a:r>
            <a:r>
              <a:rPr lang="en-US" sz="1900" dirty="0">
                <a:latin typeface="Helvetica"/>
              </a:rPr>
              <a:t>are very useful measures of </a:t>
            </a:r>
            <a:r>
              <a:rPr lang="en-US" sz="1900" dirty="0" err="1">
                <a:latin typeface="Helvetica"/>
              </a:rPr>
              <a:t>multicollinearity</a:t>
            </a:r>
            <a:r>
              <a:rPr lang="en-US" sz="1900" dirty="0">
                <a:latin typeface="Helvetica"/>
              </a:rPr>
              <a:t>. The larger the variance inflation factor, the more severe the </a:t>
            </a:r>
            <a:r>
              <a:rPr lang="en-US" sz="1900" dirty="0" err="1">
                <a:latin typeface="Helvetica"/>
              </a:rPr>
              <a:t>multicollinearity</a:t>
            </a:r>
            <a:r>
              <a:rPr lang="en-US" sz="1900" dirty="0">
                <a:latin typeface="Helvetica"/>
              </a:rPr>
              <a:t>. Some authors have suggested that if any variance inflation factor exceeds 10, </a:t>
            </a:r>
            <a:r>
              <a:rPr lang="en-US" sz="1900" dirty="0" err="1">
                <a:latin typeface="Helvetica"/>
              </a:rPr>
              <a:t>multicollinearity</a:t>
            </a:r>
            <a:r>
              <a:rPr lang="en-US" sz="1900" dirty="0">
                <a:latin typeface="Helvetica"/>
              </a:rPr>
              <a:t> is a problem. Other authors consider this value too liberal and suggest that the variance inflation factors should not exceed 4 or 5. Minitab will calculate the variance inflation factors. Table 12-4 presents the Minitab multiple regression output for the wire bond pull strength data. Since both </a:t>
            </a:r>
            <a:r>
              <a:rPr lang="en-US" sz="1900" i="1" dirty="0">
                <a:latin typeface="Helvetica"/>
              </a:rPr>
              <a:t>VIF</a:t>
            </a:r>
            <a:r>
              <a:rPr lang="en-US" sz="1900" baseline="-25000" dirty="0">
                <a:latin typeface="Helvetica"/>
              </a:rPr>
              <a:t>1</a:t>
            </a:r>
            <a:r>
              <a:rPr lang="en-US" sz="1900" dirty="0">
                <a:latin typeface="Helvetica"/>
              </a:rPr>
              <a:t> and </a:t>
            </a:r>
            <a:r>
              <a:rPr lang="en-US" sz="1900" i="1" dirty="0">
                <a:latin typeface="Helvetica"/>
              </a:rPr>
              <a:t>VIF</a:t>
            </a:r>
            <a:r>
              <a:rPr lang="en-US" sz="1900" baseline="-25000" dirty="0">
                <a:latin typeface="Helvetica"/>
              </a:rPr>
              <a:t>2</a:t>
            </a:r>
            <a:r>
              <a:rPr lang="en-US" sz="1900" dirty="0">
                <a:latin typeface="Helvetica"/>
              </a:rPr>
              <a:t> are small, there is no problem with </a:t>
            </a:r>
            <a:r>
              <a:rPr lang="en-US" sz="1900" dirty="0" err="1">
                <a:latin typeface="Helvetica"/>
              </a:rPr>
              <a:t>multicollinearity</a:t>
            </a:r>
            <a:r>
              <a:rPr lang="en-US" sz="1900" dirty="0">
                <a:latin typeface="Helvetica"/>
              </a:rPr>
              <a:t>.</a:t>
            </a:r>
          </a:p>
          <a:p>
            <a:endParaRPr lang="en-US" sz="1900" dirty="0">
              <a:latin typeface="Helvetica"/>
            </a:endParaRPr>
          </a:p>
          <a:p>
            <a:r>
              <a:rPr lang="en-US" sz="1900" b="1" dirty="0">
                <a:latin typeface="Helvetica"/>
              </a:rPr>
              <a:t>2. </a:t>
            </a:r>
            <a:r>
              <a:rPr lang="en-US" sz="1900" dirty="0">
                <a:latin typeface="Helvetica"/>
              </a:rPr>
              <a:t>If the </a:t>
            </a:r>
            <a:r>
              <a:rPr lang="en-US" sz="1900" i="1" dirty="0">
                <a:latin typeface="Helvetica"/>
              </a:rPr>
              <a:t>F</a:t>
            </a:r>
            <a:r>
              <a:rPr lang="en-US" sz="1900" dirty="0">
                <a:latin typeface="Helvetica"/>
              </a:rPr>
              <a:t>-test for significance of regression is significant, but tests on the individual regression coefficients are not significant, </a:t>
            </a:r>
            <a:r>
              <a:rPr lang="en-US" sz="1900" dirty="0" err="1">
                <a:latin typeface="Helvetica"/>
              </a:rPr>
              <a:t>multicollinearity</a:t>
            </a:r>
            <a:r>
              <a:rPr lang="en-US" sz="1900" dirty="0">
                <a:latin typeface="Helvetica"/>
              </a:rPr>
              <a:t> may be present.</a:t>
            </a:r>
          </a:p>
          <a:p>
            <a:endParaRPr lang="en-US" sz="2000" dirty="0">
              <a:latin typeface="Helvetica"/>
            </a:endParaRPr>
          </a:p>
        </p:txBody>
      </p:sp>
      <p:sp>
        <p:nvSpPr>
          <p:cNvPr id="91141" name="Slide Number Placeholder 6"/>
          <p:cNvSpPr>
            <a:spLocks noGrp="1"/>
          </p:cNvSpPr>
          <p:nvPr>
            <p:ph type="sldNum" sz="quarter" idx="12"/>
          </p:nvPr>
        </p:nvSpPr>
        <p:spPr bwMode="auto">
          <a:noFill/>
          <a:ln>
            <a:miter lim="800000"/>
            <a:headEnd/>
            <a:tailEnd/>
          </a:ln>
        </p:spPr>
        <p:txBody>
          <a:bodyPr/>
          <a:lstStyle/>
          <a:p>
            <a:fld id="{D0BE55CA-B8A6-4BA4-AA14-F2192A258910}" type="slidenum">
              <a:rPr lang="en-US" smtClean="0">
                <a:latin typeface="Helvetica"/>
              </a:rPr>
              <a:pPr/>
              <a:t>86</a:t>
            </a:fld>
            <a:endParaRPr lang="en-US" smtClean="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12-6 Aspects of Multiple Regression Modeling</a:t>
            </a:r>
            <a:endParaRPr lang="en-US" dirty="0">
              <a:latin typeface="Helvetic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0"/>
            <a:ext cx="8229600" cy="838200"/>
          </a:xfrm>
        </p:spPr>
        <p:txBody>
          <a:bodyPr/>
          <a:lstStyle/>
          <a:p>
            <a:pPr eaLnBrk="1" hangingPunct="1"/>
            <a:r>
              <a:rPr lang="en-US" sz="3200" smtClean="0">
                <a:latin typeface="Helvetica"/>
              </a:rPr>
              <a:t>Important Terms &amp; Concepts of Chapter 12</a:t>
            </a:r>
          </a:p>
        </p:txBody>
      </p:sp>
      <p:sp>
        <p:nvSpPr>
          <p:cNvPr id="3" name="Content Placeholder 2"/>
          <p:cNvSpPr>
            <a:spLocks noGrp="1"/>
          </p:cNvSpPr>
          <p:nvPr>
            <p:ph idx="1"/>
          </p:nvPr>
        </p:nvSpPr>
        <p:spPr>
          <a:xfrm>
            <a:off x="609600" y="914400"/>
            <a:ext cx="8077200" cy="5638800"/>
          </a:xfrm>
        </p:spPr>
        <p:txBody>
          <a:bodyPr numCol="2" rtlCol="0">
            <a:noAutofit/>
          </a:bodyPr>
          <a:lstStyle/>
          <a:p>
            <a:pPr eaLnBrk="1" fontAlgn="auto" hangingPunct="1">
              <a:spcAft>
                <a:spcPts val="0"/>
              </a:spcAft>
              <a:buFont typeface="Arial" pitchFamily="34" charset="0"/>
              <a:buNone/>
              <a:defRPr/>
            </a:pPr>
            <a:r>
              <a:rPr lang="en-US" sz="1700" dirty="0" smtClean="0">
                <a:latin typeface="Helvetica" pitchFamily="50" charset="0"/>
              </a:rPr>
              <a:t>All possible regressions</a:t>
            </a:r>
          </a:p>
          <a:p>
            <a:pPr eaLnBrk="1" fontAlgn="auto" hangingPunct="1">
              <a:spcAft>
                <a:spcPts val="0"/>
              </a:spcAft>
              <a:buFont typeface="Arial" pitchFamily="34" charset="0"/>
              <a:buNone/>
              <a:defRPr/>
            </a:pPr>
            <a:r>
              <a:rPr lang="en-US" sz="1700" dirty="0" smtClean="0">
                <a:latin typeface="Helvetica" pitchFamily="50" charset="0"/>
              </a:rPr>
              <a:t>Analysis of variance test in multiple regression</a:t>
            </a:r>
          </a:p>
          <a:p>
            <a:pPr eaLnBrk="1" fontAlgn="auto" hangingPunct="1">
              <a:spcAft>
                <a:spcPts val="0"/>
              </a:spcAft>
              <a:buFont typeface="Arial" pitchFamily="34" charset="0"/>
              <a:buNone/>
              <a:defRPr/>
            </a:pPr>
            <a:r>
              <a:rPr lang="en-US" sz="1700" dirty="0" smtClean="0">
                <a:latin typeface="Helvetica" pitchFamily="50" charset="0"/>
              </a:rPr>
              <a:t>Categorical variables</a:t>
            </a:r>
          </a:p>
          <a:p>
            <a:pPr eaLnBrk="1" fontAlgn="auto" hangingPunct="1">
              <a:spcAft>
                <a:spcPts val="0"/>
              </a:spcAft>
              <a:buFont typeface="Arial" pitchFamily="34" charset="0"/>
              <a:buNone/>
              <a:defRPr/>
            </a:pPr>
            <a:r>
              <a:rPr lang="en-US" sz="1700" dirty="0" smtClean="0">
                <a:latin typeface="Helvetica" pitchFamily="50" charset="0"/>
              </a:rPr>
              <a:t>Confidence intervals on the mean response</a:t>
            </a:r>
          </a:p>
          <a:p>
            <a:pPr eaLnBrk="1" fontAlgn="auto" hangingPunct="1">
              <a:spcAft>
                <a:spcPts val="0"/>
              </a:spcAft>
              <a:buFont typeface="Arial" pitchFamily="34" charset="0"/>
              <a:buNone/>
              <a:defRPr/>
            </a:pPr>
            <a:r>
              <a:rPr lang="en-US" sz="1700" dirty="0" smtClean="0">
                <a:latin typeface="Helvetica" pitchFamily="50" charset="0"/>
              </a:rPr>
              <a:t>Cp statistic</a:t>
            </a:r>
          </a:p>
          <a:p>
            <a:pPr eaLnBrk="1" fontAlgn="auto" hangingPunct="1">
              <a:spcAft>
                <a:spcPts val="0"/>
              </a:spcAft>
              <a:buFont typeface="Arial" pitchFamily="34" charset="0"/>
              <a:buNone/>
              <a:defRPr/>
            </a:pPr>
            <a:r>
              <a:rPr lang="en-US" sz="1700" dirty="0" smtClean="0">
                <a:latin typeface="Helvetica" pitchFamily="50" charset="0"/>
              </a:rPr>
              <a:t>Extra sum of squares method</a:t>
            </a:r>
          </a:p>
          <a:p>
            <a:pPr eaLnBrk="1" fontAlgn="auto" hangingPunct="1">
              <a:spcAft>
                <a:spcPts val="0"/>
              </a:spcAft>
              <a:buFont typeface="Arial" pitchFamily="34" charset="0"/>
              <a:buNone/>
              <a:defRPr/>
            </a:pPr>
            <a:r>
              <a:rPr lang="en-US" sz="1700" dirty="0" smtClean="0">
                <a:latin typeface="Helvetica" pitchFamily="50" charset="0"/>
              </a:rPr>
              <a:t>Hidden extrapolation</a:t>
            </a:r>
          </a:p>
          <a:p>
            <a:pPr eaLnBrk="1" fontAlgn="auto" hangingPunct="1">
              <a:spcAft>
                <a:spcPts val="0"/>
              </a:spcAft>
              <a:buFont typeface="Arial" pitchFamily="34" charset="0"/>
              <a:buNone/>
              <a:defRPr/>
            </a:pPr>
            <a:r>
              <a:rPr lang="en-US" sz="1700" dirty="0" smtClean="0">
                <a:latin typeface="Helvetica" pitchFamily="50" charset="0"/>
              </a:rPr>
              <a:t>Indicator variables</a:t>
            </a:r>
          </a:p>
          <a:p>
            <a:pPr eaLnBrk="1" fontAlgn="auto" hangingPunct="1">
              <a:spcAft>
                <a:spcPts val="0"/>
              </a:spcAft>
              <a:buFont typeface="Arial" pitchFamily="34" charset="0"/>
              <a:buNone/>
              <a:defRPr/>
            </a:pPr>
            <a:r>
              <a:rPr lang="en-US" sz="1700" dirty="0" smtClean="0">
                <a:latin typeface="Helvetica" pitchFamily="50" charset="0"/>
              </a:rPr>
              <a:t>Inference (test &amp; intervals) on individual model  parameters</a:t>
            </a:r>
          </a:p>
          <a:p>
            <a:pPr eaLnBrk="1" fontAlgn="auto" hangingPunct="1">
              <a:spcAft>
                <a:spcPts val="0"/>
              </a:spcAft>
              <a:buFont typeface="Arial" pitchFamily="34" charset="0"/>
              <a:buNone/>
              <a:defRPr/>
            </a:pPr>
            <a:r>
              <a:rPr lang="en-US" sz="1700" dirty="0" smtClean="0">
                <a:latin typeface="Helvetica" pitchFamily="50" charset="0"/>
              </a:rPr>
              <a:t>Influential observations</a:t>
            </a:r>
          </a:p>
          <a:p>
            <a:pPr eaLnBrk="1" fontAlgn="auto" hangingPunct="1">
              <a:spcAft>
                <a:spcPts val="0"/>
              </a:spcAft>
              <a:buFont typeface="Arial" pitchFamily="34" charset="0"/>
              <a:buNone/>
              <a:defRPr/>
            </a:pPr>
            <a:r>
              <a:rPr lang="en-US" sz="1700" dirty="0" smtClean="0">
                <a:latin typeface="Helvetica" pitchFamily="50" charset="0"/>
              </a:rPr>
              <a:t>Model parameters &amp; their interpretation in multiple regression</a:t>
            </a:r>
          </a:p>
          <a:p>
            <a:pPr eaLnBrk="1" fontAlgn="auto" hangingPunct="1">
              <a:spcAft>
                <a:spcPts val="0"/>
              </a:spcAft>
              <a:buFont typeface="Arial" pitchFamily="34" charset="0"/>
              <a:buNone/>
              <a:defRPr/>
            </a:pPr>
            <a:r>
              <a:rPr lang="en-US" sz="1700" dirty="0" err="1" smtClean="0">
                <a:latin typeface="Helvetica" pitchFamily="50" charset="0"/>
              </a:rPr>
              <a:t>Multicollinearity</a:t>
            </a:r>
            <a:endParaRPr lang="en-US" sz="1700" dirty="0" smtClean="0">
              <a:latin typeface="Helvetica" pitchFamily="50" charset="0"/>
            </a:endParaRPr>
          </a:p>
          <a:p>
            <a:pPr eaLnBrk="1" fontAlgn="auto" hangingPunct="1">
              <a:spcAft>
                <a:spcPts val="0"/>
              </a:spcAft>
              <a:buFont typeface="Arial" pitchFamily="34" charset="0"/>
              <a:buNone/>
              <a:defRPr/>
            </a:pPr>
            <a:r>
              <a:rPr lang="en-US" sz="1700" dirty="0" smtClean="0">
                <a:latin typeface="Helvetica" pitchFamily="50" charset="0"/>
              </a:rPr>
              <a:t>Multiple regression</a:t>
            </a:r>
          </a:p>
          <a:p>
            <a:pPr eaLnBrk="1" fontAlgn="auto" hangingPunct="1">
              <a:spcAft>
                <a:spcPts val="0"/>
              </a:spcAft>
              <a:buFont typeface="Arial" pitchFamily="34" charset="0"/>
              <a:buNone/>
              <a:defRPr/>
            </a:pPr>
            <a:r>
              <a:rPr lang="en-US" sz="1700" dirty="0" smtClean="0">
                <a:latin typeface="Helvetica" pitchFamily="50" charset="0"/>
              </a:rPr>
              <a:t>Outliers</a:t>
            </a:r>
          </a:p>
          <a:p>
            <a:pPr eaLnBrk="1" fontAlgn="auto" hangingPunct="1">
              <a:spcAft>
                <a:spcPts val="0"/>
              </a:spcAft>
              <a:buFont typeface="Arial" pitchFamily="34" charset="0"/>
              <a:buNone/>
              <a:defRPr/>
            </a:pPr>
            <a:r>
              <a:rPr lang="en-US" sz="1700" dirty="0" smtClean="0">
                <a:latin typeface="Helvetica" pitchFamily="50" charset="0"/>
              </a:rPr>
              <a:t>Polynomial regression model</a:t>
            </a:r>
          </a:p>
          <a:p>
            <a:pPr eaLnBrk="1" fontAlgn="auto" hangingPunct="1">
              <a:spcAft>
                <a:spcPts val="0"/>
              </a:spcAft>
              <a:buFont typeface="Arial" pitchFamily="34" charset="0"/>
              <a:buNone/>
              <a:defRPr/>
            </a:pPr>
            <a:r>
              <a:rPr lang="en-US" sz="1700" dirty="0" smtClean="0">
                <a:latin typeface="Helvetica" pitchFamily="50" charset="0"/>
              </a:rPr>
              <a:t>Prediction interval on a future observation</a:t>
            </a:r>
          </a:p>
          <a:p>
            <a:pPr eaLnBrk="1" fontAlgn="auto" hangingPunct="1">
              <a:spcAft>
                <a:spcPts val="0"/>
              </a:spcAft>
              <a:buFont typeface="Arial" pitchFamily="34" charset="0"/>
              <a:buNone/>
              <a:defRPr/>
            </a:pPr>
            <a:r>
              <a:rPr lang="en-US" sz="1700" dirty="0" smtClean="0">
                <a:latin typeface="Helvetica" pitchFamily="50" charset="0"/>
              </a:rPr>
              <a:t>PRESS statistic</a:t>
            </a:r>
          </a:p>
          <a:p>
            <a:pPr eaLnBrk="1" fontAlgn="auto" hangingPunct="1">
              <a:spcAft>
                <a:spcPts val="0"/>
              </a:spcAft>
              <a:buFont typeface="Arial" pitchFamily="34" charset="0"/>
              <a:buNone/>
              <a:defRPr/>
            </a:pPr>
            <a:r>
              <a:rPr lang="en-US" sz="1700" dirty="0" smtClean="0">
                <a:latin typeface="Helvetica" pitchFamily="50" charset="0"/>
              </a:rPr>
              <a:t>Residual analysis &amp; model adequacy checking</a:t>
            </a:r>
          </a:p>
          <a:p>
            <a:pPr eaLnBrk="1" fontAlgn="auto" hangingPunct="1">
              <a:spcAft>
                <a:spcPts val="0"/>
              </a:spcAft>
              <a:buFont typeface="Arial" pitchFamily="34" charset="0"/>
              <a:buNone/>
              <a:defRPr/>
            </a:pPr>
            <a:r>
              <a:rPr lang="en-US" sz="1700" dirty="0" smtClean="0">
                <a:latin typeface="Helvetica" pitchFamily="50" charset="0"/>
              </a:rPr>
              <a:t>Significance of regression</a:t>
            </a:r>
          </a:p>
          <a:p>
            <a:pPr eaLnBrk="1" fontAlgn="auto" hangingPunct="1">
              <a:spcAft>
                <a:spcPts val="0"/>
              </a:spcAft>
              <a:buFont typeface="Arial" pitchFamily="34" charset="0"/>
              <a:buNone/>
              <a:defRPr/>
            </a:pPr>
            <a:r>
              <a:rPr lang="en-US" sz="1700" dirty="0" smtClean="0">
                <a:latin typeface="Helvetica" pitchFamily="50" charset="0"/>
              </a:rPr>
              <a:t>Stepwise regression &amp; related methods</a:t>
            </a:r>
          </a:p>
          <a:p>
            <a:pPr eaLnBrk="1" fontAlgn="auto" hangingPunct="1">
              <a:spcAft>
                <a:spcPts val="0"/>
              </a:spcAft>
              <a:buFont typeface="Arial" pitchFamily="34" charset="0"/>
              <a:buNone/>
              <a:defRPr/>
            </a:pPr>
            <a:r>
              <a:rPr lang="en-US" sz="1700" dirty="0" smtClean="0">
                <a:latin typeface="Helvetica" pitchFamily="50" charset="0"/>
              </a:rPr>
              <a:t>Variance Inflation Factor (VIF)</a:t>
            </a:r>
          </a:p>
          <a:p>
            <a:pPr eaLnBrk="1" fontAlgn="auto" hangingPunct="1">
              <a:spcAft>
                <a:spcPts val="0"/>
              </a:spcAft>
              <a:buFont typeface="Arial" pitchFamily="34" charset="0"/>
              <a:buNone/>
              <a:defRPr/>
            </a:pPr>
            <a:endParaRPr lang="en-US" sz="1700" dirty="0" smtClean="0">
              <a:latin typeface="Helvetica" pitchFamily="50" charset="0"/>
            </a:endParaRPr>
          </a:p>
          <a:p>
            <a:pPr eaLnBrk="1" fontAlgn="auto" hangingPunct="1">
              <a:spcAft>
                <a:spcPts val="0"/>
              </a:spcAft>
              <a:buFont typeface="Arial" pitchFamily="34" charset="0"/>
              <a:buNone/>
              <a:defRPr/>
            </a:pPr>
            <a:endParaRPr lang="en-US" sz="1700" dirty="0" smtClean="0">
              <a:latin typeface="Helvetica" pitchFamily="50" charset="0"/>
            </a:endParaRPr>
          </a:p>
        </p:txBody>
      </p:sp>
      <p:sp>
        <p:nvSpPr>
          <p:cNvPr id="92164" name="Slide Number Placeholder 4"/>
          <p:cNvSpPr>
            <a:spLocks noGrp="1"/>
          </p:cNvSpPr>
          <p:nvPr>
            <p:ph type="sldNum" sz="quarter" idx="12"/>
          </p:nvPr>
        </p:nvSpPr>
        <p:spPr bwMode="auto">
          <a:noFill/>
          <a:ln>
            <a:miter lim="800000"/>
            <a:headEnd/>
            <a:tailEnd/>
          </a:ln>
        </p:spPr>
        <p:txBody>
          <a:bodyPr/>
          <a:lstStyle/>
          <a:p>
            <a:fld id="{C63DD950-5D4E-4537-BAAE-57BB766EE67A}" type="slidenum">
              <a:rPr lang="en-US" smtClean="0">
                <a:latin typeface="Helvetica"/>
              </a:rPr>
              <a:pPr/>
              <a:t>87</a:t>
            </a:fld>
            <a:endParaRPr lang="en-US" smtClean="0">
              <a:latin typeface="Helvetica"/>
            </a:endParaRPr>
          </a:p>
        </p:txBody>
      </p:sp>
      <p:sp>
        <p:nvSpPr>
          <p:cNvPr id="5"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Chapter 12 Summary</a:t>
            </a:r>
            <a:endParaRPr lang="en-US" dirty="0">
              <a:latin typeface="Helvetic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838200"/>
          </a:xfrm>
        </p:spPr>
        <p:txBody>
          <a:bodyPr>
            <a:normAutofit fontScale="90000"/>
          </a:bodyPr>
          <a:lstStyle/>
          <a:p>
            <a:pPr eaLnBrk="1" hangingPunct="1">
              <a:defRPr/>
            </a:pPr>
            <a:r>
              <a:rPr lang="en-US" sz="3600" b="1" dirty="0" smtClean="0">
                <a:latin typeface="Helvetica" pitchFamily="50" charset="0"/>
              </a:rPr>
              <a:t>12-1: Multiple Linear Regression Model</a:t>
            </a:r>
          </a:p>
        </p:txBody>
      </p:sp>
      <p:sp>
        <p:nvSpPr>
          <p:cNvPr id="69635" name="Rectangle 3"/>
          <p:cNvSpPr>
            <a:spLocks noGrp="1" noChangeArrowheads="1"/>
          </p:cNvSpPr>
          <p:nvPr>
            <p:ph type="body" idx="1"/>
          </p:nvPr>
        </p:nvSpPr>
        <p:spPr>
          <a:xfrm>
            <a:off x="609600" y="1600200"/>
            <a:ext cx="7772400" cy="4114800"/>
          </a:xfrm>
        </p:spPr>
        <p:txBody>
          <a:bodyPr/>
          <a:lstStyle/>
          <a:p>
            <a:pPr eaLnBrk="1" hangingPunct="1">
              <a:buFontTx/>
              <a:buNone/>
            </a:pPr>
            <a:endParaRPr lang="en-US" b="1" smtClean="0">
              <a:latin typeface="Helvetica"/>
            </a:endParaRPr>
          </a:p>
          <a:p>
            <a:pPr eaLnBrk="1" hangingPunct="1">
              <a:buFontTx/>
              <a:buNone/>
            </a:pPr>
            <a:endParaRPr lang="en-US" smtClean="0">
              <a:latin typeface="Helvetica"/>
            </a:endParaRPr>
          </a:p>
        </p:txBody>
      </p:sp>
      <p:sp>
        <p:nvSpPr>
          <p:cNvPr id="69636" name="Slide Number Placeholder 6"/>
          <p:cNvSpPr>
            <a:spLocks noGrp="1"/>
          </p:cNvSpPr>
          <p:nvPr>
            <p:ph type="sldNum" sz="quarter" idx="12"/>
          </p:nvPr>
        </p:nvSpPr>
        <p:spPr bwMode="auto">
          <a:noFill/>
          <a:ln>
            <a:miter lim="800000"/>
            <a:headEnd/>
            <a:tailEnd/>
          </a:ln>
        </p:spPr>
        <p:txBody>
          <a:bodyPr/>
          <a:lstStyle/>
          <a:p>
            <a:fld id="{2E3FE2EC-98EC-4C7A-8E6C-8FCA8C1587A4}" type="slidenum">
              <a:rPr lang="en-US" smtClean="0">
                <a:latin typeface="Helvetica"/>
              </a:rPr>
              <a:pPr/>
              <a:t>9</a:t>
            </a:fld>
            <a:endParaRPr lang="en-US" smtClean="0">
              <a:latin typeface="Helvetica"/>
            </a:endParaRPr>
          </a:p>
        </p:txBody>
      </p:sp>
      <p:sp>
        <p:nvSpPr>
          <p:cNvPr id="69637" name="TextBox 6"/>
          <p:cNvSpPr txBox="1">
            <a:spLocks noChangeArrowheads="1"/>
          </p:cNvSpPr>
          <p:nvPr/>
        </p:nvSpPr>
        <p:spPr bwMode="auto">
          <a:xfrm>
            <a:off x="457200" y="985838"/>
            <a:ext cx="8229600" cy="5262562"/>
          </a:xfrm>
          <a:prstGeom prst="rect">
            <a:avLst/>
          </a:prstGeom>
          <a:noFill/>
          <a:ln w="9525">
            <a:noFill/>
            <a:miter lim="800000"/>
            <a:headEnd/>
            <a:tailEnd/>
          </a:ln>
        </p:spPr>
        <p:txBody>
          <a:bodyPr>
            <a:spAutoFit/>
          </a:bodyPr>
          <a:lstStyle/>
          <a:p>
            <a:r>
              <a:rPr lang="en-US" sz="2400" b="1" dirty="0">
                <a:latin typeface="Helvetica"/>
              </a:rPr>
              <a:t>EXAMPLE 12-1</a:t>
            </a:r>
            <a:r>
              <a:rPr lang="en-US" sz="2400" b="1" i="1" dirty="0">
                <a:latin typeface="Helvetica"/>
              </a:rPr>
              <a:t> </a:t>
            </a:r>
            <a:r>
              <a:rPr lang="en-US" sz="2400" b="1" dirty="0">
                <a:solidFill>
                  <a:srgbClr val="1F497D"/>
                </a:solidFill>
                <a:latin typeface="Helvetica"/>
              </a:rPr>
              <a:t>Wire Bond Strength</a:t>
            </a:r>
            <a:r>
              <a:rPr lang="en-US" sz="2400" dirty="0">
                <a:solidFill>
                  <a:srgbClr val="1F497D"/>
                </a:solidFill>
                <a:latin typeface="Helvetica"/>
              </a:rPr>
              <a:t> </a:t>
            </a:r>
            <a:r>
              <a:rPr lang="en-US" sz="2400" dirty="0">
                <a:latin typeface="Helvetica"/>
              </a:rPr>
              <a:t>In Chapter 1, we used data on pull strength of a wire bond in a semiconductor manufacturing process, wire length, and die height to illustrate building an empirical model. We will use the same data, repeated for convenience in Table 12-2, and show the details of estimating the model parameters. A three-dimensional scatter plot of the data is presented in Fig. 1-15. </a:t>
            </a:r>
            <a:r>
              <a:rPr lang="en-US" sz="2400" dirty="0" smtClean="0">
                <a:latin typeface="Helvetica"/>
              </a:rPr>
              <a:t>Figure12-4 </a:t>
            </a:r>
            <a:r>
              <a:rPr lang="en-US" sz="2400" dirty="0">
                <a:latin typeface="Helvetica"/>
              </a:rPr>
              <a:t>shows a matrix of two-dimensional scatter plots of the data. These displays can be helpful in visualizing the relationships among variables in a multivariable data set. For example, the plot indicates that there is a strong linear relationship between strength and wire length.</a:t>
            </a:r>
          </a:p>
          <a:p>
            <a:endParaRPr lang="en-US" sz="2400" dirty="0">
              <a:latin typeface="Helvetica"/>
            </a:endParaRPr>
          </a:p>
        </p:txBody>
      </p:sp>
      <p:sp>
        <p:nvSpPr>
          <p:cNvPr id="6" name="Footer Placeholder 1"/>
          <p:cNvSpPr>
            <a:spLocks noGrp="1"/>
          </p:cNvSpPr>
          <p:nvPr>
            <p:ph type="ftr" sz="quarter" idx="11"/>
          </p:nvPr>
        </p:nvSpPr>
        <p:spPr>
          <a:xfrm>
            <a:off x="457200" y="6248400"/>
            <a:ext cx="4648200" cy="365125"/>
          </a:xfrm>
        </p:spPr>
        <p:txBody>
          <a:bodyPr/>
          <a:lstStyle/>
          <a:p>
            <a:pPr>
              <a:defRPr/>
            </a:pPr>
            <a:r>
              <a:rPr lang="en-US" dirty="0" smtClean="0">
                <a:latin typeface="Helvetica"/>
              </a:rPr>
              <a:t>Sec 12-1 Multiple Linear Regression Model</a:t>
            </a:r>
            <a:endParaRPr lang="en-US" dirty="0">
              <a:latin typeface="Helvetica"/>
            </a:endParaRPr>
          </a:p>
        </p:txBody>
      </p:sp>
    </p:spTree>
  </p:cSld>
  <p:clrMapOvr>
    <a:masterClrMapping/>
  </p:clrMapOvr>
</p:sld>
</file>

<file path=ppt/theme/theme1.xml><?xml version="1.0" encoding="utf-8"?>
<a:theme xmlns:a="http://schemas.openxmlformats.org/drawingml/2006/main" name="M&amp;R Chapter 3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M&amp;R Chapter 3 Template</Template>
  <TotalTime>1098</TotalTime>
  <Words>5991</Words>
  <Application>Microsoft Office PowerPoint</Application>
  <PresentationFormat>On-screen Show (4:3)</PresentationFormat>
  <Paragraphs>1697</Paragraphs>
  <Slides>87</Slides>
  <Notes>87</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87</vt:i4>
      </vt:variant>
    </vt:vector>
  </HeadingPairs>
  <TitlesOfParts>
    <vt:vector size="100" baseType="lpstr">
      <vt:lpstr>ＭＳ Ｐゴシック</vt:lpstr>
      <vt:lpstr>Arial Unicode MS</vt:lpstr>
      <vt:lpstr>Times New Roman</vt:lpstr>
      <vt:lpstr>Bookman Old Style</vt:lpstr>
      <vt:lpstr>Arial</vt:lpstr>
      <vt:lpstr>Garamond</vt:lpstr>
      <vt:lpstr>Helvetica</vt:lpstr>
      <vt:lpstr>Calibri</vt:lpstr>
      <vt:lpstr>Symbol</vt:lpstr>
      <vt:lpstr>M&amp;R Chapter 3 Template</vt:lpstr>
      <vt:lpstr>Custom Design</vt:lpstr>
      <vt:lpstr>1_Custom Design</vt:lpstr>
      <vt:lpstr>Equation</vt:lpstr>
      <vt:lpstr>PowerPoint Presentation</vt:lpstr>
      <vt:lpstr>PowerPoint Presentation</vt:lpstr>
      <vt:lpstr>Learning Objectives for Chapter 12</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PowerPoint Presentation</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12-1: Multiple Linear Regression Model</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12-2: Hypothesis Tests in Multiple Linear Regression</vt:lpstr>
      <vt:lpstr>12-3: Confidence Intervals in Multiple Linear Regression</vt:lpstr>
      <vt:lpstr>12-3: Confidence Intervals in Multiple Linear Regression</vt:lpstr>
      <vt:lpstr>12-3: Confidence Intervals in Multiple Linear Regression</vt:lpstr>
      <vt:lpstr>12-3: Confidence Intervals in Multiple Linear Regression</vt:lpstr>
      <vt:lpstr>12-3: Confidence Intervals in Multiple Linear Regression</vt:lpstr>
      <vt:lpstr>12-3: Confidence Intervals in Multiple Linear Regression</vt:lpstr>
      <vt:lpstr>12-4: Prediction of New Observations</vt:lpstr>
      <vt:lpstr>12-4: Prediction of New Observations</vt:lpstr>
      <vt:lpstr>12-5: Model Adequacy Checking</vt:lpstr>
      <vt:lpstr>12-5: Model Adequacy Checking</vt:lpstr>
      <vt:lpstr>12-5: Model Adequacy Checking</vt:lpstr>
      <vt:lpstr>12-5: Model Adequacy Checking</vt:lpstr>
      <vt:lpstr>12-5: Model Adequacy Checking</vt:lpstr>
      <vt:lpstr>12-5: Model Adequacy Checking</vt:lpstr>
      <vt:lpstr>12-5: Model Adequacy Checking</vt:lpstr>
      <vt:lpstr>12-5: Model Adequacy Checking</vt:lpstr>
      <vt:lpstr>12-5: Model Adequacy Checking</vt:lpstr>
      <vt:lpstr>12-5: Model Adequacy Checking</vt:lpstr>
      <vt:lpstr>12-5: Model Adequacy Checking</vt:lpstr>
      <vt:lpstr>12-6: Aspects of Multiple Regression Modeling</vt:lpstr>
      <vt:lpstr>12-6: Aspects of Multiple Regression Modeling</vt:lpstr>
      <vt:lpstr>12-6: Aspects of Multiple Regression Modeling</vt:lpstr>
      <vt:lpstr>PowerPoint Presentation</vt:lpstr>
      <vt:lpstr>12-6: Aspects of Multiple Regression Modeling</vt:lpstr>
      <vt:lpstr>12-6: Aspects of Multiple Regression Modeling</vt:lpstr>
      <vt:lpstr>12-6: Aspects of Multiple Regression Modeling</vt:lpstr>
      <vt:lpstr>12-6: Aspects of Multiple Regression Modeling</vt:lpstr>
      <vt:lpstr>12-6: Aspects of Multiple Regression Modeling</vt:lpstr>
      <vt:lpstr>PowerPoint Presentation</vt:lpstr>
      <vt:lpstr>12-6: Aspects of Multiple Regression Modeling</vt:lpstr>
      <vt:lpstr>12-6: Aspects of Multiple Regression Modeling</vt:lpstr>
      <vt:lpstr>12-6: Aspects of Multiple Regression Modeling</vt:lpstr>
      <vt:lpstr>12-6: Aspects of Multiple Regression Modeling</vt:lpstr>
      <vt:lpstr>12-6: Aspects of Multiple Regression Modeling</vt:lpstr>
      <vt:lpstr>PowerPoint Presentation</vt:lpstr>
      <vt:lpstr>PowerPoint Presentation</vt:lpstr>
      <vt:lpstr>PowerPoint Presentation</vt:lpstr>
      <vt:lpstr>12-6: Aspects of Multiple Regression Modeling</vt:lpstr>
      <vt:lpstr>12-6: Aspects of Multiple Regression Modeling</vt:lpstr>
      <vt:lpstr>Important Terms &amp; Concepts of Chapter 12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Administratr</dc:creator>
  <cp:lastModifiedBy>Rajagopalan Balaji</cp:lastModifiedBy>
  <cp:revision>258</cp:revision>
  <dcterms:created xsi:type="dcterms:W3CDTF">2010-07-18T22:36:56Z</dcterms:created>
  <dcterms:modified xsi:type="dcterms:W3CDTF">2017-03-30T16:58:25Z</dcterms:modified>
</cp:coreProperties>
</file>