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7"/>
  </p:notesMasterIdLst>
  <p:sldIdLst>
    <p:sldId id="339" r:id="rId4"/>
    <p:sldId id="258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3" r:id="rId24"/>
    <p:sldId id="285" r:id="rId25"/>
    <p:sldId id="289" r:id="rId26"/>
    <p:sldId id="288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5" r:id="rId38"/>
    <p:sldId id="303" r:id="rId39"/>
    <p:sldId id="307" r:id="rId40"/>
    <p:sldId id="308" r:id="rId41"/>
    <p:sldId id="310" r:id="rId42"/>
    <p:sldId id="312" r:id="rId43"/>
    <p:sldId id="313" r:id="rId44"/>
    <p:sldId id="316" r:id="rId45"/>
    <p:sldId id="319" r:id="rId46"/>
    <p:sldId id="320" r:id="rId47"/>
    <p:sldId id="321" r:id="rId48"/>
    <p:sldId id="322" r:id="rId49"/>
    <p:sldId id="324" r:id="rId50"/>
    <p:sldId id="325" r:id="rId51"/>
    <p:sldId id="327" r:id="rId52"/>
    <p:sldId id="328" r:id="rId53"/>
    <p:sldId id="329" r:id="rId54"/>
    <p:sldId id="330" r:id="rId55"/>
    <p:sldId id="333" r:id="rId56"/>
    <p:sldId id="334" r:id="rId57"/>
    <p:sldId id="335" r:id="rId58"/>
    <p:sldId id="336" r:id="rId59"/>
    <p:sldId id="341" r:id="rId60"/>
    <p:sldId id="342" r:id="rId61"/>
    <p:sldId id="343" r:id="rId62"/>
    <p:sldId id="344" r:id="rId63"/>
    <p:sldId id="345" r:id="rId64"/>
    <p:sldId id="346" r:id="rId65"/>
    <p:sldId id="337" r:id="rId6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Helvetica" panose="020B0604020202020204" pitchFamily="34" charset="0"/>
      <p:regular r:id="rId72"/>
      <p:bold r:id="rId73"/>
      <p:italic r:id="rId74"/>
      <p:boldItalic r:id="rId75"/>
    </p:embeddedFont>
    <p:embeddedFont>
      <p:font typeface="MS PGothic" panose="020B0600070205080204" pitchFamily="34" charset="-128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7" Type="http://schemas.openxmlformats.org/officeDocument/2006/relationships/slide" Target="slides/slide4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6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5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4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1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4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9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6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72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26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0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84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2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3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7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8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1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4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01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04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94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4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3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91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36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42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56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93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5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31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59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9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3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8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78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10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67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5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14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658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07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552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583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08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00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8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91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172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917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16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596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590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507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64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9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4BD9-1ADF-4112-95AD-235B26E67FBA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ECB-510C-4B04-B8B2-444D9A2635E1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A20-3303-4D0F-BD8C-D16A47F87D4D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763588"/>
            <a:ext cx="45513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DC90-6485-4413-BF17-150120F14C83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26-5492-430E-9450-94DC3CD8A93D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0838-911B-431C-B49D-0F64898271DE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C7B-1434-476E-AF89-DF03934476F8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28FC-273F-4629-A1E5-48BD27BB6200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EF1-6B3B-4568-A432-05110D79EE32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4EA3-19A4-4435-809C-D7092AEDCDDC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814EE14-DC2D-4C49-A196-AF6B690744EB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8A6E-BCD6-4551-9ABD-80CF327DA67E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FEBC-AF1C-4017-B6C4-5D97D3824B57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4652-FB8D-466F-B04B-EDAA4146FA09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1BF-BE87-407A-87F8-7D9D3A073457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72B4-E56B-4B5F-A087-320E40451F64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B78A-F525-4105-9CC5-339A2EF8D805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29C-44C6-4A10-9F59-F91D193AD5C1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41C-8732-4F44-9B08-C3AD3847C49D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C62-2991-4A83-A139-F64AECB762E7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9A-3A68-4AE6-8495-4A0DCABA5F3E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E1C3-C0E2-4980-BFEF-FDC32F44B061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9D4-322C-43F0-96CF-3967AF515885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4C3-D268-473C-972B-7872BE82DEF1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265F-A0F6-4271-9133-A2FB185EAFE6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83F2-CD56-4335-90F7-8C04BA95314B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AD1C-FFB9-49EC-9FD7-804CD9170C50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F94-1C5D-4E63-B9EB-E051F8E5616A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BCB-FD02-46F5-B3EE-69C1BB286980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527-5CD7-462B-84A9-D5D4BA791218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ABA5467-A358-44AD-896B-68BAF0DAA6C2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161-D448-406C-9566-17B34554424C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1E5B-9C92-4EA7-B3ED-4D386D0C759A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CB33-9B23-47C8-8540-0D3703AAD544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5-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0C9-6427-481E-A90E-195E4475ED57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124-D164-4E77-80EA-8B0786FF6D49}" type="datetime1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Excel_Worksheet7.xlsx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1.w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6.wmf"/><Relationship Id="rId10" Type="http://schemas.openxmlformats.org/officeDocument/2006/relationships/image" Target="../media/image58.emf"/><Relationship Id="rId4" Type="http://schemas.openxmlformats.org/officeDocument/2006/relationships/oleObject" Target="../embeddings/oleObject31.bin"/><Relationship Id="rId9" Type="http://schemas.openxmlformats.org/officeDocument/2006/relationships/package" Target="../embeddings/Microsoft_Excel_Worksheet8.xls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emf"/><Relationship Id="rId11" Type="http://schemas.openxmlformats.org/officeDocument/2006/relationships/image" Target="../media/image68.emf"/><Relationship Id="rId5" Type="http://schemas.openxmlformats.org/officeDocument/2006/relationships/package" Target="../embeddings/Microsoft_Excel_Worksheet9.xlsx"/><Relationship Id="rId10" Type="http://schemas.openxmlformats.org/officeDocument/2006/relationships/package" Target="../embeddings/Microsoft_Excel_Worksheet10.xlsx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0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4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86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8"/>
          <p:cNvSpPr>
            <a:spLocks noGrp="1" noChangeArrowheads="1"/>
          </p:cNvSpPr>
          <p:nvPr/>
        </p:nvSpPr>
        <p:spPr bwMode="auto">
          <a:xfrm>
            <a:off x="495300" y="4862513"/>
            <a:ext cx="8496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5</a:t>
            </a:r>
            <a:endParaRPr lang="en-US" sz="3400" b="1" dirty="0">
              <a:latin typeface="Helvetica" pitchFamily="34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Helvetica"/>
              </a:rPr>
              <a:t>Joint Probability Distributions</a:t>
            </a:r>
            <a:endParaRPr lang="en-US" sz="3000" dirty="0">
              <a:latin typeface="Helvetica"/>
            </a:endParaRPr>
          </a:p>
        </p:txBody>
      </p:sp>
      <p:sp>
        <p:nvSpPr>
          <p:cNvPr id="43011" name="Rectangle 34"/>
          <p:cNvSpPr>
            <a:spLocks noGrp="1" noChangeArrowheads="1"/>
          </p:cNvSpPr>
          <p:nvPr/>
        </p:nvSpPr>
        <p:spPr bwMode="auto">
          <a:xfrm>
            <a:off x="2946400" y="1981200"/>
            <a:ext cx="5483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Helvetica" pitchFamily="34" charset="0"/>
                <a:ea typeface="ＭＳ Ｐゴシック" pitchFamily="34" charset="-128"/>
              </a:rPr>
              <a:t>Applied Statistics and Probability for Engineers</a:t>
            </a:r>
          </a:p>
          <a:p>
            <a:pPr algn="ctr"/>
            <a:endParaRPr lang="en-US" sz="2400" b="1" dirty="0">
              <a:latin typeface="Helvetica" pitchFamily="34" charset="0"/>
              <a:ea typeface="ＭＳ Ｐゴシック" pitchFamily="34" charset="-128"/>
            </a:endParaRPr>
          </a:p>
          <a:p>
            <a:pPr algn="ctr"/>
            <a:r>
              <a:rPr lang="en-US" sz="2800" b="1" dirty="0">
                <a:latin typeface="Helvetica" pitchFamily="34" charset="0"/>
                <a:ea typeface="ＭＳ Ｐゴシック" pitchFamily="34" charset="-128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Helvetica" pitchFamily="34" charset="0"/>
                <a:ea typeface="ＭＳ Ｐゴシック" pitchFamily="34" charset="-128"/>
              </a:rPr>
              <a:t>Douglas C. Montgomery    George C. </a:t>
            </a:r>
            <a:r>
              <a:rPr lang="en-US" b="1" dirty="0" err="1">
                <a:latin typeface="Helvetica" pitchFamily="34" charset="0"/>
                <a:ea typeface="ＭＳ Ｐゴシック" pitchFamily="34" charset="-128"/>
              </a:rPr>
              <a:t>Runger</a:t>
            </a:r>
            <a:endParaRPr lang="en-US" b="1" dirty="0"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6100" y="2108200"/>
            <a:ext cx="8051800" cy="2697163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Marginal Probability Density Function (continuous)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the joint probability density function of </a:t>
            </a:r>
          </a:p>
          <a:p>
            <a:pPr>
              <a:buNone/>
            </a:pPr>
            <a:r>
              <a:rPr lang="en-US" dirty="0" smtClean="0"/>
              <a:t>random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is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), the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marginal probability density functions</a:t>
            </a:r>
            <a:r>
              <a:rPr lang="en-US" dirty="0" smtClean="0"/>
              <a:t>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Pictur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77" y="3386508"/>
            <a:ext cx="6705046" cy="2176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5-4: Server Access Time-1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648200" cy="3276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For the random variables that </a:t>
            </a:r>
          </a:p>
          <a:p>
            <a:pPr>
              <a:buNone/>
            </a:pPr>
            <a:r>
              <a:rPr lang="en-US" sz="2800" dirty="0" smtClean="0"/>
              <a:t>denotes times in Example 5-2, </a:t>
            </a:r>
          </a:p>
          <a:p>
            <a:pPr>
              <a:buNone/>
            </a:pPr>
            <a:r>
              <a:rPr lang="en-US" sz="2800" dirty="0" smtClean="0"/>
              <a:t>find the probability that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exceeds 2000 milliseconds.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Integrate the joint PDF directly </a:t>
            </a:r>
          </a:p>
          <a:p>
            <a:pPr>
              <a:buNone/>
            </a:pPr>
            <a:r>
              <a:rPr lang="en-US" sz="2800" dirty="0" smtClean="0"/>
              <a:t>using the picture to determine </a:t>
            </a:r>
          </a:p>
          <a:p>
            <a:pPr>
              <a:buNone/>
            </a:pPr>
            <a:r>
              <a:rPr lang="en-US" sz="2800" dirty="0" smtClean="0"/>
              <a:t>the limits.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1874" y="4419600"/>
          <a:ext cx="788360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4" imgW="3873240" imgH="711000" progId="Equation.DSMT4">
                  <p:embed/>
                </p:oleObj>
              </mc:Choice>
              <mc:Fallback>
                <p:oleObj name="Equation" r:id="rId4" imgW="387324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74" y="4419600"/>
                        <a:ext cx="7883601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1430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5-4: Server Access Time-2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Alternatively, find the marginal PDF and then integrate that to find the desired probability.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399" y="2133600"/>
          <a:ext cx="430967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4" imgW="2628720" imgH="2323800" progId="Equation.DSMT4">
                  <p:embed/>
                </p:oleObj>
              </mc:Choice>
              <mc:Fallback>
                <p:oleObj name="Equation" r:id="rId4" imgW="2628720" imgH="232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133600"/>
                        <a:ext cx="4309671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00475" y="2209800"/>
          <a:ext cx="49720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6" imgW="3314520" imgH="2031840" progId="Equation.DSMT4">
                  <p:embed/>
                </p:oleObj>
              </mc:Choice>
              <mc:Fallback>
                <p:oleObj name="Equation" r:id="rId6" imgW="3314520" imgH="2031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209800"/>
                        <a:ext cx="497205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Mean &amp; Variance of a Marginal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114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E(X) </a:t>
            </a:r>
            <a:r>
              <a:rPr lang="en-US" dirty="0" smtClean="0"/>
              <a:t>and</a:t>
            </a:r>
            <a:r>
              <a:rPr lang="en-US" i="1" dirty="0" smtClean="0"/>
              <a:t> V(X) </a:t>
            </a:r>
            <a:r>
              <a:rPr lang="en-US" dirty="0" smtClean="0"/>
              <a:t>can be obtained by first calculating the marginal </a:t>
            </a:r>
          </a:p>
          <a:p>
            <a:pPr>
              <a:buNone/>
            </a:pPr>
            <a:r>
              <a:rPr lang="en-US" dirty="0" smtClean="0"/>
              <a:t>probability distribution of </a:t>
            </a:r>
            <a:r>
              <a:rPr lang="en-US" i="1" dirty="0" smtClean="0"/>
              <a:t>X </a:t>
            </a:r>
            <a:r>
              <a:rPr lang="en-US" dirty="0" smtClean="0"/>
              <a:t>and then determining</a:t>
            </a:r>
            <a:r>
              <a:rPr lang="en-US" i="1" dirty="0" smtClean="0"/>
              <a:t> E(X) </a:t>
            </a:r>
            <a:r>
              <a:rPr lang="en-US" dirty="0" smtClean="0"/>
              <a:t>and</a:t>
            </a:r>
            <a:r>
              <a:rPr lang="en-US" i="1" dirty="0" smtClean="0"/>
              <a:t> V(X) </a:t>
            </a:r>
            <a:r>
              <a:rPr lang="en-US" dirty="0" smtClean="0"/>
              <a:t>by </a:t>
            </a:r>
          </a:p>
          <a:p>
            <a:pPr>
              <a:buNone/>
            </a:pPr>
            <a:r>
              <a:rPr lang="en-US" dirty="0" smtClean="0"/>
              <a:t>the usual method.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98713" y="2686050"/>
          <a:ext cx="418782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4" imgW="1993680" imgH="1396800" progId="Equation.DSMT4">
                  <p:embed/>
                </p:oleObj>
              </mc:Choice>
              <mc:Fallback>
                <p:oleObj name="Equation" r:id="rId4" imgW="1993680" imgH="139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2686050"/>
                        <a:ext cx="4187825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&amp; Variance for Example 5-1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73150" y="1139825"/>
          <a:ext cx="64008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Worksheet" r:id="rId5" imgW="3762373" imgH="1990754" progId="Excel.Sheet.12">
                  <p:embed/>
                </p:oleObj>
              </mc:Choice>
              <mc:Fallback>
                <p:oleObj name="Worksheet" r:id="rId5" imgW="3762373" imgH="1990754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139825"/>
                        <a:ext cx="64008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8768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E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2.35	</a:t>
            </a:r>
            <a:r>
              <a:rPr lang="en-US" sz="2200" i="1" dirty="0" smtClean="0"/>
              <a:t>V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6.15 – 2.35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6.15  –  5.52 = 0.6275</a:t>
            </a:r>
          </a:p>
          <a:p>
            <a:r>
              <a:rPr lang="en-US" sz="2200" dirty="0" smtClean="0"/>
              <a:t>		 </a:t>
            </a:r>
          </a:p>
          <a:p>
            <a:r>
              <a:rPr lang="en-US" sz="2200" i="1" dirty="0" smtClean="0"/>
              <a:t>E</a:t>
            </a:r>
            <a:r>
              <a:rPr lang="en-US" sz="2200" dirty="0" smtClean="0"/>
              <a:t>(</a:t>
            </a:r>
            <a:r>
              <a:rPr lang="en-US" sz="2200" i="1" dirty="0" smtClean="0"/>
              <a:t>Y</a:t>
            </a:r>
            <a:r>
              <a:rPr lang="en-US" sz="2200" dirty="0" smtClean="0"/>
              <a:t>) = 2.49	</a:t>
            </a:r>
            <a:r>
              <a:rPr lang="en-US" sz="2200" i="1" dirty="0" smtClean="0"/>
              <a:t>V</a:t>
            </a:r>
            <a:r>
              <a:rPr lang="en-US" sz="2200" dirty="0" smtClean="0"/>
              <a:t>(</a:t>
            </a:r>
            <a:r>
              <a:rPr lang="en-US" sz="2200" i="1" dirty="0" smtClean="0"/>
              <a:t>Y</a:t>
            </a:r>
            <a:r>
              <a:rPr lang="en-US" sz="2200" dirty="0" smtClean="0"/>
              <a:t>) = 7.61 – 2.49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7.61 – 16.20 = 1.4099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6" y="1176714"/>
            <a:ext cx="7570607" cy="45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5-6: Conditional Probability-1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From Example 5-2, determine the conditional PDF for </a:t>
            </a:r>
            <a:r>
              <a:rPr lang="en-US" sz="2400" i="1" dirty="0" smtClean="0"/>
              <a:t>Y</a:t>
            </a:r>
            <a:r>
              <a:rPr lang="en-US" sz="2400" dirty="0" smtClean="0"/>
              <a:t> given </a:t>
            </a:r>
            <a:r>
              <a:rPr lang="en-US" sz="2400" i="1" dirty="0" smtClean="0"/>
              <a:t>X</a:t>
            </a:r>
            <a:r>
              <a:rPr lang="en-US" sz="2400" dirty="0" smtClean="0"/>
              <a:t>=</a:t>
            </a:r>
            <a:r>
              <a:rPr lang="en-US" sz="2400" i="1" dirty="0" smtClean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09775" y="1395413"/>
          <a:ext cx="53228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4" imgW="2831760" imgH="2489040" progId="Equation.DSMT4">
                  <p:embed/>
                </p:oleObj>
              </mc:Choice>
              <mc:Fallback>
                <p:oleObj name="Equation" r:id="rId4" imgW="2831760" imgH="248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395413"/>
                        <a:ext cx="5322888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5-6: Conditional Probability-2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Now find the probability that </a:t>
            </a:r>
            <a:r>
              <a:rPr lang="en-US" sz="2400" i="1" dirty="0" smtClean="0"/>
              <a:t>Y</a:t>
            </a:r>
            <a:r>
              <a:rPr lang="en-US" sz="2400" dirty="0" smtClean="0"/>
              <a:t> exceeds 2000 given that </a:t>
            </a:r>
            <a:r>
              <a:rPr lang="en-US" sz="2400" i="1" dirty="0" smtClean="0"/>
              <a:t>X</a:t>
            </a:r>
            <a:r>
              <a:rPr lang="en-US" sz="2400" dirty="0" smtClean="0"/>
              <a:t>=1500: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600200"/>
          <a:ext cx="3810000" cy="442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4" imgW="1981080" imgH="2298600" progId="Equation.DSMT4">
                  <p:embed/>
                </p:oleObj>
              </mc:Choice>
              <mc:Fallback>
                <p:oleObj name="Equation" r:id="rId4" imgW="1981080" imgH="229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3810000" cy="442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Mean &amp; Variance of Conditional Random Variables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conditional mean of </a:t>
            </a:r>
            <a:r>
              <a:rPr lang="en-US" i="1" dirty="0" smtClean="0"/>
              <a:t>Y</a:t>
            </a:r>
            <a:r>
              <a:rPr lang="en-US" dirty="0" smtClean="0"/>
              <a:t> given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, denoted as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dirty="0" smtClean="0"/>
              <a:t>) or </a:t>
            </a:r>
            <a:r>
              <a:rPr lang="el-GR" dirty="0" smtClean="0"/>
              <a:t>μ</a:t>
            </a:r>
            <a:r>
              <a:rPr lang="en-US" i="1" baseline="-25000" dirty="0" err="1" smtClean="0"/>
              <a:t>Y</a:t>
            </a:r>
            <a:r>
              <a:rPr lang="en-US" baseline="-25000" dirty="0" err="1" smtClean="0"/>
              <a:t>|</a:t>
            </a:r>
            <a:r>
              <a:rPr lang="en-US" i="1" baseline="-25000" dirty="0" err="1" smtClean="0"/>
              <a:t>x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conditional variance of </a:t>
            </a:r>
            <a:r>
              <a:rPr lang="en-US" i="1" dirty="0" smtClean="0"/>
              <a:t>Y</a:t>
            </a:r>
            <a:r>
              <a:rPr lang="en-US" dirty="0" smtClean="0"/>
              <a:t> given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, denoted as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dirty="0" smtClean="0"/>
              <a:t>) or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Y</a:t>
            </a:r>
            <a:r>
              <a:rPr lang="en-US" baseline="-25000" dirty="0" smtClean="0"/>
              <a:t>|</a:t>
            </a:r>
            <a:r>
              <a:rPr lang="en-US" i="1" baseline="-25000" dirty="0" smtClean="0"/>
              <a:t>x</a:t>
            </a:r>
            <a:r>
              <a:rPr lang="en-US" dirty="0" smtClean="0"/>
              <a:t>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84338" y="2438400"/>
          <a:ext cx="62182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4" imgW="2920680" imgH="393480" progId="Equation.DSMT4">
                  <p:embed/>
                </p:oleObj>
              </mc:Choice>
              <mc:Fallback>
                <p:oleObj name="Equation" r:id="rId4" imgW="2920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2438400"/>
                        <a:ext cx="62182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89063" y="4724400"/>
          <a:ext cx="6478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6" imgW="3149280" imgH="444240" progId="Equation.DSMT4">
                  <p:embed/>
                </p:oleObj>
              </mc:Choice>
              <mc:Fallback>
                <p:oleObj name="Equation" r:id="rId6" imgW="31492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4724400"/>
                        <a:ext cx="647858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Example 5-8: Conditional Mean And Variance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3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From Example 5-2 &amp; 5-6, what is the conditional mean for </a:t>
            </a:r>
          </a:p>
          <a:p>
            <a:pPr>
              <a:buNone/>
            </a:pPr>
            <a:r>
              <a:rPr lang="en-US" sz="2400" i="1" dirty="0" smtClean="0"/>
              <a:t>Y</a:t>
            </a:r>
            <a:r>
              <a:rPr lang="en-US" sz="2400" dirty="0" smtClean="0"/>
              <a:t> given that </a:t>
            </a:r>
            <a:r>
              <a:rPr lang="en-US" sz="2400" i="1" dirty="0" smtClean="0"/>
              <a:t>x</a:t>
            </a:r>
            <a:r>
              <a:rPr lang="en-US" sz="2400" dirty="0" smtClean="0"/>
              <a:t> = 1500?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1676400"/>
          <a:ext cx="69246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4" imgW="4330440" imgH="2666880" progId="Equation.DSMT4">
                  <p:embed/>
                </p:oleObj>
              </mc:Choice>
              <mc:Fallback>
                <p:oleObj name="Equation" r:id="rId4" imgW="4330440" imgH="2666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6924675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9860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the connect time is 1500 ms, then the expected time to be authorized is 2000 ms.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5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3716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5</a:t>
            </a:r>
            <a:endParaRPr lang="en-US" sz="190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+mj-lt"/>
              </a:rPr>
              <a:t>Joint Probability Distributions</a:t>
            </a:r>
            <a:endParaRPr lang="en-US" sz="40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1"/>
            <a:ext cx="8305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 smtClean="0"/>
              <a:t>5-1   Two or More Random Variables</a:t>
            </a:r>
          </a:p>
          <a:p>
            <a:r>
              <a:rPr lang="en-US" sz="1500" dirty="0" smtClean="0"/>
              <a:t>   5-1.1   Joint Probability Distributions</a:t>
            </a:r>
          </a:p>
          <a:p>
            <a:r>
              <a:rPr lang="en-US" sz="1500" dirty="0" smtClean="0"/>
              <a:t>   5-1.2   Marginal Probability Distributions</a:t>
            </a:r>
          </a:p>
          <a:p>
            <a:r>
              <a:rPr lang="en-US" sz="1500" dirty="0" smtClean="0"/>
              <a:t>   5-1.3   Conditional Probability Distributions</a:t>
            </a:r>
          </a:p>
          <a:p>
            <a:r>
              <a:rPr lang="en-US" sz="1500" dirty="0" smtClean="0"/>
              <a:t>   5-1.4   Independence</a:t>
            </a:r>
          </a:p>
          <a:p>
            <a:r>
              <a:rPr lang="en-US" sz="1500" dirty="0" smtClean="0"/>
              <a:t>   5-1.5   More Than Two Random Variables</a:t>
            </a:r>
          </a:p>
          <a:p>
            <a:endParaRPr lang="en-US" sz="1500" dirty="0" smtClean="0"/>
          </a:p>
          <a:p>
            <a:r>
              <a:rPr lang="en-US" sz="1500" dirty="0" smtClean="0"/>
              <a:t>5-2   Covariance and Correlation</a:t>
            </a:r>
          </a:p>
          <a:p>
            <a:r>
              <a:rPr lang="en-US" sz="1500" dirty="0" smtClean="0"/>
              <a:t>5-3   Common Joint Distributions</a:t>
            </a:r>
          </a:p>
          <a:p>
            <a:r>
              <a:rPr lang="en-US" sz="1500" dirty="0" smtClean="0"/>
              <a:t>   5-3.1   Multinomial Probability Distribution</a:t>
            </a:r>
          </a:p>
          <a:p>
            <a:r>
              <a:rPr lang="en-US" sz="1500" dirty="0" smtClean="0"/>
              <a:t>   5-3.2   Bivariate Normal Distribution</a:t>
            </a:r>
          </a:p>
          <a:p>
            <a:r>
              <a:rPr lang="en-US" sz="1500" dirty="0" smtClean="0"/>
              <a:t>5-4   Linear Functions of Random Variables</a:t>
            </a:r>
          </a:p>
          <a:p>
            <a:r>
              <a:rPr lang="en-US" sz="1500" dirty="0" smtClean="0"/>
              <a:t>5-5   General Functions of Random Variables</a:t>
            </a:r>
          </a:p>
          <a:p>
            <a:r>
              <a:rPr lang="en-US" sz="1500" dirty="0" smtClean="0"/>
              <a:t>5-6   Moment Generating Functions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5-9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For the discrete random variables in Exercise 5-1, </a:t>
            </a:r>
          </a:p>
          <a:p>
            <a:pPr>
              <a:buNone/>
            </a:pPr>
            <a:r>
              <a:rPr lang="en-US" sz="2800" dirty="0" smtClean="0"/>
              <a:t>what is the conditional mean of Y given X=1?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5-1.3 Conditional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357688" y="3328988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Worksheet" r:id="rId5" imgW="428549" imgH="199949" progId="Excel.Sheet.12">
                  <p:embed/>
                </p:oleObj>
              </mc:Choice>
              <mc:Fallback>
                <p:oleObj name="Worksheet" r:id="rId5" imgW="428549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8988"/>
                        <a:ext cx="4286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749425" y="1749425"/>
          <a:ext cx="5486400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Worksheet" r:id="rId8" imgW="4057774" imgH="3000431" progId="Excel.Sheet.12">
                  <p:embed/>
                </p:oleObj>
              </mc:Choice>
              <mc:Fallback>
                <p:oleObj name="Worksheet" r:id="rId8" imgW="4057774" imgH="3000431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749425"/>
                        <a:ext cx="5486400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8674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mean number of attempts given one bar is 3.55 with variance of 0.7475.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For random variables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, if any one of the </a:t>
            </a:r>
          </a:p>
          <a:p>
            <a:pPr>
              <a:buNone/>
            </a:pPr>
            <a:r>
              <a:rPr lang="en-US" sz="2800" dirty="0" smtClean="0"/>
              <a:t>following properties is true, the others are also true.  </a:t>
            </a:r>
          </a:p>
          <a:p>
            <a:pPr>
              <a:buNone/>
            </a:pPr>
            <a:r>
              <a:rPr lang="en-US" sz="2800" dirty="0" smtClean="0"/>
              <a:t>Then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are </a:t>
            </a:r>
            <a:r>
              <a:rPr lang="en-US" sz="2800" dirty="0" smtClean="0">
                <a:solidFill>
                  <a:srgbClr val="002060"/>
                </a:solidFill>
              </a:rPr>
              <a:t>independent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5-1.4 Independence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Pictur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8612937" cy="285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Example 5-11: Independent Random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the Example 5-2 is modified such that the joint PDF is: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Are X and Y independent?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probability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5-1.4 Independence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1447800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4" imgW="3047760" imgH="253800" progId="Equation.DSMT4">
                  <p:embed/>
                </p:oleObj>
              </mc:Choice>
              <mc:Fallback>
                <p:oleObj name="Equation" r:id="rId4" imgW="30477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0"/>
                        <a:ext cx="548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2711493"/>
          <a:ext cx="359938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6" imgW="1904760" imgH="685800" progId="Equation.DSMT4">
                  <p:embed/>
                </p:oleObj>
              </mc:Choice>
              <mc:Fallback>
                <p:oleObj name="Equation" r:id="rId6" imgW="19047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11493"/>
                        <a:ext cx="3599389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24400" y="2635293"/>
          <a:ext cx="3733800" cy="140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Equation" r:id="rId8" imgW="1892160" imgH="711000" progId="Equation.DSMT4">
                  <p:embed/>
                </p:oleObj>
              </mc:Choice>
              <mc:Fallback>
                <p:oleObj name="Equation" r:id="rId8" imgW="189216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35293"/>
                        <a:ext cx="3733800" cy="1403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199" y="4953000"/>
          <a:ext cx="60379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10" imgW="3251160" imgH="533160" progId="Equation.DSMT4">
                  <p:embed/>
                </p:oleObj>
              </mc:Choice>
              <mc:Fallback>
                <p:oleObj name="Equation" r:id="rId10" imgW="325116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4953000"/>
                        <a:ext cx="603794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Joint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1618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joint probability density function </a:t>
            </a:r>
            <a:r>
              <a:rPr lang="en-US" sz="2400" dirty="0" smtClean="0"/>
              <a:t>for the continuous random variables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, denoted as  </a:t>
            </a:r>
          </a:p>
          <a:p>
            <a:r>
              <a:rPr lang="en-US" sz="2400" dirty="0" smtClean="0"/>
              <a:t>                       satisfies the following properties:</a:t>
            </a:r>
            <a:endParaRPr lang="en-US" sz="2400" dirty="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57200" y="1981200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4" imgW="1346040" imgH="279360" progId="Equation.DSMT4">
                  <p:embed/>
                </p:oleObj>
              </mc:Choice>
              <mc:Fallback>
                <p:oleObj name="Equation" r:id="rId4" imgW="13460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icture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33" y="2667000"/>
            <a:ext cx="8753133" cy="283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5-14: Component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 an electronic assembly, 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denote </a:t>
            </a:r>
          </a:p>
          <a:p>
            <a:pPr>
              <a:buNone/>
            </a:pPr>
            <a:r>
              <a:rPr lang="en-US" sz="2800" dirty="0" smtClean="0"/>
              <a:t>the lifetimes of 4 components in hours. The joint </a:t>
            </a:r>
          </a:p>
          <a:p>
            <a:pPr>
              <a:buNone/>
            </a:pPr>
            <a:r>
              <a:rPr lang="en-US" sz="2800" dirty="0" smtClean="0"/>
              <a:t>PDF is: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What is the probability that the device operates </a:t>
            </a:r>
          </a:p>
          <a:p>
            <a:pPr>
              <a:buNone/>
            </a:pPr>
            <a:r>
              <a:rPr lang="en-US" sz="2800" dirty="0" smtClean="0"/>
              <a:t>more than 1000 hours?</a:t>
            </a:r>
          </a:p>
          <a:p>
            <a:pPr>
              <a:buNone/>
            </a:pPr>
            <a:r>
              <a:rPr lang="en-US" sz="2400" dirty="0" smtClean="0"/>
              <a:t>The joint PDF is a product of exponential PDFs.</a:t>
            </a:r>
          </a:p>
          <a:p>
            <a:pPr lvl="1">
              <a:buNone/>
            </a:pPr>
            <a:r>
              <a:rPr lang="en-US" sz="2400" dirty="0" smtClean="0"/>
              <a:t>P(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&gt; 1000,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&gt; 1000)   </a:t>
            </a:r>
          </a:p>
          <a:p>
            <a:pPr lvl="1">
              <a:buNone/>
            </a:pPr>
            <a:r>
              <a:rPr lang="en-US" sz="2400" dirty="0" smtClean="0"/>
              <a:t>=   e</a:t>
            </a:r>
            <a:r>
              <a:rPr lang="en-US" sz="2400" baseline="30000" dirty="0" smtClean="0"/>
              <a:t>-1-2-1.5-3</a:t>
            </a:r>
            <a:r>
              <a:rPr lang="en-US" sz="2400" dirty="0" smtClean="0"/>
              <a:t> =  e</a:t>
            </a:r>
            <a:r>
              <a:rPr lang="en-US" sz="2400" baseline="30000" dirty="0" smtClean="0"/>
              <a:t>-7.5</a:t>
            </a:r>
            <a:r>
              <a:rPr lang="en-US" sz="2400" dirty="0" smtClean="0"/>
              <a:t>  =  0.00055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2527277"/>
          <a:ext cx="8305800" cy="52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4" imgW="4051080" imgH="253800" progId="Equation.DSMT4">
                  <p:embed/>
                </p:oleObj>
              </mc:Choice>
              <mc:Fallback>
                <p:oleObj name="Equation" r:id="rId4" imgW="40510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27277"/>
                        <a:ext cx="8305800" cy="520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Marginal Probability Density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1" y="1295400"/>
            <a:ext cx="8259398" cy="359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&amp; Variance of a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mean and variance of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can be </a:t>
            </a:r>
          </a:p>
          <a:p>
            <a:pPr>
              <a:buNone/>
            </a:pPr>
            <a:r>
              <a:rPr lang="en-US" dirty="0" smtClean="0"/>
              <a:t>determined from either the marginal PDF, or </a:t>
            </a:r>
          </a:p>
          <a:p>
            <a:pPr>
              <a:buNone/>
            </a:pPr>
            <a:r>
              <a:rPr lang="en-US" dirty="0" smtClean="0"/>
              <a:t>the joint PDF as follows: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4" y="2209800"/>
            <a:ext cx="8058246" cy="409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6482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Points that have positive probability in the </a:t>
            </a:r>
          </a:p>
          <a:p>
            <a:pPr>
              <a:buNone/>
            </a:pPr>
            <a:r>
              <a:rPr lang="en-US" sz="1800" dirty="0" smtClean="0"/>
              <a:t>joint probability distribution of three random </a:t>
            </a:r>
          </a:p>
          <a:p>
            <a:pPr>
              <a:buNone/>
            </a:pPr>
            <a:r>
              <a:rPr lang="en-US" sz="1800" dirty="0" smtClean="0"/>
              <a:t>variables </a:t>
            </a:r>
            <a:r>
              <a:rPr lang="en-US" sz="1800" i="1" dirty="0" smtClean="0"/>
              <a:t>X1 , X2 , X3 </a:t>
            </a:r>
            <a:r>
              <a:rPr lang="en-US" sz="1800" dirty="0" smtClean="0"/>
              <a:t>are shown in Figure. </a:t>
            </a:r>
          </a:p>
          <a:p>
            <a:pPr>
              <a:buNone/>
            </a:pPr>
            <a:r>
              <a:rPr lang="en-US" sz="1800" dirty="0" smtClean="0"/>
              <a:t>Suppose the 10 points are equally likely </a:t>
            </a:r>
          </a:p>
          <a:p>
            <a:pPr>
              <a:buNone/>
            </a:pPr>
            <a:r>
              <a:rPr lang="en-US" sz="1800" dirty="0" smtClean="0"/>
              <a:t>with probability 0.1 each. The range is the </a:t>
            </a:r>
          </a:p>
          <a:p>
            <a:pPr>
              <a:buNone/>
            </a:pPr>
            <a:r>
              <a:rPr lang="en-US" sz="1800" dirty="0" smtClean="0"/>
              <a:t>non-negative integers with 	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+x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= 3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List the marginal PDF of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688975" y="4121150"/>
          <a:ext cx="771366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Worksheet" r:id="rId5" imgW="3409946" imgH="580929" progId="Excel.Sheet.12">
                  <p:embed/>
                </p:oleObj>
              </mc:Choice>
              <mc:Fallback>
                <p:oleObj name="Worksheet" r:id="rId5" imgW="3409946" imgH="580929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121150"/>
                        <a:ext cx="7713663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609600" y="5654675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Also,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E(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2</a:t>
            </a:r>
            <a:r>
              <a:rPr lang="en-US" sz="2600" dirty="0" smtClean="0"/>
              <a:t>) = 0(0.4) + 1(0.3) + 2(0.2) + 3(0.1) = 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914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Distribution of a Subset of Random Variables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7" y="1600200"/>
            <a:ext cx="8442263" cy="3416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Conditional probability distributions can be developed for multiple random variables by extension of the ideas used for two random variables.</a:t>
            </a:r>
          </a:p>
          <a:p>
            <a:r>
              <a:rPr lang="en-US" sz="2800" dirty="0" smtClean="0"/>
              <a:t>Suppose </a:t>
            </a:r>
            <a:r>
              <a:rPr lang="en-US" sz="2800" i="1" dirty="0" smtClean="0"/>
              <a:t>p</a:t>
            </a:r>
            <a:r>
              <a:rPr lang="en-US" sz="2800" dirty="0" smtClean="0"/>
              <a:t> = 5 and we wish to find the distribution conditional on 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and X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3886200"/>
          <a:ext cx="77787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Equation" r:id="rId4" imgW="3111480" imgH="761760" progId="Equation.DSMT4">
                  <p:embed/>
                </p:oleObj>
              </mc:Choice>
              <mc:Fallback>
                <p:oleObj name="Equation" r:id="rId4" imgW="311148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777875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for 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After careful study of this chapter, you should be able to do the </a:t>
            </a:r>
          </a:p>
          <a:p>
            <a:pPr>
              <a:buNone/>
            </a:pPr>
            <a:r>
              <a:rPr lang="en-US" sz="2400" dirty="0" smtClean="0"/>
              <a:t>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joint probability mass functions and joint probability density functions to calculate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marginal and conditional probability distributions from joint probability distributions.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Interpret and calculate covariances and correlations between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multinomial distribution to determine probabilities.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Properties of a bivariate normal distribution and to draw contour plots for the probability density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means and variances for linear combinations of random variables, and calculate probabilities for linear combinations of normally distributed random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Determine the distribution of a general function of a random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moment generating functions and use them to determine moments and distributions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5 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with 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concept of independence can be extended to </a:t>
            </a:r>
          </a:p>
          <a:p>
            <a:pPr>
              <a:buNone/>
            </a:pPr>
            <a:r>
              <a:rPr lang="en-US" sz="2800" dirty="0" smtClean="0"/>
              <a:t>multiple variables.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78" y="2770686"/>
            <a:ext cx="8198443" cy="131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5-18: Layer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Suppose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represent the thickness in </a:t>
            </a:r>
            <a:r>
              <a:rPr lang="el-GR" sz="2400" dirty="0" smtClean="0"/>
              <a:t>μ</a:t>
            </a:r>
            <a:r>
              <a:rPr lang="en-US" sz="2400" dirty="0" smtClean="0"/>
              <a:t>m of a </a:t>
            </a:r>
          </a:p>
          <a:p>
            <a:pPr>
              <a:buNone/>
            </a:pPr>
            <a:r>
              <a:rPr lang="en-US" sz="2400" dirty="0" smtClean="0"/>
              <a:t>substrate, an active layer and a coating layer of a chemical </a:t>
            </a:r>
          </a:p>
          <a:p>
            <a:pPr>
              <a:buNone/>
            </a:pPr>
            <a:r>
              <a:rPr lang="en-US" sz="2400" dirty="0" smtClean="0"/>
              <a:t>product.  Assume that these variables are independent and </a:t>
            </a:r>
          </a:p>
          <a:p>
            <a:pPr>
              <a:buNone/>
            </a:pPr>
            <a:r>
              <a:rPr lang="en-US" sz="2400" dirty="0" smtClean="0"/>
              <a:t>normally distributed with parameters and specified limits as </a:t>
            </a:r>
          </a:p>
          <a:p>
            <a:pPr>
              <a:buNone/>
            </a:pPr>
            <a:r>
              <a:rPr lang="en-US" sz="2400" dirty="0" smtClean="0"/>
              <a:t>tabled.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5-1.5 More Than Two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4648200" y="2968625"/>
          <a:ext cx="412115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Worksheet" r:id="rId5" imgW="2305099" imgH="1676410" progId="Excel.Sheet.12">
                  <p:embed/>
                </p:oleObj>
              </mc:Choice>
              <mc:Fallback>
                <p:oleObj name="Worksheet" r:id="rId5" imgW="2305099" imgH="167641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68625"/>
                        <a:ext cx="412115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1242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proportion of the product meets all specifications?  </a:t>
            </a:r>
          </a:p>
          <a:p>
            <a:r>
              <a:rPr lang="en-US" sz="2200" dirty="0" smtClean="0"/>
              <a:t>Answer: </a:t>
            </a:r>
            <a:r>
              <a:rPr lang="en-US" sz="2200" dirty="0" smtClean="0">
                <a:solidFill>
                  <a:srgbClr val="002060"/>
                </a:solidFill>
              </a:rPr>
              <a:t>0.7783, 3 layer product.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Which one of the three thicknesses has the least probability of meeting specs?</a:t>
            </a:r>
          </a:p>
          <a:p>
            <a:r>
              <a:rPr lang="en-US" sz="2200" dirty="0" smtClean="0"/>
              <a:t>Answer: </a:t>
            </a:r>
            <a:r>
              <a:rPr lang="en-US" sz="2200" dirty="0" smtClean="0">
                <a:solidFill>
                  <a:srgbClr val="002060"/>
                </a:solidFill>
              </a:rPr>
              <a:t>Layer 3 has least prob.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Covariance is a measure of the relationship between two random variables.</a:t>
            </a:r>
          </a:p>
          <a:p>
            <a:r>
              <a:rPr lang="en-US" dirty="0" smtClean="0"/>
              <a:t>First, we need to describe the expected value of a function of two random variables.  Let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denote the function of interest.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Pic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8" y="3794881"/>
            <a:ext cx="8131392" cy="14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5-19: Expected Value of a Function of Two Random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990601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the joint probability distribution of the two random variables in Example 5-1, calculate </a:t>
            </a:r>
            <a:r>
              <a:rPr lang="en-US" sz="2000" i="1" dirty="0" smtClean="0"/>
              <a:t>E </a:t>
            </a:r>
            <a:r>
              <a:rPr lang="en-US" sz="2000" dirty="0" smtClean="0"/>
              <a:t>[(</a:t>
            </a:r>
            <a:r>
              <a:rPr lang="en-US" sz="2000" i="1" dirty="0" smtClean="0"/>
              <a:t>X</a:t>
            </a:r>
            <a:r>
              <a:rPr lang="en-US" sz="2000" dirty="0" smtClean="0"/>
              <a:t>-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)(</a:t>
            </a:r>
            <a:r>
              <a:rPr lang="en-US" sz="2000" i="1" dirty="0" smtClean="0"/>
              <a:t>Y</a:t>
            </a:r>
            <a:r>
              <a:rPr lang="en-US" sz="2000" dirty="0" smtClean="0"/>
              <a:t>-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)].</a:t>
            </a:r>
          </a:p>
          <a:p>
            <a:endParaRPr lang="en-US" sz="2000" dirty="0" smtClean="0"/>
          </a:p>
          <a:p>
            <a:r>
              <a:rPr lang="en-US" sz="2000" dirty="0" smtClean="0"/>
              <a:t>The result is obtained by multiplying </a:t>
            </a:r>
            <a:r>
              <a:rPr lang="en-US" sz="2000" i="1" dirty="0" smtClean="0"/>
              <a:t>x</a:t>
            </a:r>
            <a:r>
              <a:rPr lang="en-US" sz="2000" dirty="0" smtClean="0"/>
              <a:t> - 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 times </a:t>
            </a:r>
            <a:r>
              <a:rPr lang="en-US" sz="2000" i="1" dirty="0" smtClean="0"/>
              <a:t>y</a:t>
            </a:r>
            <a:r>
              <a:rPr lang="en-US" sz="2000" dirty="0" smtClean="0"/>
              <a:t> - </a:t>
            </a:r>
            <a:r>
              <a:rPr lang="el-GR" sz="2000" dirty="0" smtClean="0"/>
              <a:t>μ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, times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xy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,</a:t>
            </a:r>
            <a:r>
              <a:rPr lang="en-US" sz="2000" i="1" dirty="0" smtClean="0"/>
              <a:t>Y</a:t>
            </a:r>
            <a:r>
              <a:rPr lang="en-US" sz="2000" dirty="0" smtClean="0"/>
              <a:t>) for each point in the range of (</a:t>
            </a:r>
            <a:r>
              <a:rPr lang="en-US" sz="2000" i="1" dirty="0" smtClean="0"/>
              <a:t>X</a:t>
            </a:r>
            <a:r>
              <a:rPr lang="en-US" sz="2000" dirty="0" smtClean="0"/>
              <a:t>,</a:t>
            </a:r>
            <a:r>
              <a:rPr lang="en-US" sz="2000" i="1" dirty="0" smtClean="0"/>
              <a:t>Y</a:t>
            </a:r>
            <a:r>
              <a:rPr lang="en-US" sz="2000" dirty="0" smtClean="0"/>
              <a:t>). First,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and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were determined previously from the marginal distributions for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Y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l-GR" sz="2000" dirty="0" smtClean="0"/>
              <a:t> μ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 2.35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l-GR" sz="2000" dirty="0" smtClean="0"/>
              <a:t>μ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= 2.49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Pictur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" y="966633"/>
            <a:ext cx="8326448" cy="505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(</a:t>
            </a:r>
            <a:r>
              <a:rPr lang="el-GR" dirty="0" smtClean="0"/>
              <a:t>ρ</a:t>
            </a:r>
            <a:r>
              <a:rPr lang="en-US" dirty="0" smtClean="0"/>
              <a:t> = rho)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" y="945085"/>
            <a:ext cx="8027769" cy="496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5-21: Covariance &amp; Correlation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148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Determine the covariance </a:t>
            </a:r>
          </a:p>
          <a:p>
            <a:pPr>
              <a:buNone/>
            </a:pPr>
            <a:r>
              <a:rPr lang="en-US" sz="2000" dirty="0" smtClean="0"/>
              <a:t>and correlation to the figure </a:t>
            </a:r>
          </a:p>
          <a:p>
            <a:pPr>
              <a:buNone/>
            </a:pPr>
            <a:r>
              <a:rPr lang="en-US" sz="2000" dirty="0" smtClean="0"/>
              <a:t>below.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502150" y="914400"/>
          <a:ext cx="4065588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Worksheet" r:id="rId5" imgW="2943197" imgH="3819614" progId="Excel.Sheet.12">
                  <p:embed/>
                </p:oleObj>
              </mc:Choice>
              <mc:Fallback>
                <p:oleObj name="Worksheet" r:id="rId5" imgW="2943197" imgH="3819614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914400"/>
                        <a:ext cx="4065588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410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5-13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Discrete joint distribution,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0574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Implies </a:t>
            </a:r>
            <a:r>
              <a:rPr lang="el-GR" dirty="0" smtClean="0"/>
              <a:t>ρ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 random variables,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l-GR" dirty="0" smtClean="0"/>
              <a:t>σ</a:t>
            </a:r>
            <a:r>
              <a:rPr lang="en-US" baseline="-25000" dirty="0" smtClean="0"/>
              <a:t>XY</a:t>
            </a:r>
            <a:r>
              <a:rPr lang="en-US" dirty="0" smtClean="0"/>
              <a:t> = </a:t>
            </a:r>
            <a:r>
              <a:rPr lang="el-GR" dirty="0" smtClean="0"/>
              <a:t>ρ</a:t>
            </a:r>
            <a:r>
              <a:rPr lang="en-US" baseline="-25000" dirty="0" smtClean="0"/>
              <a:t>XY</a:t>
            </a:r>
            <a:r>
              <a:rPr lang="en-US" dirty="0" smtClean="0"/>
              <a:t> = 0 		   	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ρ</a:t>
            </a:r>
            <a:r>
              <a:rPr lang="en-US" baseline="-25000" dirty="0" smtClean="0"/>
              <a:t>XY</a:t>
            </a:r>
            <a:r>
              <a:rPr lang="en-US" dirty="0" smtClean="0"/>
              <a:t> = 0 is necessary, but not a sufficient condition for independence.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Example 5-23: Independence Implies Zero Covariance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5-2 Covariance &amp; Correlation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839788"/>
          <a:ext cx="54181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Equation" r:id="rId4" imgW="3009600" imgH="507960" progId="Equation.DSMT4">
                  <p:embed/>
                </p:oleObj>
              </mc:Choice>
              <mc:Fallback>
                <p:oleObj name="Equation" r:id="rId4" imgW="30096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9788"/>
                        <a:ext cx="5418138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3962400"/>
            <a:ext cx="259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5-15  </a:t>
            </a:r>
            <a:r>
              <a:rPr lang="en-US" sz="2000" dirty="0" smtClean="0"/>
              <a:t>A planar joint distribution.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32163" y="1770063"/>
          <a:ext cx="2503487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Equation" r:id="rId6" imgW="1993680" imgH="3009600" progId="Equation.DSMT4">
                  <p:embed/>
                </p:oleObj>
              </mc:Choice>
              <mc:Fallback>
                <p:oleObj name="Equation" r:id="rId6" imgW="1993680" imgH="300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1770063"/>
                        <a:ext cx="2503487" cy="377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7200" y="1905000"/>
          <a:ext cx="267940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Equation" r:id="rId8" imgW="2133360" imgH="3276360" progId="Equation.DSMT4">
                  <p:embed/>
                </p:oleObj>
              </mc:Choice>
              <mc:Fallback>
                <p:oleObj name="Equation" r:id="rId8" imgW="2133360" imgH="3276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67940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1295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Suppose a random experiment consists of a series of </a:t>
            </a:r>
            <a:r>
              <a:rPr lang="en-US" i="1" dirty="0" smtClean="0"/>
              <a:t>n</a:t>
            </a:r>
            <a:r>
              <a:rPr lang="en-US" dirty="0" smtClean="0"/>
              <a:t> trials.  Assume that: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outcome of each trial can be classifies into one of </a:t>
            </a:r>
            <a:r>
              <a:rPr lang="en-US" i="1" dirty="0" smtClean="0"/>
              <a:t>k</a:t>
            </a:r>
            <a:r>
              <a:rPr lang="en-US" dirty="0" smtClean="0"/>
              <a:t> classes.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probability of a trial resulting in one of the </a:t>
            </a:r>
            <a:r>
              <a:rPr lang="en-US" i="1" dirty="0" smtClean="0"/>
              <a:t>k</a:t>
            </a:r>
            <a:r>
              <a:rPr lang="en-US" dirty="0" smtClean="0"/>
              <a:t> outcomes is constant, and equal to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p</a:t>
            </a:r>
            <a:r>
              <a:rPr lang="en-US" i="1" baseline="-25000" dirty="0" smtClean="0"/>
              <a:t>k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The trials are independent.</a:t>
            </a:r>
          </a:p>
          <a:p>
            <a:pPr marL="571500" indent="-514350"/>
            <a:r>
              <a:rPr lang="en-US" dirty="0" smtClean="0"/>
              <a:t>The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k </a:t>
            </a:r>
            <a:r>
              <a:rPr lang="en-US" dirty="0" smtClean="0"/>
              <a:t>denote the number of outcomes in each class and have a multinomial distribution and probability mass function: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81964"/>
            <a:ext cx="7954623" cy="130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Probability Mass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" y="1752600"/>
            <a:ext cx="8192347" cy="30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5-25: Digital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Of the 20 bits received over a digital channel, 14 are of excellent  </a:t>
            </a:r>
          </a:p>
          <a:p>
            <a:pPr>
              <a:buNone/>
            </a:pPr>
            <a:r>
              <a:rPr lang="en-US" sz="2000" dirty="0" smtClean="0"/>
              <a:t>quality, 3 are good, 2 are fair, 1 is poor. The sequence received was </a:t>
            </a:r>
          </a:p>
          <a:p>
            <a:pPr>
              <a:buNone/>
            </a:pPr>
            <a:r>
              <a:rPr lang="en-US" sz="2000" dirty="0" smtClean="0"/>
              <a:t>EEEEEEEEEEEEEEGGGFFP. Let the random variables </a:t>
            </a:r>
            <a:r>
              <a:rPr lang="en-US" sz="2000" i="1" dirty="0" smtClean="0"/>
              <a:t>X</a:t>
            </a:r>
            <a:r>
              <a:rPr lang="en-US" sz="2000" dirty="0" smtClean="0"/>
              <a:t>1</a:t>
            </a:r>
            <a:r>
              <a:rPr lang="en-US" sz="2000" i="1" dirty="0" smtClean="0"/>
              <a:t> , X</a:t>
            </a:r>
            <a:r>
              <a:rPr lang="en-US" sz="2000" dirty="0" smtClean="0"/>
              <a:t>2</a:t>
            </a:r>
            <a:r>
              <a:rPr lang="en-US" sz="2000" i="1" dirty="0" smtClean="0"/>
              <a:t> , X</a:t>
            </a:r>
            <a:r>
              <a:rPr lang="en-US" sz="2000" dirty="0" smtClean="0"/>
              <a:t>3</a:t>
            </a:r>
            <a:r>
              <a:rPr lang="en-US" sz="2000" i="1" dirty="0" smtClean="0"/>
              <a:t>, </a:t>
            </a:r>
          </a:p>
          <a:p>
            <a:pPr>
              <a:buNone/>
            </a:pPr>
            <a:r>
              <a:rPr lang="en-US" sz="2000" i="1" dirty="0" smtClean="0"/>
              <a:t>and X4 </a:t>
            </a:r>
            <a:r>
              <a:rPr lang="en-US" sz="2000" dirty="0" smtClean="0"/>
              <a:t>denote the number of bits that are </a:t>
            </a:r>
            <a:r>
              <a:rPr lang="en-US" sz="2000" i="1" dirty="0" smtClean="0"/>
              <a:t>E, G, F , </a:t>
            </a:r>
            <a:r>
              <a:rPr lang="en-US" sz="2000" dirty="0" smtClean="0"/>
              <a:t>and</a:t>
            </a:r>
            <a:r>
              <a:rPr lang="en-US" sz="2000" i="1" dirty="0" smtClean="0"/>
              <a:t> P, </a:t>
            </a:r>
            <a:r>
              <a:rPr lang="en-US" sz="2000" dirty="0" smtClean="0"/>
              <a:t>respectively, </a:t>
            </a:r>
          </a:p>
          <a:p>
            <a:pPr>
              <a:buNone/>
            </a:pPr>
            <a:r>
              <a:rPr lang="en-US" sz="2000" dirty="0" smtClean="0"/>
              <a:t>in a transmission of 20 bits. What is the probability that 12 bits are </a:t>
            </a:r>
            <a:r>
              <a:rPr lang="en-US" sz="2000" i="1" dirty="0" smtClean="0"/>
              <a:t>E</a:t>
            </a:r>
            <a:r>
              <a:rPr lang="en-US" sz="2000" dirty="0" smtClean="0"/>
              <a:t>, 6 </a:t>
            </a:r>
          </a:p>
          <a:p>
            <a:pPr>
              <a:buNone/>
            </a:pPr>
            <a:r>
              <a:rPr lang="en-US" sz="2000" dirty="0" smtClean="0"/>
              <a:t>bits are </a:t>
            </a:r>
            <a:r>
              <a:rPr lang="en-US" sz="2000" i="1" dirty="0" smtClean="0"/>
              <a:t>G</a:t>
            </a:r>
            <a:r>
              <a:rPr lang="en-US" sz="2000" dirty="0" smtClean="0"/>
              <a:t>, 2 are </a:t>
            </a:r>
            <a:r>
              <a:rPr lang="en-US" sz="2000" i="1" dirty="0" smtClean="0"/>
              <a:t>F</a:t>
            </a:r>
            <a:r>
              <a:rPr lang="en-US" sz="2000" dirty="0" smtClean="0"/>
              <a:t>, and 0 are </a:t>
            </a:r>
            <a:r>
              <a:rPr lang="en-US" sz="2000" i="1" dirty="0" smtClean="0"/>
              <a:t>P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0700" y="3810000"/>
          <a:ext cx="805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Equation" r:id="rId6" imgW="4622760" imgH="393480" progId="Equation.DSMT4">
                  <p:embed/>
                </p:oleObj>
              </mc:Choice>
              <mc:Fallback>
                <p:oleObj name="Equation" r:id="rId6" imgW="46227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810000"/>
                        <a:ext cx="8051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609600" y="5181600"/>
          <a:ext cx="824304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Worksheet" r:id="rId9" imgW="5838749" imgH="485851" progId="Excel.Sheet.12">
                  <p:embed/>
                </p:oleObj>
              </mc:Choice>
              <mc:Fallback>
                <p:oleObj name="Worksheet" r:id="rId9" imgW="5838749" imgH="485851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824304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Mean and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marginal distributions of the multinomial </a:t>
            </a:r>
          </a:p>
          <a:p>
            <a:pPr>
              <a:buNone/>
            </a:pPr>
            <a:r>
              <a:rPr lang="en-US" dirty="0" smtClean="0"/>
              <a:t>are binomial.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X</a:t>
            </a:r>
            <a:r>
              <a:rPr lang="en-US" i="1" baseline="-25000" dirty="0" smtClean="0"/>
              <a:t>k</a:t>
            </a:r>
            <a:r>
              <a:rPr lang="en-US" dirty="0" smtClean="0"/>
              <a:t> have a multinomial distribution, </a:t>
            </a:r>
          </a:p>
          <a:p>
            <a:pPr>
              <a:buNone/>
            </a:pPr>
            <a:r>
              <a:rPr lang="en-US" dirty="0" smtClean="0"/>
              <a:t>the marginal probability distributions of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is </a:t>
            </a:r>
          </a:p>
          <a:p>
            <a:pPr>
              <a:buNone/>
            </a:pPr>
            <a:r>
              <a:rPr lang="en-US" dirty="0" smtClean="0"/>
              <a:t>binomial with: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smtClean="0"/>
              <a:t>np</a:t>
            </a:r>
            <a:r>
              <a:rPr lang="en-US" i="1" baseline="-25000" dirty="0" smtClean="0"/>
              <a:t>i</a:t>
            </a:r>
            <a:r>
              <a:rPr lang="en-US" dirty="0" smtClean="0"/>
              <a:t>   and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np</a:t>
            </a:r>
            <a:r>
              <a:rPr lang="en-US" i="1" baseline="-25000" dirty="0" err="1" smtClean="0"/>
              <a:t>i</a:t>
            </a:r>
            <a:r>
              <a:rPr lang="en-US" dirty="0" smtClean="0"/>
              <a:t>(1-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5-3.1 Multinomial Probability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Bivariate Normal Probability Density Function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875" y="1524000"/>
          <a:ext cx="8712200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Equation" r:id="rId4" imgW="4203360" imgH="1396800" progId="Equation.DSMT4">
                  <p:embed/>
                </p:oleObj>
              </mc:Choice>
              <mc:Fallback>
                <p:oleObj name="Equation" r:id="rId4" imgW="4203360" imgH="1396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524000"/>
                        <a:ext cx="8712200" cy="307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5350" y="4876800"/>
          <a:ext cx="71421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7" name="Equation" r:id="rId6" imgW="3479760" imgH="482400" progId="Equation.DSMT4">
                  <p:embed/>
                </p:oleObj>
              </mc:Choice>
              <mc:Fallback>
                <p:oleObj name="Equation" r:id="rId6" imgW="34797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876800"/>
                        <a:ext cx="71421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914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probability density function of a </a:t>
            </a:r>
            <a:r>
              <a:rPr lang="en-US" sz="2000" b="1" dirty="0" smtClean="0"/>
              <a:t>bivariate normal distribution 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Marginal Distributions of the Bivariate Normal Random Variables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If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have a bivariate normal distribution with </a:t>
            </a:r>
          </a:p>
          <a:p>
            <a:pPr>
              <a:buNone/>
            </a:pPr>
            <a:r>
              <a:rPr lang="en-US" sz="2800" dirty="0" smtClean="0"/>
              <a:t>joint probability density function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 	 	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XY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dirty="0" smtClean="0"/>
              <a:t>;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,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,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</a:t>
            </a:r>
            <a:r>
              <a:rPr lang="el-GR" sz="2800" dirty="0" smtClean="0"/>
              <a:t>ρ</a:t>
            </a:r>
            <a:r>
              <a:rPr lang="en-US" sz="2800" dirty="0" smtClean="0"/>
              <a:t>)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marginal probability distributions of </a:t>
            </a:r>
            <a:r>
              <a:rPr lang="en-US" sz="2800" i="1" dirty="0" smtClean="0"/>
              <a:t>X</a:t>
            </a:r>
            <a:r>
              <a:rPr lang="en-US" sz="2800" dirty="0" smtClean="0"/>
              <a:t> and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are normal with means 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 and </a:t>
            </a:r>
            <a:r>
              <a:rPr lang="el-GR" sz="2800" dirty="0" smtClean="0"/>
              <a:t>μ</a:t>
            </a:r>
            <a:r>
              <a:rPr lang="en-US" sz="2800" i="1" baseline="-25000" dirty="0" smtClean="0"/>
              <a:t>Y </a:t>
            </a:r>
            <a:r>
              <a:rPr lang="en-US" sz="2800" dirty="0" smtClean="0"/>
              <a:t>and </a:t>
            </a:r>
            <a:r>
              <a:rPr lang="en-US" dirty="0" smtClean="0"/>
              <a:t>standard </a:t>
            </a:r>
          </a:p>
          <a:p>
            <a:pPr>
              <a:buNone/>
            </a:pPr>
            <a:r>
              <a:rPr lang="en-US" dirty="0" smtClean="0"/>
              <a:t>deviations</a:t>
            </a:r>
            <a:r>
              <a:rPr lang="en-US" sz="2800" dirty="0" smtClean="0"/>
              <a:t> 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X</a:t>
            </a:r>
            <a:r>
              <a:rPr lang="en-US" sz="2800" dirty="0" smtClean="0"/>
              <a:t> and </a:t>
            </a:r>
            <a:r>
              <a:rPr lang="el-GR" sz="2800" dirty="0" smtClean="0"/>
              <a:t>σ</a:t>
            </a:r>
            <a:r>
              <a:rPr lang="en-US" sz="2800" i="1" baseline="-25000" dirty="0" smtClean="0"/>
              <a:t>Y</a:t>
            </a:r>
            <a:r>
              <a:rPr lang="en-US" sz="2800" dirty="0" smtClean="0"/>
              <a:t>, respectively.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Conditional Distribution of Bivariate Normal Random Variables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If </a:t>
            </a:r>
            <a:r>
              <a:rPr lang="en-US" sz="2600" i="1" dirty="0" smtClean="0"/>
              <a:t>X</a:t>
            </a:r>
            <a:r>
              <a:rPr lang="en-US" sz="2600" dirty="0" smtClean="0"/>
              <a:t> and </a:t>
            </a:r>
            <a:r>
              <a:rPr lang="en-US" sz="2600" i="1" dirty="0" smtClean="0"/>
              <a:t>Y</a:t>
            </a:r>
            <a:r>
              <a:rPr lang="en-US" sz="2600" dirty="0" smtClean="0"/>
              <a:t> have a bivariate normal distribution with </a:t>
            </a:r>
          </a:p>
          <a:p>
            <a:pPr>
              <a:buNone/>
            </a:pPr>
            <a:r>
              <a:rPr lang="en-US" sz="2600" dirty="0" smtClean="0"/>
              <a:t>joint probability density </a:t>
            </a:r>
            <a:r>
              <a:rPr lang="en-US" sz="2600" i="1" dirty="0" smtClean="0"/>
              <a:t>f</a:t>
            </a:r>
            <a:r>
              <a:rPr lang="en-US" sz="2600" i="1" baseline="-25000" dirty="0" smtClean="0"/>
              <a:t>XY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,</a:t>
            </a:r>
            <a:r>
              <a:rPr lang="en-US" sz="2600" i="1" dirty="0" smtClean="0"/>
              <a:t>y</a:t>
            </a:r>
            <a:r>
              <a:rPr lang="en-US" sz="2600" dirty="0" smtClean="0"/>
              <a:t>;</a:t>
            </a:r>
            <a:r>
              <a:rPr lang="el-GR" sz="2600" dirty="0" smtClean="0"/>
              <a:t>σ</a:t>
            </a:r>
            <a:r>
              <a:rPr lang="en-US" sz="2600" i="1" baseline="-25000" dirty="0" smtClean="0"/>
              <a:t>X</a:t>
            </a:r>
            <a:r>
              <a:rPr lang="en-US" sz="2600" dirty="0" smtClean="0"/>
              <a:t>,</a:t>
            </a:r>
            <a:r>
              <a:rPr lang="el-GR" sz="2600" dirty="0" smtClean="0"/>
              <a:t>σ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,</a:t>
            </a:r>
            <a:r>
              <a:rPr lang="el-GR" sz="2600" dirty="0" smtClean="0"/>
              <a:t>μ</a:t>
            </a:r>
            <a:r>
              <a:rPr lang="en-US" sz="2600" i="1" baseline="-25000" dirty="0" smtClean="0"/>
              <a:t>X</a:t>
            </a:r>
            <a:r>
              <a:rPr lang="en-US" sz="2600" dirty="0" smtClean="0"/>
              <a:t>,</a:t>
            </a:r>
            <a:r>
              <a:rPr lang="el-GR" sz="2600" dirty="0" smtClean="0"/>
              <a:t>μ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,</a:t>
            </a:r>
            <a:r>
              <a:rPr lang="el-GR" sz="2600" dirty="0" smtClean="0"/>
              <a:t>ρ</a:t>
            </a:r>
            <a:r>
              <a:rPr lang="en-US" sz="2600" dirty="0" smtClean="0"/>
              <a:t>), the </a:t>
            </a:r>
          </a:p>
          <a:p>
            <a:pPr>
              <a:buNone/>
            </a:pPr>
            <a:r>
              <a:rPr lang="en-US" sz="2600" dirty="0" smtClean="0"/>
              <a:t>conditional probability distribution of </a:t>
            </a:r>
            <a:r>
              <a:rPr lang="en-US" sz="2600" i="1" dirty="0" smtClean="0"/>
              <a:t>Y</a:t>
            </a:r>
            <a:r>
              <a:rPr lang="en-US" sz="2600" dirty="0" smtClean="0"/>
              <a:t> given </a:t>
            </a:r>
            <a:r>
              <a:rPr lang="en-US" sz="2600" i="1" dirty="0" smtClean="0"/>
              <a:t>X</a:t>
            </a:r>
            <a:r>
              <a:rPr lang="en-US" sz="2600" dirty="0" smtClean="0"/>
              <a:t> = </a:t>
            </a:r>
            <a:r>
              <a:rPr lang="en-US" sz="2600" i="1" dirty="0" smtClean="0"/>
              <a:t>x</a:t>
            </a:r>
            <a:r>
              <a:rPr lang="en-US" sz="2600" dirty="0" smtClean="0"/>
              <a:t> is </a:t>
            </a:r>
          </a:p>
          <a:p>
            <a:pPr>
              <a:buNone/>
            </a:pPr>
            <a:r>
              <a:rPr lang="en-US" sz="2600" dirty="0" smtClean="0"/>
              <a:t>normal with mean and variance as follows: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3124200"/>
          <a:ext cx="4572000" cy="232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9" name="Equation" r:id="rId4" imgW="1600200" imgH="812520" progId="Equation.DSMT4">
                  <p:embed/>
                </p:oleObj>
              </mc:Choice>
              <mc:Fallback>
                <p:oleObj name="Equation" r:id="rId4" imgW="16002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572000" cy="2322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Correlation of Bivariate Normal Random Variables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a bivariate normal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distribution with joint probability density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function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;</a:t>
            </a:r>
            <a:r>
              <a:rPr lang="el-GR" dirty="0" smtClean="0"/>
              <a:t>σ</a:t>
            </a:r>
            <a:r>
              <a:rPr lang="en-US" i="1" baseline="-25000" dirty="0" smtClean="0"/>
              <a:t>X</a:t>
            </a:r>
            <a:r>
              <a:rPr lang="en-US" dirty="0" smtClean="0"/>
              <a:t>,</a:t>
            </a:r>
            <a:r>
              <a:rPr lang="el-GR" dirty="0" smtClean="0"/>
              <a:t>σ</a:t>
            </a:r>
            <a:r>
              <a:rPr lang="en-US" i="1" baseline="-25000" dirty="0" smtClean="0"/>
              <a:t>Y</a:t>
            </a:r>
            <a:r>
              <a:rPr lang="en-US" dirty="0" smtClean="0"/>
              <a:t>,</a:t>
            </a:r>
            <a:r>
              <a:rPr lang="el-GR" dirty="0" smtClean="0"/>
              <a:t>μ</a:t>
            </a:r>
            <a:r>
              <a:rPr lang="en-US" i="1" baseline="-25000" dirty="0" smtClean="0"/>
              <a:t>X</a:t>
            </a:r>
            <a:r>
              <a:rPr lang="en-US" dirty="0" smtClean="0"/>
              <a:t>,</a:t>
            </a:r>
            <a:r>
              <a:rPr lang="el-GR" dirty="0" smtClean="0"/>
              <a:t>μ</a:t>
            </a:r>
            <a:r>
              <a:rPr lang="en-US" i="1" baseline="-25000" dirty="0" smtClean="0"/>
              <a:t>Y</a:t>
            </a:r>
            <a:r>
              <a:rPr lang="en-US" dirty="0" smtClean="0"/>
              <a:t>,</a:t>
            </a:r>
            <a:r>
              <a:rPr lang="el-GR" dirty="0" smtClean="0"/>
              <a:t>ρ</a:t>
            </a:r>
            <a:r>
              <a:rPr lang="en-US" dirty="0" smtClean="0"/>
              <a:t>), the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correlation between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is </a:t>
            </a:r>
            <a:r>
              <a:rPr lang="el-GR" dirty="0" smtClean="0"/>
              <a:t>ρ</a:t>
            </a:r>
            <a:r>
              <a:rPr lang="en-US" dirty="0" smtClean="0"/>
              <a:t>.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Bivariate Normal Correlation and Independence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general, zero correlation does not imply independence.  </a:t>
            </a:r>
          </a:p>
          <a:p>
            <a:r>
              <a:rPr lang="en-US" dirty="0" smtClean="0"/>
              <a:t>But in the special case that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a bivariate </a:t>
            </a:r>
            <a:r>
              <a:rPr lang="en-US" dirty="0" smtClean="0">
                <a:solidFill>
                  <a:srgbClr val="002060"/>
                </a:solidFill>
              </a:rPr>
              <a:t>normal</a:t>
            </a:r>
            <a:r>
              <a:rPr lang="en-US" dirty="0" smtClean="0"/>
              <a:t> distribution, if </a:t>
            </a:r>
            <a:r>
              <a:rPr lang="el-GR" i="1" dirty="0" smtClean="0"/>
              <a:t>ρ</a:t>
            </a:r>
            <a:r>
              <a:rPr lang="en-US" dirty="0" smtClean="0"/>
              <a:t> = 0, then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independent.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If </a:t>
            </a:r>
            <a:r>
              <a:rPr lang="en-US" i="1" dirty="0" smtClean="0"/>
              <a:t>X and Y have a bivariate normal </a:t>
            </a:r>
          </a:p>
          <a:p>
            <a:pPr>
              <a:buNone/>
            </a:pPr>
            <a:r>
              <a:rPr lang="en-US" i="1" dirty="0" smtClean="0"/>
              <a:t>	distribution with </a:t>
            </a:r>
            <a:r>
              <a:rPr lang="el-GR" i="1" dirty="0" smtClean="0"/>
              <a:t>ρ</a:t>
            </a:r>
            <a:r>
              <a:rPr lang="en-US" i="1" dirty="0" smtClean="0"/>
              <a:t>=0, X and Y </a:t>
            </a:r>
            <a:r>
              <a:rPr lang="en-US" dirty="0" smtClean="0"/>
              <a:t>are </a:t>
            </a:r>
          </a:p>
          <a:p>
            <a:pPr>
              <a:buNone/>
            </a:pPr>
            <a:r>
              <a:rPr lang="en-US" dirty="0" smtClean="0"/>
              <a:t>	independent.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5-3.2 Bivariate Normal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Functions of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function of random variables is itself a random variable.</a:t>
            </a:r>
          </a:p>
          <a:p>
            <a:r>
              <a:rPr lang="en-US" dirty="0" smtClean="0"/>
              <a:t>A function of random variables can be formed by either linear or nonlinear relationships.  We limit our discussion here to linear functions.</a:t>
            </a:r>
          </a:p>
          <a:p>
            <a:r>
              <a:rPr lang="en-US" dirty="0" smtClean="0"/>
              <a:t>Given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 and constants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c</a:t>
            </a:r>
            <a:r>
              <a:rPr lang="en-US" i="1" baseline="-25000" dirty="0" smtClean="0"/>
              <a:t>p</a:t>
            </a:r>
            <a:r>
              <a:rPr lang="en-US" dirty="0" smtClean="0"/>
              <a:t> 					</a:t>
            </a:r>
            <a:r>
              <a:rPr lang="en-US" i="1" dirty="0" smtClean="0"/>
              <a:t>Y</a:t>
            </a:r>
            <a:r>
              <a:rPr lang="en-US" dirty="0" smtClean="0"/>
              <a:t>=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n-US" i="1" dirty="0" smtClean="0"/>
              <a:t>c</a:t>
            </a:r>
            <a:r>
              <a:rPr lang="en-US" i="1" baseline="-25000" dirty="0" smtClean="0"/>
              <a:t>p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		     is a </a:t>
            </a:r>
            <a:r>
              <a:rPr lang="en-US" dirty="0" smtClean="0">
                <a:solidFill>
                  <a:srgbClr val="002060"/>
                </a:solidFill>
              </a:rPr>
              <a:t>linear combination </a:t>
            </a:r>
            <a:r>
              <a:rPr lang="en-US" dirty="0" smtClean="0"/>
              <a:t>of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 and Variance of a Linear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If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p </a:t>
            </a:r>
            <a:r>
              <a:rPr lang="en-US" sz="2400" i="1" dirty="0" smtClean="0"/>
              <a:t>are random variables, and Y</a:t>
            </a:r>
            <a:r>
              <a:rPr lang="en-US" sz="2400" dirty="0" smtClean="0"/>
              <a:t>=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</a:p>
          <a:p>
            <a:pPr>
              <a:buNone/>
            </a:pPr>
            <a:r>
              <a:rPr lang="en-US" sz="2400" dirty="0" smtClean="0"/>
              <a:t>… +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p</a:t>
            </a:r>
            <a:r>
              <a:rPr lang="en-US" sz="2400" i="1" dirty="0" smtClean="0"/>
              <a:t> , </a:t>
            </a:r>
            <a:r>
              <a:rPr lang="en-US" sz="2400" dirty="0" smtClean="0"/>
              <a:t>then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1" y="2679418"/>
            <a:ext cx="8460549" cy="273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5-31: Error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 semiconductor product consists of three layers.  </a:t>
            </a:r>
          </a:p>
          <a:p>
            <a:pPr>
              <a:buNone/>
            </a:pPr>
            <a:r>
              <a:rPr lang="en-US" dirty="0" smtClean="0"/>
              <a:t>The variances of the thickness of each layer is 25, </a:t>
            </a:r>
          </a:p>
          <a:p>
            <a:pPr>
              <a:buNone/>
            </a:pPr>
            <a:r>
              <a:rPr lang="en-US" dirty="0" smtClean="0"/>
              <a:t>40 and 30 nm.  What is the variance of the finished </a:t>
            </a:r>
          </a:p>
          <a:p>
            <a:pPr>
              <a:buNone/>
            </a:pPr>
            <a:r>
              <a:rPr lang="en-US" dirty="0" smtClean="0"/>
              <a:t>product?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54" y="3505200"/>
            <a:ext cx="5967491" cy="207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Joint Probability Density Function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343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Figure 5-2  </a:t>
            </a:r>
            <a:r>
              <a:rPr lang="en-US" dirty="0" smtClean="0"/>
              <a:t>Joint probability density function for the random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.  Probability that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is in the region </a:t>
            </a:r>
            <a:r>
              <a:rPr lang="en-US" i="1" dirty="0" smtClean="0"/>
              <a:t>R</a:t>
            </a:r>
            <a:r>
              <a:rPr lang="en-US" dirty="0" smtClean="0"/>
              <a:t> is determined by the </a:t>
            </a:r>
            <a:r>
              <a:rPr lang="en-US" dirty="0" smtClean="0">
                <a:solidFill>
                  <a:srgbClr val="002060"/>
                </a:solidFill>
              </a:rPr>
              <a:t>volume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  <a:r>
              <a:rPr lang="en-US" i="1" baseline="-25000" dirty="0" smtClean="0"/>
              <a:t>XY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dirty="0" smtClean="0"/>
              <a:t>) over the region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joint probability density function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the continuous random variables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, denotes as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XY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</a:t>
            </a:r>
            <a:r>
              <a:rPr lang="en-US" sz="2400" i="1" dirty="0" smtClean="0"/>
              <a:t>y</a:t>
            </a:r>
            <a:r>
              <a:rPr lang="en-US" sz="2400" dirty="0" smtClean="0"/>
              <a:t>), satisfies the following properties: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 descr="Pictur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48" y="2133600"/>
            <a:ext cx="4937352" cy="2072469"/>
          </a:xfrm>
          <a:prstGeom prst="rect">
            <a:avLst/>
          </a:prstGeom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Variance of an Average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13" y="1420534"/>
            <a:ext cx="6802574" cy="401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Reproductive Property of the Normal Distribution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6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2" y="1100520"/>
            <a:ext cx="7802236" cy="465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5-32: Linear Function of Independent Normal Random variables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4864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Let the random variables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denote </a:t>
            </a:r>
          </a:p>
          <a:p>
            <a:pPr>
              <a:buNone/>
            </a:pPr>
            <a:r>
              <a:rPr lang="en-US" sz="2200" dirty="0" smtClean="0"/>
              <a:t>the length and width of a manufactured </a:t>
            </a:r>
          </a:p>
          <a:p>
            <a:pPr>
              <a:buNone/>
            </a:pPr>
            <a:r>
              <a:rPr lang="en-US" sz="2200" dirty="0" smtClean="0"/>
              <a:t>part.  Their parameters are shown in the </a:t>
            </a:r>
          </a:p>
          <a:p>
            <a:pPr>
              <a:buNone/>
            </a:pPr>
            <a:r>
              <a:rPr lang="en-US" sz="2200" dirty="0" smtClean="0"/>
              <a:t>table. What is the probability that the </a:t>
            </a:r>
          </a:p>
          <a:p>
            <a:pPr>
              <a:buNone/>
            </a:pPr>
            <a:r>
              <a:rPr lang="en-US" sz="2200" dirty="0" smtClean="0"/>
              <a:t>perimeter exceeds 14.5 cm?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5-4 Linear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6249988" y="995363"/>
          <a:ext cx="23812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7" name="Worksheet" r:id="rId5" imgW="1876425" imgH="828675" progId="Excel.Sheet.12">
                  <p:embed/>
                </p:oleObj>
              </mc:Choice>
              <mc:Fallback>
                <p:oleObj name="Worksheet" r:id="rId5" imgW="1876425" imgH="82867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995363"/>
                        <a:ext cx="23812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971800"/>
          <a:ext cx="6781800" cy="23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Equation" r:id="rId7" imgW="4216320" imgH="1485720" progId="Equation.DSMT4">
                  <p:embed/>
                </p:oleObj>
              </mc:Choice>
              <mc:Fallback>
                <p:oleObj name="Equation" r:id="rId7" imgW="4216320" imgH="1485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6781800" cy="2389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895165" y="5410200"/>
          <a:ext cx="502023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Worksheet" r:id="rId10" imgW="4000500" imgH="485851" progId="Excel.Sheet.12">
                  <p:embed/>
                </p:oleObj>
              </mc:Choice>
              <mc:Fallback>
                <p:oleObj name="Worksheet" r:id="rId10" imgW="4000500" imgH="485851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165" y="5410200"/>
                        <a:ext cx="502023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General Function of a Discrete Random Variable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Suppose that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2060"/>
                </a:solidFill>
              </a:rPr>
              <a:t>discrete</a:t>
            </a:r>
            <a:r>
              <a:rPr lang="en-US" dirty="0" smtClean="0"/>
              <a:t> random variable with probability distribution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  Let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define a one-to-one transformation between the values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so that the equation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solved uniquely for </a:t>
            </a:r>
            <a:r>
              <a:rPr lang="en-US" i="1" dirty="0" smtClean="0"/>
              <a:t>x</a:t>
            </a:r>
            <a:r>
              <a:rPr lang="en-US" dirty="0" smtClean="0"/>
              <a:t> in terms of </a:t>
            </a:r>
            <a:r>
              <a:rPr lang="en-US" i="1" dirty="0" smtClean="0"/>
              <a:t>y</a:t>
            </a:r>
            <a:r>
              <a:rPr lang="en-US" dirty="0" smtClean="0"/>
              <a:t>.  Let this solution be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), the inverse transform function.  Then the probability mass function of the random variable </a:t>
            </a:r>
            <a:r>
              <a:rPr lang="en-US" i="1" dirty="0" smtClean="0"/>
              <a:t>Y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		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5-34: Function of a Discrete Random Variable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Let X be a geometric random variable with probability </a:t>
            </a:r>
          </a:p>
          <a:p>
            <a:pPr>
              <a:buNone/>
            </a:pPr>
            <a:r>
              <a:rPr lang="en-US" sz="2600" dirty="0" smtClean="0"/>
              <a:t>distribution  	</a:t>
            </a:r>
          </a:p>
          <a:p>
            <a:pPr>
              <a:buNone/>
            </a:pPr>
            <a:r>
              <a:rPr lang="en-US" sz="2600" i="1" dirty="0" smtClean="0"/>
              <a:t>           </a:t>
            </a:r>
            <a:r>
              <a:rPr lang="en-US" sz="2600" i="1" dirty="0" err="1" smtClean="0"/>
              <a:t>f</a:t>
            </a:r>
            <a:r>
              <a:rPr lang="en-US" sz="2600" i="1" baseline="-25000" dirty="0" err="1" smtClean="0"/>
              <a:t>X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</a:t>
            </a:r>
            <a:r>
              <a:rPr lang="en-US" sz="2600" i="1" dirty="0" smtClean="0"/>
              <a:t>p</a:t>
            </a:r>
            <a:r>
              <a:rPr lang="en-US" sz="2600" dirty="0" smtClean="0"/>
              <a:t>(1-</a:t>
            </a:r>
            <a:r>
              <a:rPr lang="en-US" sz="2600" i="1" dirty="0" smtClean="0"/>
              <a:t>p</a:t>
            </a:r>
            <a:r>
              <a:rPr lang="en-US" sz="2600" dirty="0" smtClean="0"/>
              <a:t>)</a:t>
            </a:r>
            <a:r>
              <a:rPr lang="en-US" sz="2600" i="1" baseline="30000" dirty="0" smtClean="0"/>
              <a:t>x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 ,     </a:t>
            </a:r>
            <a:r>
              <a:rPr lang="en-US" sz="2600" i="1" dirty="0" smtClean="0"/>
              <a:t>x</a:t>
            </a:r>
            <a:r>
              <a:rPr lang="en-US" sz="2600" dirty="0" smtClean="0"/>
              <a:t> = 1, 2, …</a:t>
            </a:r>
          </a:p>
          <a:p>
            <a:pPr>
              <a:buNone/>
            </a:pPr>
            <a:r>
              <a:rPr lang="en-US" sz="2600" dirty="0" smtClean="0"/>
              <a:t>Find the probability distribution of </a:t>
            </a:r>
            <a:r>
              <a:rPr lang="en-US" sz="2600" i="1" dirty="0" smtClean="0"/>
              <a:t>Y</a:t>
            </a:r>
            <a:r>
              <a:rPr lang="en-US" sz="2600" dirty="0" smtClean="0"/>
              <a:t> =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Solution: </a:t>
            </a:r>
          </a:p>
          <a:p>
            <a:pPr lvl="1"/>
            <a:r>
              <a:rPr lang="en-US" sz="2600" dirty="0" smtClean="0"/>
              <a:t>Since </a:t>
            </a:r>
            <a:r>
              <a:rPr lang="en-US" sz="2600" i="1" dirty="0" smtClean="0"/>
              <a:t>X</a:t>
            </a:r>
            <a:r>
              <a:rPr lang="en-US" sz="2600" dirty="0" smtClean="0"/>
              <a:t> ≥ 0, the transformation is one-to-one.</a:t>
            </a:r>
          </a:p>
          <a:p>
            <a:pPr lvl="1"/>
            <a:r>
              <a:rPr lang="en-US" sz="2600" dirty="0" smtClean="0"/>
              <a:t>The inverse transform function is </a:t>
            </a:r>
            <a:r>
              <a:rPr lang="en-US" sz="2600" i="1" dirty="0" smtClean="0"/>
              <a:t>X</a:t>
            </a:r>
            <a:r>
              <a:rPr lang="en-US" sz="2600" dirty="0" smtClean="0"/>
              <a:t> =    .</a:t>
            </a:r>
          </a:p>
          <a:p>
            <a:pPr lvl="1"/>
            <a:r>
              <a:rPr lang="en-US" sz="2600" i="1" dirty="0" smtClean="0"/>
              <a:t>f</a:t>
            </a:r>
            <a:r>
              <a:rPr lang="en-US" sz="2600" i="1" baseline="-25000" dirty="0" smtClean="0"/>
              <a:t>Y</a:t>
            </a:r>
            <a:r>
              <a:rPr lang="en-US" sz="2600" dirty="0" smtClean="0"/>
              <a:t>(</a:t>
            </a:r>
            <a:r>
              <a:rPr lang="en-US" sz="2600" i="1" dirty="0" smtClean="0"/>
              <a:t>y</a:t>
            </a:r>
            <a:r>
              <a:rPr lang="en-US" sz="2600" dirty="0" smtClean="0"/>
              <a:t>) = </a:t>
            </a:r>
            <a:r>
              <a:rPr lang="en-US" sz="2600" i="1" dirty="0" smtClean="0"/>
              <a:t>p</a:t>
            </a:r>
            <a:r>
              <a:rPr lang="en-US" sz="2600" dirty="0" smtClean="0"/>
              <a:t>(1-</a:t>
            </a:r>
            <a:r>
              <a:rPr lang="en-US" sz="2600" i="1" dirty="0" smtClean="0"/>
              <a:t>p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   -1</a:t>
            </a:r>
            <a:r>
              <a:rPr lang="en-US" sz="2600" dirty="0" smtClean="0"/>
              <a:t> ,      y = 1, 4, 9, 16,…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11500" y="447040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79" name="Equation" r:id="rId4" imgW="241200" imgH="253800" progId="Equation.3">
                  <p:embed/>
                </p:oleObj>
              </mc:Choice>
              <mc:Fallback>
                <p:oleObj name="Equation" r:id="rId4" imgW="24120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4470400"/>
                        <a:ext cx="24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6629400" y="3942347"/>
          <a:ext cx="381000" cy="40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0" name="Equation" r:id="rId6" imgW="241200" imgH="253800" progId="Equation.3">
                  <p:embed/>
                </p:oleObj>
              </mc:Choice>
              <mc:Fallback>
                <p:oleObj name="Equation" r:id="rId6" imgW="2412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42347"/>
                        <a:ext cx="381000" cy="401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General Function of a Continuous Random Variable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Suppose that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2060"/>
                </a:solidFill>
              </a:rPr>
              <a:t>continuous</a:t>
            </a:r>
            <a:r>
              <a:rPr lang="en-US" dirty="0" smtClean="0"/>
              <a:t> random variable with probability distribution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  Let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define a one-to-one transformation between the values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so that the equation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solved uniquely for </a:t>
            </a:r>
            <a:r>
              <a:rPr lang="en-US" i="1" dirty="0" smtClean="0"/>
              <a:t>x</a:t>
            </a:r>
            <a:r>
              <a:rPr lang="en-US" dirty="0" smtClean="0"/>
              <a:t> in terms of </a:t>
            </a:r>
            <a:r>
              <a:rPr lang="en-US" i="1" dirty="0" smtClean="0"/>
              <a:t>y</a:t>
            </a:r>
            <a:r>
              <a:rPr lang="en-US" dirty="0" smtClean="0"/>
              <a:t>.  Let this solution be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), the inverse transform function.  Then the probability distribution of </a:t>
            </a:r>
            <a:r>
              <a:rPr lang="en-US" i="1" dirty="0" smtClean="0"/>
              <a:t>Y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i="1" dirty="0" smtClean="0"/>
              <a:t>f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i="1" baseline="-25000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)]∙|</a:t>
            </a:r>
            <a:r>
              <a:rPr lang="en-US" i="1" dirty="0" smtClean="0"/>
              <a:t>J</a:t>
            </a:r>
            <a:r>
              <a:rPr lang="en-US" dirty="0" smtClean="0"/>
              <a:t>|									 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dirty="0" smtClean="0"/>
              <a:t>’(</a:t>
            </a:r>
            <a:r>
              <a:rPr lang="en-US" i="1" dirty="0" smtClean="0"/>
              <a:t>y</a:t>
            </a:r>
            <a:r>
              <a:rPr lang="en-US" dirty="0" smtClean="0"/>
              <a:t>) is called the </a:t>
            </a:r>
            <a:r>
              <a:rPr lang="en-US" dirty="0" smtClean="0">
                <a:solidFill>
                  <a:srgbClr val="002060"/>
                </a:solidFill>
              </a:rPr>
              <a:t>Jacobian</a:t>
            </a:r>
            <a:r>
              <a:rPr lang="en-US" dirty="0" smtClean="0"/>
              <a:t> of the transformation and the absolute value of J is used.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5-35: Function of a Continuous Random Variable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Let X be a continuous random variable with probability distribution: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Find the probability distribution of </a:t>
            </a:r>
            <a:r>
              <a:rPr lang="en-US" sz="2800" i="1" dirty="0" smtClean="0"/>
              <a:t>Y</a:t>
            </a:r>
            <a:r>
              <a:rPr lang="en-US" sz="2800" dirty="0" smtClean="0"/>
              <a:t> = </a:t>
            </a:r>
            <a:r>
              <a:rPr lang="en-US" sz="2800" i="1" dirty="0" smtClean="0"/>
              <a:t>h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2</a:t>
            </a:r>
            <a:r>
              <a:rPr lang="en-US" sz="2800" i="1" dirty="0" smtClean="0"/>
              <a:t>X</a:t>
            </a:r>
            <a:r>
              <a:rPr lang="en-US" sz="2800" dirty="0" smtClean="0"/>
              <a:t> + 4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5-5 General Functions of Random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21000" y="1676400"/>
          <a:ext cx="313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4" name="Equation" r:id="rId4" imgW="1473120" imgH="393480" progId="Equation.DSMT4">
                  <p:embed/>
                </p:oleObj>
              </mc:Choice>
              <mc:Fallback>
                <p:oleObj name="Equation" r:id="rId4" imgW="14731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676400"/>
                        <a:ext cx="313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3429000"/>
          <a:ext cx="711540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5" name="Equation" r:id="rId6" imgW="3136680" imgH="1041120" progId="Equation.DSMT4">
                  <p:embed/>
                </p:oleObj>
              </mc:Choice>
              <mc:Fallback>
                <p:oleObj name="Equation" r:id="rId6" imgW="313668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7115408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Definition of Moments about the Origin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06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i="1" dirty="0" smtClean="0"/>
              <a:t>rth </a:t>
            </a:r>
            <a:r>
              <a:rPr lang="en-US" sz="3600" dirty="0" smtClean="0"/>
              <a:t>moment about the origin of the random variable</a:t>
            </a:r>
            <a:r>
              <a:rPr lang="en-US" sz="3600" i="1" dirty="0" smtClean="0"/>
              <a:t> X </a:t>
            </a:r>
            <a:r>
              <a:rPr lang="en-US" sz="3600" dirty="0" smtClean="0"/>
              <a:t>is</a:t>
            </a:r>
            <a:endParaRPr lang="en-US" sz="3600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906463" y="2819400"/>
          <a:ext cx="73564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3" name="Equation" r:id="rId4" imgW="3454200" imgH="761760" progId="Equation.DSMT4">
                  <p:embed/>
                </p:oleObj>
              </mc:Choice>
              <mc:Fallback>
                <p:oleObj name="Equation" r:id="rId4" imgW="345420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819400"/>
                        <a:ext cx="7356475" cy="162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Definition of a Moment-Generating Function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moment-generating function of the random variable </a:t>
            </a:r>
            <a:r>
              <a:rPr lang="en-US" sz="2400" i="1" dirty="0" smtClean="0"/>
              <a:t>X </a:t>
            </a:r>
            <a:r>
              <a:rPr lang="en-US" sz="2400" dirty="0" smtClean="0"/>
              <a:t>is the expected value of</a:t>
            </a:r>
            <a:r>
              <a:rPr lang="en-US" sz="2400" i="1" dirty="0" smtClean="0"/>
              <a:t> e</a:t>
            </a:r>
            <a:r>
              <a:rPr lang="en-US" sz="2400" i="1" baseline="30000" dirty="0" smtClean="0"/>
              <a:t>tX</a:t>
            </a:r>
            <a:r>
              <a:rPr lang="en-US" sz="2400" i="1" dirty="0" smtClean="0"/>
              <a:t> </a:t>
            </a:r>
            <a:r>
              <a:rPr lang="en-US" sz="2400" dirty="0" smtClean="0"/>
              <a:t>and is denoted by</a:t>
            </a:r>
            <a:r>
              <a:rPr lang="en-US" sz="2400" i="1" dirty="0" smtClean="0"/>
              <a:t> M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 (t). </a:t>
            </a:r>
            <a:r>
              <a:rPr lang="en-US" sz="2400" dirty="0" smtClean="0"/>
              <a:t>That is,</a:t>
            </a:r>
            <a:endParaRPr lang="en-US" sz="2400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1154113" y="2109788"/>
          <a:ext cx="6923087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8" name="Equation" r:id="rId4" imgW="3251160" imgH="761760" progId="Equation.DSMT4">
                  <p:embed/>
                </p:oleObj>
              </mc:Choice>
              <mc:Fallback>
                <p:oleObj name="Equation" r:id="rId4" imgW="325116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109788"/>
                        <a:ext cx="6923087" cy="162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X </a:t>
            </a:r>
            <a:r>
              <a:rPr lang="en-US" sz="2400" dirty="0" smtClean="0"/>
              <a:t>be a random variable with moment-generating function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). Then</a:t>
            </a:r>
            <a:endParaRPr lang="en-US" sz="2400" dirty="0"/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2524125" y="5127625"/>
          <a:ext cx="3460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9" name="Equation" r:id="rId6" imgW="1625400" imgH="419040" progId="Equation.DSMT4">
                  <p:embed/>
                </p:oleObj>
              </mc:Choice>
              <mc:Fallback>
                <p:oleObj name="Equation" r:id="rId6" imgW="16254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127625"/>
                        <a:ext cx="34607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5-36 Moment-Generating Function for a Binomial Random Variable-1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Let </a:t>
            </a:r>
            <a:r>
              <a:rPr lang="en-US" sz="2000" i="1" dirty="0" smtClean="0"/>
              <a:t>X </a:t>
            </a:r>
            <a:r>
              <a:rPr lang="en-US" sz="2000" dirty="0" smtClean="0"/>
              <a:t>follows a binomial distribution, that is</a:t>
            </a:r>
          </a:p>
          <a:p>
            <a:endParaRPr lang="en-US" sz="2000" dirty="0" smtClean="0"/>
          </a:p>
          <a:p>
            <a:r>
              <a:rPr lang="en-US" sz="2000" dirty="0" smtClean="0"/>
              <a:t>Determine the moment generating function and use it to verify that the mean and variance of the binomial random variable are </a:t>
            </a:r>
            <a:r>
              <a:rPr lang="el-GR" sz="2000" dirty="0" smtClean="0"/>
              <a:t>μ</a:t>
            </a:r>
            <a:r>
              <a:rPr lang="en-US" sz="2000" dirty="0" smtClean="0"/>
              <a:t>=</a:t>
            </a:r>
            <a:r>
              <a:rPr lang="en-US" sz="2000" i="1" dirty="0" err="1" smtClean="0"/>
              <a:t>np</a:t>
            </a:r>
            <a:r>
              <a:rPr lang="en-US" sz="2000" dirty="0" smtClean="0"/>
              <a:t> and </a:t>
            </a:r>
            <a:r>
              <a:rPr lang="el-GR" sz="2000" dirty="0" smtClean="0"/>
              <a:t>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err="1" smtClean="0"/>
              <a:t>np</a:t>
            </a:r>
            <a:r>
              <a:rPr lang="en-US" sz="2000" dirty="0" smtClean="0"/>
              <a:t>(1-</a:t>
            </a:r>
            <a:r>
              <a:rPr lang="en-US" sz="2000" i="1" dirty="0" smtClean="0"/>
              <a:t>p</a:t>
            </a:r>
            <a:r>
              <a:rPr lang="en-US" sz="2000" dirty="0" smtClean="0"/>
              <a:t>).</a:t>
            </a:r>
            <a:endParaRPr lang="en-US" sz="2000" baseline="30000" dirty="0" smtClean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5395912" y="812800"/>
          <a:ext cx="24526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Equation" r:id="rId4" imgW="2400120" imgH="457200" progId="Equation.DSMT4">
                  <p:embed/>
                </p:oleObj>
              </mc:Choice>
              <mc:Fallback>
                <p:oleObj name="Equation" r:id="rId4" imgW="240012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2" y="812800"/>
                        <a:ext cx="24526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84304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Now the first and second order derivatives will be</a:t>
            </a:r>
            <a:endParaRPr lang="en-US" sz="2000" dirty="0"/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36575" y="2946400"/>
          <a:ext cx="52657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Equation" r:id="rId6" imgW="3403440" imgH="457200" progId="Equation.DSMT4">
                  <p:embed/>
                </p:oleObj>
              </mc:Choice>
              <mc:Fallback>
                <p:oleObj name="Equation" r:id="rId6" imgW="340344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946400"/>
                        <a:ext cx="52657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2557046"/>
            <a:ext cx="4144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moment-generating function 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810000"/>
            <a:ext cx="4147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which is the binomial expansion of </a:t>
            </a:r>
            <a:endParaRPr lang="en-US" sz="2000" dirty="0"/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311400" y="4267200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6"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267200"/>
                        <a:ext cx="177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965200" y="5345113"/>
          <a:ext cx="43799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Equation" r:id="rId10" imgW="2565360" imgH="482400" progId="Equation.DSMT4">
                  <p:embed/>
                </p:oleObj>
              </mc:Choice>
              <mc:Fallback>
                <p:oleObj name="Equation" r:id="rId10" imgW="25653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345113"/>
                        <a:ext cx="437991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Let the random variable </a:t>
            </a:r>
            <a:r>
              <a:rPr lang="en-US" sz="2400" i="1" dirty="0" smtClean="0"/>
              <a:t>X</a:t>
            </a:r>
            <a:r>
              <a:rPr lang="en-US" sz="2400" dirty="0" smtClean="0"/>
              <a:t> denote the time until a computer </a:t>
            </a:r>
          </a:p>
          <a:p>
            <a:pPr>
              <a:buNone/>
            </a:pPr>
            <a:r>
              <a:rPr lang="en-US" sz="2400" dirty="0" smtClean="0"/>
              <a:t>server connects to your machine (in milliseconds), and let </a:t>
            </a:r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denote the time until the server authorizes you as a valid user (in </a:t>
            </a:r>
          </a:p>
          <a:p>
            <a:pPr>
              <a:buNone/>
            </a:pPr>
            <a:r>
              <a:rPr lang="en-US" sz="2400" dirty="0" smtClean="0"/>
              <a:t>milliseconds). 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measure the wait from a common </a:t>
            </a:r>
          </a:p>
          <a:p>
            <a:pPr>
              <a:buNone/>
            </a:pPr>
            <a:r>
              <a:rPr lang="en-US" sz="2400" dirty="0" smtClean="0"/>
              <a:t>starting point (</a:t>
            </a:r>
            <a:r>
              <a:rPr lang="en-US" sz="2400" i="1" dirty="0" smtClean="0"/>
              <a:t>x</a:t>
            </a:r>
            <a:r>
              <a:rPr lang="en-US" sz="2400" dirty="0" smtClean="0"/>
              <a:t> &lt; </a:t>
            </a:r>
            <a:r>
              <a:rPr lang="en-US" sz="2400" i="1" dirty="0" smtClean="0"/>
              <a:t>y</a:t>
            </a:r>
            <a:r>
              <a:rPr lang="en-US" sz="2400" dirty="0" smtClean="0"/>
              <a:t>).  The joint probability density function for </a:t>
            </a:r>
            <a:r>
              <a:rPr lang="en-US" sz="2400" i="1" dirty="0" smtClean="0"/>
              <a:t>X </a:t>
            </a:r>
          </a:p>
          <a:p>
            <a:pPr>
              <a:buNone/>
            </a:pPr>
            <a:r>
              <a:rPr lang="en-US" sz="2400" dirty="0" smtClean="0"/>
              <a:t>and</a:t>
            </a:r>
            <a:r>
              <a:rPr lang="en-US" sz="2400" i="1" dirty="0" smtClean="0"/>
              <a:t> Y </a:t>
            </a:r>
            <a:r>
              <a:rPr lang="en-US" sz="2400" dirty="0" smtClean="0"/>
              <a:t>is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351204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5-4  </a:t>
            </a:r>
            <a:r>
              <a:rPr lang="en-US" sz="2000" dirty="0" smtClean="0"/>
              <a:t>The joint probability density function of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Y</a:t>
            </a:r>
            <a:r>
              <a:rPr lang="en-US" sz="2000" dirty="0" smtClean="0"/>
              <a:t> is nonzero over the shaded region where </a:t>
            </a:r>
            <a:r>
              <a:rPr lang="en-US" sz="2000" i="1" dirty="0" smtClean="0"/>
              <a:t>x</a:t>
            </a:r>
            <a:r>
              <a:rPr lang="en-US" sz="2000" dirty="0" smtClean="0"/>
              <a:t> &lt; </a:t>
            </a:r>
            <a:r>
              <a:rPr lang="en-US" sz="2000" i="1" dirty="0" smtClean="0"/>
              <a:t>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014413" y="2743200"/>
          <a:ext cx="75485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Equation" r:id="rId4" imgW="3593880" imgH="253800" progId="Equation.DSMT4">
                  <p:embed/>
                </p:oleObj>
              </mc:Choice>
              <mc:Fallback>
                <p:oleObj name="Equation" r:id="rId4" imgW="359388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743200"/>
                        <a:ext cx="75485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429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5-36 Moment-Generating Function for a Binomial Random Variable-2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066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we set </a:t>
            </a:r>
            <a:r>
              <a:rPr lang="en-US" sz="2000" i="1" dirty="0" smtClean="0"/>
              <a:t>t </a:t>
            </a:r>
            <a:r>
              <a:rPr lang="en-US" sz="2000" dirty="0" smtClean="0"/>
              <a:t>= 0 in the above two equations we get</a:t>
            </a:r>
            <a:endParaRPr lang="en-US" sz="2000" dirty="0"/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1716088" y="1752600"/>
          <a:ext cx="29051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7" name="Equation" r:id="rId4" imgW="1701720" imgH="482400" progId="Equation.DSMT4">
                  <p:embed/>
                </p:oleObj>
              </mc:Choice>
              <mc:Fallback>
                <p:oleObj name="Equation" r:id="rId4" imgW="17017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752600"/>
                        <a:ext cx="290512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" y="28194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Now the variance is </a:t>
            </a:r>
            <a:endParaRPr lang="en-US" sz="2000" dirty="0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1524000" y="3429000"/>
          <a:ext cx="38592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8" name="Equation" r:id="rId6" imgW="2260440" imgH="711000" progId="Equation.DSMT4">
                  <p:embed/>
                </p:oleObj>
              </mc:Choice>
              <mc:Fallback>
                <p:oleObj name="Equation" r:id="rId6" imgW="226044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38592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457200" y="4953001"/>
          <a:ext cx="7639626" cy="47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Equation" r:id="rId8" imgW="3555720" imgH="228600" progId="Equation.DSMT4">
                  <p:embed/>
                </p:oleObj>
              </mc:Choice>
              <mc:Fallback>
                <p:oleObj name="Equation" r:id="rId8" imgW="35557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1"/>
                        <a:ext cx="7639626" cy="471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Properties of Moment-Generating Function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804863" y="1270000"/>
          <a:ext cx="76533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9" name="Equation" r:id="rId4" imgW="3593880" imgH="1904760" progId="Equation.DSMT4">
                  <p:embed/>
                </p:oleObj>
              </mc:Choice>
              <mc:Fallback>
                <p:oleObj name="Equation" r:id="rId4" imgW="3593880" imgH="1904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270000"/>
                        <a:ext cx="7653337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5-38 Distribution of a Sum of Poisson Random Variables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5-6 Moment Generating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Suppose that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and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are two independent Poisson random variables with parameters 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respectively. Determine the probability</a:t>
            </a:r>
          </a:p>
          <a:p>
            <a:r>
              <a:rPr lang="en-US" sz="2000" dirty="0" smtClean="0"/>
              <a:t>distribution of </a:t>
            </a:r>
            <a:r>
              <a:rPr lang="en-US" sz="2000" i="1" dirty="0" smtClean="0"/>
              <a:t>Y =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+ 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.</a:t>
            </a:r>
            <a:endParaRPr lang="en-US" sz="2000" baseline="30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401949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                                                        , the moment-generating function of </a:t>
            </a:r>
            <a:r>
              <a:rPr lang="en-US" sz="2000" i="1" dirty="0" smtClean="0"/>
              <a:t>Y =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+ X</a:t>
            </a:r>
            <a:r>
              <a:rPr lang="en-US" sz="2000" i="1" baseline="-25000" dirty="0" smtClean="0"/>
              <a:t>2  </a:t>
            </a:r>
            <a:r>
              <a:rPr lang="en-US" sz="2000" dirty="0" smtClean="0"/>
              <a:t>is </a:t>
            </a:r>
            <a:endParaRPr lang="en-US" sz="2000" dirty="0"/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2574925" y="2590800"/>
          <a:ext cx="1473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6" name="Equation" r:id="rId4" imgW="952200" imgH="266400" progId="Equation.DSMT4">
                  <p:embed/>
                </p:oleObj>
              </mc:Choice>
              <mc:Fallback>
                <p:oleObj name="Equation" r:id="rId4" imgW="9522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2590800"/>
                        <a:ext cx="14732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981200"/>
            <a:ext cx="787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moment-generating function of a Poisson random variable with </a:t>
            </a:r>
          </a:p>
          <a:p>
            <a:r>
              <a:rPr lang="en-US" sz="2000" dirty="0" smtClean="0"/>
              <a:t>parameter λ 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409890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Hence for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and X</a:t>
            </a:r>
            <a:r>
              <a:rPr lang="en-US" sz="2000" i="1" baseline="-25000" dirty="0" smtClean="0"/>
              <a:t>2,</a:t>
            </a:r>
            <a:r>
              <a:rPr lang="en-US" sz="2000" i="1" dirty="0" smtClean="0"/>
              <a:t> </a:t>
            </a:r>
            <a:endParaRPr lang="en-US" sz="2000" dirty="0"/>
          </a:p>
        </p:txBody>
      </p:sp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2819400" y="3276600"/>
          <a:ext cx="51419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Equation" r:id="rId6" imgW="2273040" imgH="279360" progId="Equation.DSMT4">
                  <p:embed/>
                </p:oleObj>
              </mc:Choice>
              <mc:Fallback>
                <p:oleObj name="Equation" r:id="rId6" imgW="227304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5141912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2057400" y="4800600"/>
          <a:ext cx="3581400" cy="155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8" name="Equation" r:id="rId8" imgW="1447560" imgH="749160" progId="Equation.DSMT4">
                  <p:embed/>
                </p:oleObj>
              </mc:Choice>
              <mc:Fallback>
                <p:oleObj name="Equation" r:id="rId8" imgW="1447560" imgH="749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00600"/>
                        <a:ext cx="3581400" cy="1550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143000" y="4038600"/>
          <a:ext cx="396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9" name="Equation" r:id="rId10" imgW="2184120" imgH="241200" progId="Equation.DSMT4">
                  <p:embed/>
                </p:oleObj>
              </mc:Choice>
              <mc:Fallback>
                <p:oleObj name="Equation" r:id="rId10" imgW="21841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396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Important Terms &amp; Concepts for Chapter 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200" dirty="0" smtClean="0"/>
              <a:t>Bivariate distribution</a:t>
            </a:r>
          </a:p>
          <a:p>
            <a:pPr>
              <a:buNone/>
            </a:pPr>
            <a:r>
              <a:rPr lang="en-US" sz="2200" dirty="0" smtClean="0"/>
              <a:t>Bivariate normal distribution</a:t>
            </a:r>
          </a:p>
          <a:p>
            <a:pPr>
              <a:buNone/>
            </a:pPr>
            <a:r>
              <a:rPr lang="en-US" sz="2200" dirty="0" smtClean="0"/>
              <a:t>Conditional mean</a:t>
            </a:r>
          </a:p>
          <a:p>
            <a:pPr>
              <a:buNone/>
            </a:pPr>
            <a:r>
              <a:rPr lang="en-US" sz="2200" dirty="0" smtClean="0"/>
              <a:t>Conditional probability density function</a:t>
            </a:r>
          </a:p>
          <a:p>
            <a:pPr>
              <a:buNone/>
            </a:pPr>
            <a:r>
              <a:rPr lang="en-US" sz="2200" dirty="0" smtClean="0"/>
              <a:t>Conditional probability mass function</a:t>
            </a:r>
          </a:p>
          <a:p>
            <a:pPr>
              <a:buNone/>
            </a:pPr>
            <a:r>
              <a:rPr lang="en-US" sz="2200" dirty="0" smtClean="0"/>
              <a:t>Conditional variance</a:t>
            </a:r>
          </a:p>
          <a:p>
            <a:pPr>
              <a:buNone/>
            </a:pPr>
            <a:r>
              <a:rPr lang="en-US" sz="2200" dirty="0" smtClean="0"/>
              <a:t>Contour plots</a:t>
            </a:r>
          </a:p>
          <a:p>
            <a:pPr>
              <a:buNone/>
            </a:pPr>
            <a:r>
              <a:rPr lang="en-US" sz="2200" dirty="0" smtClean="0"/>
              <a:t>Correlation</a:t>
            </a:r>
          </a:p>
          <a:p>
            <a:pPr>
              <a:buNone/>
            </a:pPr>
            <a:r>
              <a:rPr lang="en-US" sz="2200" dirty="0" smtClean="0"/>
              <a:t>Covariance</a:t>
            </a:r>
          </a:p>
          <a:p>
            <a:pPr>
              <a:buNone/>
            </a:pPr>
            <a:r>
              <a:rPr lang="en-US" sz="2200" dirty="0" smtClean="0"/>
              <a:t>Error propagation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General functions of random variables</a:t>
            </a:r>
          </a:p>
          <a:p>
            <a:pPr>
              <a:buNone/>
            </a:pPr>
            <a:r>
              <a:rPr lang="en-US" sz="2200" dirty="0" smtClean="0"/>
              <a:t>Independence</a:t>
            </a:r>
          </a:p>
          <a:p>
            <a:pPr>
              <a:buNone/>
            </a:pPr>
            <a:r>
              <a:rPr lang="en-US" sz="2200" dirty="0" smtClean="0"/>
              <a:t>Joint probability density function</a:t>
            </a:r>
          </a:p>
          <a:p>
            <a:pPr>
              <a:buNone/>
            </a:pPr>
            <a:r>
              <a:rPr lang="en-US" sz="2200" dirty="0" smtClean="0"/>
              <a:t>Joint probability mass function</a:t>
            </a:r>
          </a:p>
          <a:p>
            <a:pPr>
              <a:buNone/>
            </a:pPr>
            <a:r>
              <a:rPr lang="en-US" sz="2200" dirty="0" smtClean="0"/>
              <a:t>Linear functions of random variables</a:t>
            </a:r>
          </a:p>
          <a:p>
            <a:pPr>
              <a:buNone/>
            </a:pPr>
            <a:r>
              <a:rPr lang="en-US" sz="2200" dirty="0" smtClean="0"/>
              <a:t>Marginal probability distribution</a:t>
            </a:r>
          </a:p>
          <a:p>
            <a:pPr>
              <a:buNone/>
            </a:pPr>
            <a:r>
              <a:rPr lang="en-US" sz="2200" dirty="0" smtClean="0"/>
              <a:t>Multinomial distribution</a:t>
            </a:r>
          </a:p>
          <a:p>
            <a:pPr>
              <a:buNone/>
            </a:pPr>
            <a:r>
              <a:rPr lang="en-US" sz="2200" dirty="0" smtClean="0"/>
              <a:t>Reproductive property of the normal distribution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5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region with nonzero probability is shaded in </a:t>
            </a:r>
          </a:p>
          <a:p>
            <a:pPr>
              <a:buNone/>
            </a:pPr>
            <a:r>
              <a:rPr lang="en-US" sz="2800" dirty="0" smtClean="0"/>
              <a:t>Fig. 5-4. We verify that it integrates to 1 as follows: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6250" y="2438400"/>
          <a:ext cx="82470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4" imgW="4317840" imgH="1434960" progId="Equation.DSMT4">
                  <p:embed/>
                </p:oleObj>
              </mc:Choice>
              <mc:Fallback>
                <p:oleObj name="Equation" r:id="rId4" imgW="4317840" imgH="143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438400"/>
                        <a:ext cx="824706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5-2: Server Access Time-3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Now calculate a probability: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5-1.1 Joint Probability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343400"/>
            <a:ext cx="342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Figure 5-5  </a:t>
            </a:r>
            <a:r>
              <a:rPr lang="en-US" sz="2000" dirty="0" smtClean="0"/>
              <a:t>Region of integration for 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&lt; 1000 and </a:t>
            </a:r>
            <a:r>
              <a:rPr lang="en-US" sz="2000" i="1" dirty="0" smtClean="0"/>
              <a:t>Y</a:t>
            </a:r>
            <a:r>
              <a:rPr lang="en-US" sz="2000" dirty="0" smtClean="0"/>
              <a:t> &lt; 2000 is darkly shaded.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1524000"/>
          <a:ext cx="480695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4" imgW="2857320" imgH="2717640" progId="Equation.DSMT4">
                  <p:embed/>
                </p:oleObj>
              </mc:Choice>
              <mc:Fallback>
                <p:oleObj name="Equation" r:id="rId4" imgW="2857320" imgH="2717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806951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143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Marginal Probability Distributions (discrete)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The marginal probability distribution for </a:t>
            </a:r>
            <a:r>
              <a:rPr lang="en-US" sz="1800" i="1" dirty="0" smtClean="0"/>
              <a:t>X </a:t>
            </a:r>
            <a:r>
              <a:rPr lang="en-US" sz="1800" dirty="0" smtClean="0"/>
              <a:t>is found by summing the probabilities </a:t>
            </a:r>
          </a:p>
          <a:p>
            <a:pPr>
              <a:buNone/>
            </a:pPr>
            <a:r>
              <a:rPr lang="en-US" sz="1800" dirty="0" smtClean="0"/>
              <a:t>in each column whereas the marginal probability distribution for </a:t>
            </a:r>
            <a:r>
              <a:rPr lang="en-US" sz="1800" i="1" dirty="0" smtClean="0"/>
              <a:t>Y </a:t>
            </a:r>
            <a:r>
              <a:rPr lang="en-US" sz="1800" dirty="0" smtClean="0"/>
              <a:t>is found by </a:t>
            </a:r>
          </a:p>
          <a:p>
            <a:pPr>
              <a:buNone/>
            </a:pPr>
            <a:r>
              <a:rPr lang="en-US" sz="1800" dirty="0" smtClean="0"/>
              <a:t>summing the probabilities in each row.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5-1.2 Marginal Probability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514600"/>
          <a:ext cx="2667000" cy="164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4" imgW="1155600" imgH="711000" progId="Equation.DSMT4">
                  <p:embed/>
                </p:oleObj>
              </mc:Choice>
              <mc:Fallback>
                <p:oleObj name="Equation" r:id="rId4" imgW="115560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2667000" cy="1641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041775" y="2292350"/>
          <a:ext cx="4360863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Worksheet" r:id="rId7" imgW="2609959" imgH="1581162" progId="Excel.Sheet.12">
                  <p:embed/>
                </p:oleObj>
              </mc:Choice>
              <mc:Fallback>
                <p:oleObj name="Worksheet" r:id="rId7" imgW="2609959" imgH="1581162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2292350"/>
                        <a:ext cx="4360863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18880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Marginal probability distributions of </a:t>
            </a:r>
            <a:r>
              <a:rPr lang="en-US" sz="1600" i="1" dirty="0" smtClean="0"/>
              <a:t>X </a:t>
            </a:r>
            <a:r>
              <a:rPr lang="en-US" sz="1600" dirty="0" smtClean="0"/>
              <a:t>and </a:t>
            </a:r>
            <a:r>
              <a:rPr lang="en-US" sz="1600" i="1" dirty="0" smtClean="0"/>
              <a:t>Y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9708</TotalTime>
  <Words>2786</Words>
  <Application>Microsoft Office PowerPoint</Application>
  <PresentationFormat>On-screen Show (4:3)</PresentationFormat>
  <Paragraphs>510</Paragraphs>
  <Slides>63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Helvetica</vt:lpstr>
      <vt:lpstr>MS PGothic</vt:lpstr>
      <vt:lpstr>Times New Roman</vt:lpstr>
      <vt:lpstr>M&amp;R Chapter 3 Template</vt:lpstr>
      <vt:lpstr>Custom Design</vt:lpstr>
      <vt:lpstr>1_Custom Design</vt:lpstr>
      <vt:lpstr>Equation</vt:lpstr>
      <vt:lpstr>Worksheet</vt:lpstr>
      <vt:lpstr>PowerPoint Presentation</vt:lpstr>
      <vt:lpstr>PowerPoint Presentation</vt:lpstr>
      <vt:lpstr>Learning Objectives for Chapter 5</vt:lpstr>
      <vt:lpstr>Joint Probability Mass Function</vt:lpstr>
      <vt:lpstr>Joint Probability Density Function</vt:lpstr>
      <vt:lpstr>Example 5-2: Server Access Time-1</vt:lpstr>
      <vt:lpstr>Example 5-2: Server Access Time-2</vt:lpstr>
      <vt:lpstr>Example 5-2: Server Access Time-3</vt:lpstr>
      <vt:lpstr>Marginal Probability Distributions (discrete)</vt:lpstr>
      <vt:lpstr>Marginal Probability Density Function (continuous)</vt:lpstr>
      <vt:lpstr>Example 5-4: Server Access Time-1</vt:lpstr>
      <vt:lpstr>Example 5-4: Server Access Time-2</vt:lpstr>
      <vt:lpstr>Mean &amp; Variance of a Marginal Distribution</vt:lpstr>
      <vt:lpstr>Mean &amp; Variance for Example 5-1</vt:lpstr>
      <vt:lpstr>Conditional Probability Density Function</vt:lpstr>
      <vt:lpstr>Example 5-6: Conditional Probability-1</vt:lpstr>
      <vt:lpstr>Example 5-6: Conditional Probability-2</vt:lpstr>
      <vt:lpstr>Mean &amp; Variance of Conditional Random Variables</vt:lpstr>
      <vt:lpstr>Example 5-8: Conditional Mean And Variance</vt:lpstr>
      <vt:lpstr>Example 5-9</vt:lpstr>
      <vt:lpstr>Independent Random Variables</vt:lpstr>
      <vt:lpstr>Example 5-11: Independent Random Variables</vt:lpstr>
      <vt:lpstr>Joint Probability Density Function</vt:lpstr>
      <vt:lpstr>Example 5-14: Component Lifetimes</vt:lpstr>
      <vt:lpstr>Marginal Probability Density Function</vt:lpstr>
      <vt:lpstr>Mean &amp; Variance of a Joint Distribution</vt:lpstr>
      <vt:lpstr>Example 5-16</vt:lpstr>
      <vt:lpstr>Distribution of a Subset of Random Variables</vt:lpstr>
      <vt:lpstr>Conditional Probability Distributions</vt:lpstr>
      <vt:lpstr>Independence with Multiple Variables</vt:lpstr>
      <vt:lpstr>Example 5-18: Layer Thickness</vt:lpstr>
      <vt:lpstr>Covariance</vt:lpstr>
      <vt:lpstr>Example 5-19: Expected Value of a Function of Two Random Variables</vt:lpstr>
      <vt:lpstr>Covariance Defined</vt:lpstr>
      <vt:lpstr>Correlation (ρ = rho)</vt:lpstr>
      <vt:lpstr>Example 5-21: Covariance &amp; Correlation</vt:lpstr>
      <vt:lpstr>Independence Implies ρ = 0</vt:lpstr>
      <vt:lpstr>Example 5-23: Independence Implies Zero Covariance</vt:lpstr>
      <vt:lpstr>Multinomial Probability Distribution</vt:lpstr>
      <vt:lpstr>Example 5-25: Digital Channel</vt:lpstr>
      <vt:lpstr>Multinomial Mean and Variance</vt:lpstr>
      <vt:lpstr>Bivariate Normal Probability Density Function</vt:lpstr>
      <vt:lpstr>Marginal Distributions of the Bivariate Normal Random Variables</vt:lpstr>
      <vt:lpstr>Conditional Distribution of Bivariate Normal Random Variables</vt:lpstr>
      <vt:lpstr>Correlation of Bivariate Normal Random Variables</vt:lpstr>
      <vt:lpstr>Bivariate Normal Correlation and Independence</vt:lpstr>
      <vt:lpstr>Linear Functions of Random Variables</vt:lpstr>
      <vt:lpstr>Mean and Variance of a Linear Function</vt:lpstr>
      <vt:lpstr>Example 5-31: Error Propagation</vt:lpstr>
      <vt:lpstr>Mean and Variance of an Average</vt:lpstr>
      <vt:lpstr>Reproductive Property of the Normal Distribution</vt:lpstr>
      <vt:lpstr>Example 5-32: Linear Function of Independent Normal Random variables</vt:lpstr>
      <vt:lpstr>General Function of a Discrete Random Variable</vt:lpstr>
      <vt:lpstr>Example 5-34: Function of a Discrete Random Variable</vt:lpstr>
      <vt:lpstr>General Function of a Continuous Random Variable</vt:lpstr>
      <vt:lpstr>Example 5-35: Function of a Continuous Random Variable</vt:lpstr>
      <vt:lpstr>Definition of Moments about the Origin</vt:lpstr>
      <vt:lpstr>Definition of a Moment-Generating Function</vt:lpstr>
      <vt:lpstr>Example 5-36 Moment-Generating Function for a Binomial Random Variable-1</vt:lpstr>
      <vt:lpstr>Example 5-36 Moment-Generating Function for a Binomial Random Variable-2</vt:lpstr>
      <vt:lpstr>Properties of Moment-Generating Function</vt:lpstr>
      <vt:lpstr>Example 5-38 Distribution of a Sum of Poisson Random Variables</vt:lpstr>
      <vt:lpstr>Important Terms &amp; Concepts for Chapter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204</cp:revision>
  <dcterms:created xsi:type="dcterms:W3CDTF">2010-07-09T17:41:50Z</dcterms:created>
  <dcterms:modified xsi:type="dcterms:W3CDTF">2016-02-18T17:43:32Z</dcterms:modified>
</cp:coreProperties>
</file>