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47"/>
  </p:notesMasterIdLst>
  <p:sldIdLst>
    <p:sldId id="365" r:id="rId4"/>
    <p:sldId id="308" r:id="rId5"/>
    <p:sldId id="259" r:id="rId6"/>
    <p:sldId id="309" r:id="rId7"/>
    <p:sldId id="310" r:id="rId8"/>
    <p:sldId id="312" r:id="rId9"/>
    <p:sldId id="313" r:id="rId10"/>
    <p:sldId id="315" r:id="rId11"/>
    <p:sldId id="318" r:id="rId12"/>
    <p:sldId id="321" r:id="rId13"/>
    <p:sldId id="322" r:id="rId14"/>
    <p:sldId id="324" r:id="rId15"/>
    <p:sldId id="325" r:id="rId16"/>
    <p:sldId id="326" r:id="rId17"/>
    <p:sldId id="329" r:id="rId18"/>
    <p:sldId id="330" r:id="rId19"/>
    <p:sldId id="331" r:id="rId20"/>
    <p:sldId id="332" r:id="rId21"/>
    <p:sldId id="334" r:id="rId22"/>
    <p:sldId id="333" r:id="rId23"/>
    <p:sldId id="337" r:id="rId24"/>
    <p:sldId id="338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9" r:id="rId33"/>
    <p:sldId id="350" r:id="rId34"/>
    <p:sldId id="352" r:id="rId35"/>
    <p:sldId id="353" r:id="rId36"/>
    <p:sldId id="355" r:id="rId37"/>
    <p:sldId id="354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06" r:id="rId46"/>
  </p:sldIdLst>
  <p:sldSz cx="9144000" cy="6858000" type="screen4x3"/>
  <p:notesSz cx="6858000" cy="9144000"/>
  <p:embeddedFontLst>
    <p:embeddedFont>
      <p:font typeface="Helvetica" panose="020B0604020202020204" pitchFamily="3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MS PGothic" panose="020B0600070205080204" pitchFamily="34" charset="-128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012" autoAdjust="0"/>
    <p:restoredTop sz="94660"/>
  </p:normalViewPr>
  <p:slideViewPr>
    <p:cSldViewPr>
      <p:cViewPr varScale="1">
        <p:scale>
          <a:sx n="63" d="100"/>
          <a:sy n="63" d="100"/>
        </p:scale>
        <p:origin x="9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5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03546-2E76-4B7C-A6AC-DA13A5F161D8}" type="datetimeFigureOut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118E1-2791-4056-A2CD-20B3CB48E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4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EC073A-6DA4-4658-9929-E65FF031090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44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01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1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6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46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36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45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4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69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72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4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2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30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56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17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97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81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95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49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616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36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3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54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221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15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35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24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911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208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345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410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55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4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257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702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282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058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5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9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69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99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2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4BD9-1ADF-4112-95AD-235B26E67FBA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5ECB-510C-4B04-B8B2-444D9A2635E1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6A20-3303-4D0F-BD8C-D16A47F87D4D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ley_Logo_0112_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47" y="763960"/>
            <a:ext cx="4550712" cy="9597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945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DC90-6485-4413-BF17-150120F14C83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6726-5492-430E-9450-94DC3CD8A93D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0838-911B-431C-B49D-0F64898271DE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FC7B-1434-476E-AF89-DF03934476F8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28FC-273F-4629-A1E5-48BD27BB6200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5EF1-6B3B-4568-A432-05110D79EE32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4EA3-19A4-4435-809C-D7092AEDCDDC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248400"/>
            <a:ext cx="990600" cy="365125"/>
          </a:xfrm>
        </p:spPr>
        <p:txBody>
          <a:bodyPr/>
          <a:lstStyle/>
          <a:p>
            <a:fld id="{6814EE14-DC2D-4C49-A196-AF6B690744EB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248400"/>
            <a:ext cx="1066800" cy="365125"/>
          </a:xfrm>
        </p:spPr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38A6E-BCD6-4551-9ABD-80CF327DA67E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FEBC-AF1C-4017-B6C4-5D97D3824B57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4652-FB8D-466F-B04B-EDAA4146FA09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41BF-BE87-407A-87F8-7D9D3A073457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72B4-E56B-4B5F-A087-320E40451F64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B78A-F525-4105-9CC5-339A2EF8D805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F29C-44C6-4A10-9F59-F91D193AD5C1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E41C-8732-4F44-9B08-C3AD3847C49D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3C62-2991-4A83-A139-F64AECB762E7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9A-3A68-4AE6-8495-4A0DCABA5F3E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E1C3-C0E2-4980-BFEF-FDC32F44B061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09D4-322C-43F0-96CF-3967AF515885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64C3-D268-473C-972B-7872BE82DEF1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609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265F-A0F6-4271-9133-A2FB185EAFE6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83F2-CD56-4335-90F7-8C04BA95314B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AD1C-FFB9-49EC-9FD7-804CD9170C50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9F94-1C5D-4E63-B9EB-E051F8E5616A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7BCB-FD02-46F5-B3EE-69C1BB286980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8527-5CD7-462B-84A9-D5D4BA791218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5467-A358-44AD-896B-68BAF0DAA6C2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Wiley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0161-D448-406C-9566-17B34554424C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1E5B-9C92-4EA7-B3ED-4D386D0C759A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624840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BCB33-9B23-47C8-8540-0D3703AAD544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3-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2484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9" name="Picture 8" descr="Wiley_Logo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B0C9-6427-481E-A90E-195E4475ED57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47124-D164-4E77-80EA-8B0786FF6D49}" type="datetime1">
              <a:rPr lang="en-US" smtClean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2.xlsx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25.xml"/><Relationship Id="rId7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6.emf"/><Relationship Id="rId5" Type="http://schemas.openxmlformats.org/officeDocument/2006/relationships/image" Target="../media/image34.wmf"/><Relationship Id="rId10" Type="http://schemas.openxmlformats.org/officeDocument/2006/relationships/package" Target="../embeddings/Microsoft_Excel_Worksheet5.xlsx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pn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5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0.png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2.png"/><Relationship Id="rId5" Type="http://schemas.openxmlformats.org/officeDocument/2006/relationships/image" Target="../media/image61.wmf"/><Relationship Id="rId4" Type="http://schemas.openxmlformats.org/officeDocument/2006/relationships/oleObject" Target="../embeddings/oleObject27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8"/>
          <p:cNvSpPr>
            <a:spLocks noGrp="1" noChangeArrowheads="1"/>
          </p:cNvSpPr>
          <p:nvPr/>
        </p:nvSpPr>
        <p:spPr bwMode="auto">
          <a:xfrm>
            <a:off x="304800" y="4862024"/>
            <a:ext cx="8648700" cy="126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400" b="1" dirty="0">
                <a:latin typeface="Helvetica" pitchFamily="34" charset="0"/>
                <a:cs typeface="Times New Roman" pitchFamily="18" charset="0"/>
              </a:rPr>
              <a:t>Chapter </a:t>
            </a:r>
            <a:r>
              <a:rPr lang="en-US" sz="3400" b="1" dirty="0" smtClean="0">
                <a:latin typeface="Helvetica" pitchFamily="34" charset="0"/>
                <a:cs typeface="Times New Roman" pitchFamily="18" charset="0"/>
              </a:rPr>
              <a:t>7</a:t>
            </a:r>
            <a:endParaRPr lang="en-US" sz="2500" dirty="0" smtClean="0"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en-US" sz="2500" dirty="0" smtClean="0">
                <a:latin typeface="Helvetica" pitchFamily="34" charset="0"/>
                <a:cs typeface="Helvetica" pitchFamily="34" charset="0"/>
              </a:rPr>
              <a:t>Point Estimation of Parameters and Sampling Distributions</a:t>
            </a:r>
            <a:endParaRPr lang="en-US" sz="25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Rectangle 34"/>
          <p:cNvSpPr>
            <a:spLocks noGrp="1" noChangeArrowheads="1"/>
          </p:cNvSpPr>
          <p:nvPr/>
        </p:nvSpPr>
        <p:spPr bwMode="auto">
          <a:xfrm>
            <a:off x="2946950" y="2152952"/>
            <a:ext cx="548301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400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Applied Statistics and Probability for Engineers</a:t>
            </a:r>
          </a:p>
          <a:p>
            <a:pPr algn="ctr"/>
            <a:endParaRPr lang="en-US" sz="2800" b="1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Sixth Edition</a:t>
            </a:r>
          </a:p>
          <a:p>
            <a:pPr algn="ctr">
              <a:lnSpc>
                <a:spcPct val="200000"/>
              </a:lnSpc>
            </a:pPr>
            <a:r>
              <a:rPr lang="en-US" sz="1800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Douglas C. Montgomery    George C. </a:t>
            </a:r>
            <a:r>
              <a:rPr lang="en-US" sz="1800" b="1" dirty="0" err="1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Runger</a:t>
            </a:r>
            <a:endParaRPr lang="en-US" sz="1800" b="1" dirty="0">
              <a:latin typeface="Helvetica" pitchFamily="34" charset="0"/>
              <a:ea typeface="ＭＳ Ｐゴシック" charset="-128"/>
              <a:cs typeface="Times New Roman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546204" y="2107464"/>
            <a:ext cx="8051592" cy="2697542"/>
            <a:chOff x="631825" y="2107464"/>
            <a:chExt cx="7880350" cy="2697542"/>
          </a:xfrm>
        </p:grpSpPr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631825" y="2107464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631825" y="4805006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6400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39963"/>
            <a:ext cx="18288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22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Sampling Distribution of a Difference in Sample Means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If</a:t>
            </a:r>
            <a:r>
              <a:rPr lang="en-US" sz="2400" dirty="0" smtClean="0"/>
              <a:t> we have two independent populations with means </a:t>
            </a:r>
            <a:r>
              <a:rPr lang="el-GR" sz="2400" dirty="0" smtClean="0"/>
              <a:t>μ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</a:t>
            </a:r>
            <a:r>
              <a:rPr lang="el-GR" sz="2400" dirty="0" smtClean="0"/>
              <a:t>μ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and variances 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and 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and 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If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i="1" dirty="0" smtClean="0"/>
              <a:t>X</a:t>
            </a:r>
            <a:r>
              <a:rPr lang="en-US" sz="2400" dirty="0" smtClean="0"/>
              <a:t>-bar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</a:t>
            </a:r>
            <a:r>
              <a:rPr lang="en-US" sz="2400" i="1" dirty="0" smtClean="0"/>
              <a:t>X</a:t>
            </a:r>
            <a:r>
              <a:rPr lang="en-US" sz="2400" dirty="0" smtClean="0"/>
              <a:t>-bar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the sample means of two independent random samples of sizes 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</a:t>
            </a:r>
            <a:r>
              <a:rPr lang="en-US" sz="2400" i="1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from these populations: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Then</a:t>
            </a:r>
            <a:r>
              <a:rPr lang="en-US" sz="2400" dirty="0" smtClean="0"/>
              <a:t> the sampling distribution of: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is approximately standard normal, if the conditions of the central limit theorem apply.  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If</a:t>
            </a:r>
            <a:r>
              <a:rPr lang="en-US" sz="2400" dirty="0" smtClean="0"/>
              <a:t> the two populations are normal, </a:t>
            </a:r>
            <a:r>
              <a:rPr lang="en-US" sz="2400" dirty="0" smtClean="0">
                <a:solidFill>
                  <a:srgbClr val="1F497D"/>
                </a:solidFill>
              </a:rPr>
              <a:t>then</a:t>
            </a:r>
            <a:r>
              <a:rPr lang="en-US" sz="2400" dirty="0" smtClean="0"/>
              <a:t> the sampling distribution of </a:t>
            </a:r>
            <a:r>
              <a:rPr lang="en-US" sz="2400" i="1" dirty="0" smtClean="0"/>
              <a:t>Z </a:t>
            </a:r>
            <a:r>
              <a:rPr lang="en-US" sz="2400" dirty="0" smtClean="0"/>
              <a:t>is exactly standard normal.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870" y="3157845"/>
            <a:ext cx="6144260" cy="14141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7-3: Aircraft Engine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495800" cy="5105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The effective life of a component used </a:t>
            </a:r>
          </a:p>
          <a:p>
            <a:pPr>
              <a:buNone/>
            </a:pPr>
            <a:r>
              <a:rPr lang="en-US" dirty="0" smtClean="0"/>
              <a:t>in jet-turbine aircraft engine is a </a:t>
            </a:r>
          </a:p>
          <a:p>
            <a:pPr>
              <a:buNone/>
            </a:pPr>
            <a:r>
              <a:rPr lang="en-US" dirty="0" smtClean="0"/>
              <a:t>random variable with mean 5000 and </a:t>
            </a:r>
          </a:p>
          <a:p>
            <a:pPr>
              <a:buNone/>
            </a:pPr>
            <a:r>
              <a:rPr lang="en-US" dirty="0" smtClean="0"/>
              <a:t>SD 40 hours and is close to a normal </a:t>
            </a:r>
          </a:p>
          <a:p>
            <a:pPr>
              <a:buNone/>
            </a:pPr>
            <a:r>
              <a:rPr lang="en-US" dirty="0" smtClean="0"/>
              <a:t>distribution. The engine manufacturer </a:t>
            </a:r>
          </a:p>
          <a:p>
            <a:pPr>
              <a:buNone/>
            </a:pPr>
            <a:r>
              <a:rPr lang="en-US" dirty="0" smtClean="0"/>
              <a:t>introduces an improvement into the </a:t>
            </a:r>
          </a:p>
          <a:p>
            <a:pPr>
              <a:buNone/>
            </a:pPr>
            <a:r>
              <a:rPr lang="en-US" dirty="0" smtClean="0"/>
              <a:t>Manufacturing process for this </a:t>
            </a:r>
          </a:p>
          <a:p>
            <a:pPr>
              <a:buNone/>
            </a:pPr>
            <a:r>
              <a:rPr lang="en-US" dirty="0" smtClean="0"/>
              <a:t>component that changes the </a:t>
            </a:r>
          </a:p>
          <a:p>
            <a:pPr>
              <a:buNone/>
            </a:pPr>
            <a:r>
              <a:rPr lang="en-US" dirty="0" smtClean="0"/>
              <a:t>parameters to 5050 and 30. Random </a:t>
            </a:r>
          </a:p>
          <a:p>
            <a:pPr>
              <a:buNone/>
            </a:pPr>
            <a:r>
              <a:rPr lang="en-US" dirty="0" smtClean="0"/>
              <a:t>samples of size 16 and 25 are </a:t>
            </a:r>
          </a:p>
          <a:p>
            <a:pPr>
              <a:buNone/>
            </a:pPr>
            <a:r>
              <a:rPr lang="en-US" dirty="0" smtClean="0"/>
              <a:t>selected.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is the probability that the </a:t>
            </a:r>
          </a:p>
          <a:p>
            <a:pPr>
              <a:buNone/>
            </a:pPr>
            <a:r>
              <a:rPr lang="en-US" dirty="0" smtClean="0"/>
              <a:t>difference in the two sample means is </a:t>
            </a:r>
          </a:p>
          <a:p>
            <a:pPr>
              <a:buNone/>
            </a:pPr>
            <a:r>
              <a:rPr lang="en-US" dirty="0" smtClean="0"/>
              <a:t>at least 25 hours?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203781" name="Object 5"/>
          <p:cNvGraphicFramePr>
            <a:graphicFrameLocks noChangeAspect="1"/>
          </p:cNvGraphicFramePr>
          <p:nvPr/>
        </p:nvGraphicFramePr>
        <p:xfrm>
          <a:off x="5105400" y="3124200"/>
          <a:ext cx="3676650" cy="305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5" name="Worksheet" r:id="rId5" imgW="2838334" imgH="2362300" progId="Excel.Sheet.12">
                  <p:embed/>
                </p:oleObj>
              </mc:Choice>
              <mc:Fallback>
                <p:oleObj name="Worksheet" r:id="rId5" imgW="2838334" imgH="2362300" progId="Excel.Shee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124200"/>
                        <a:ext cx="3676650" cy="305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3000" y="22860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Figure 7-6 </a:t>
            </a:r>
            <a:r>
              <a:rPr lang="en-IN" sz="1600" dirty="0" smtClean="0"/>
              <a:t>The sampling distribution of X2 − X1 in Example 7-3.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20378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22722" y="5612922"/>
            <a:ext cx="91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8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2590800"/>
            <a:ext cx="285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91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2590800"/>
            <a:ext cx="2571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8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914400"/>
            <a:ext cx="39814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Estimators Defined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7-3.1 Unbiased Estimators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Pictur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6814765" cy="45838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Example 7-4: Sample Mean &amp; Variance Are Unbiased-1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7526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X</a:t>
            </a:r>
            <a:r>
              <a:rPr lang="en-US" sz="2400" dirty="0" smtClean="0"/>
              <a:t> is a random variable with mean </a:t>
            </a:r>
            <a:r>
              <a:rPr lang="el-GR" sz="2400" dirty="0" smtClean="0"/>
              <a:t>μ</a:t>
            </a:r>
            <a:r>
              <a:rPr lang="en-US" sz="2400" dirty="0" smtClean="0"/>
              <a:t> and variance </a:t>
            </a:r>
            <a:r>
              <a:rPr lang="el-GR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  Let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,…,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 be a random sample of size </a:t>
            </a:r>
            <a:r>
              <a:rPr lang="en-US" sz="2400" i="1" dirty="0" smtClean="0"/>
              <a:t>n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Show that the sample mean (</a:t>
            </a:r>
            <a:r>
              <a:rPr lang="en-US" sz="2400" i="1" dirty="0" smtClean="0"/>
              <a:t>X</a:t>
            </a:r>
            <a:r>
              <a:rPr lang="en-US" sz="2400" dirty="0" smtClean="0"/>
              <a:t>-bar) is an unbiased estimator of </a:t>
            </a:r>
            <a:r>
              <a:rPr lang="el-GR" sz="2400" dirty="0" smtClean="0"/>
              <a:t>μ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7-3.1 Unbiased Estimators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Pictur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318" y="2929358"/>
            <a:ext cx="5193363" cy="27856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Example 7-4: Sample Mean &amp; Variance Are Unbiased-2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609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dirty="0" smtClean="0"/>
              <a:t>Show that the sample variance (</a:t>
            </a:r>
            <a:r>
              <a:rPr lang="en-US" sz="2400" i="1" dirty="0" smtClean="0"/>
              <a:t>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is a unbiased estimator of </a:t>
            </a:r>
            <a:r>
              <a:rPr lang="el-GR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7-3.1 Unbiased Estimators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Pictur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1324"/>
            <a:ext cx="7186590" cy="44984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Minimum Variance Unbiased Estimators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consider all unbiased estimators of </a:t>
            </a:r>
            <a:r>
              <a:rPr lang="el-GR" dirty="0" smtClean="0"/>
              <a:t>θ</a:t>
            </a:r>
            <a:r>
              <a:rPr lang="en-US" dirty="0" smtClean="0"/>
              <a:t>, the one with the smallest variance is called the </a:t>
            </a:r>
            <a:r>
              <a:rPr lang="en-US" dirty="0" smtClean="0">
                <a:solidFill>
                  <a:srgbClr val="1F497D"/>
                </a:solidFill>
              </a:rPr>
              <a:t>minimum variance unbiased estimator </a:t>
            </a:r>
            <a:r>
              <a:rPr lang="en-US" dirty="0" smtClean="0"/>
              <a:t>(MVUE).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 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 is a random sample of size </a:t>
            </a:r>
            <a:r>
              <a:rPr lang="en-US" i="1" dirty="0" smtClean="0"/>
              <a:t>n</a:t>
            </a:r>
            <a:r>
              <a:rPr lang="en-US" dirty="0" smtClean="0"/>
              <a:t> from a normal distribution with mean </a:t>
            </a:r>
            <a:r>
              <a:rPr lang="el-GR" dirty="0" smtClean="0"/>
              <a:t>μ</a:t>
            </a:r>
            <a:r>
              <a:rPr lang="en-US" dirty="0" smtClean="0"/>
              <a:t> and variance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, then the sample </a:t>
            </a:r>
            <a:r>
              <a:rPr lang="en-US" i="1" dirty="0" smtClean="0"/>
              <a:t>X</a:t>
            </a:r>
            <a:r>
              <a:rPr lang="en-US" dirty="0" smtClean="0"/>
              <a:t>-bar is the MVUE for </a:t>
            </a:r>
            <a:r>
              <a:rPr lang="el-GR" dirty="0" smtClean="0"/>
              <a:t>μ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7-3.2 Variance of a Point Estimate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Error of an Estimator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7-3.3 Standard Error Reporting a Point Estimate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Picture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01" y="838200"/>
            <a:ext cx="7412099" cy="54741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7-5: Thermal Conductivity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9436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These observations are 10 measurements of thermal conductivity of Armco iron.</a:t>
            </a:r>
          </a:p>
          <a:p>
            <a:r>
              <a:rPr lang="en-US" sz="2800" dirty="0" smtClean="0"/>
              <a:t>Since </a:t>
            </a:r>
            <a:r>
              <a:rPr lang="el-GR" sz="2800" dirty="0" smtClean="0"/>
              <a:t>σ</a:t>
            </a:r>
            <a:r>
              <a:rPr lang="en-US" sz="2800" dirty="0" smtClean="0"/>
              <a:t> is not known, we use s to calculate the standard error.</a:t>
            </a:r>
          </a:p>
          <a:p>
            <a:r>
              <a:rPr lang="en-US" sz="2800" dirty="0" smtClean="0"/>
              <a:t>Since the standard error is 0.2% of the mean, the mean estimate is fairly precise.  We can be very confident that the true population mean is 41.924 ± 2(0.0898) or between 41.744 and 42.104.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7-3.3 Standard Error Reporting a Point Estimate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6553200" y="1143000"/>
          <a:ext cx="2259013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2" name="Worksheet" r:id="rId5" imgW="1371600" imgH="2790825" progId="Excel.Sheet.12">
                  <p:embed/>
                </p:oleObj>
              </mc:Choice>
              <mc:Fallback>
                <p:oleObj name="Worksheet" r:id="rId5" imgW="1371600" imgH="2790825" progId="Excel.Shee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143000"/>
                        <a:ext cx="2259013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Squared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495800"/>
            <a:ext cx="7086600" cy="152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Conclusion:  The mean squared error (MSE) of </a:t>
            </a:r>
          </a:p>
          <a:p>
            <a:pPr>
              <a:buNone/>
            </a:pPr>
            <a:r>
              <a:rPr lang="en-US" sz="2800" dirty="0" smtClean="0"/>
              <a:t>the estimator is equal to the variance of the </a:t>
            </a:r>
          </a:p>
          <a:p>
            <a:pPr>
              <a:buNone/>
            </a:pPr>
            <a:r>
              <a:rPr lang="en-US" sz="2800" dirty="0" smtClean="0"/>
              <a:t>estimator plus the bias squared.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7-3.4 Mean Squared Error of an Estimator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Pictur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01165"/>
            <a:ext cx="6857434" cy="30660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MSE is an important criterion for comparing two estimators.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 relative efficiency is less than 1, we conclude that the 1</a:t>
            </a:r>
            <a:r>
              <a:rPr lang="en-US" baseline="30000" dirty="0" smtClean="0"/>
              <a:t>st</a:t>
            </a:r>
            <a:r>
              <a:rPr lang="en-US" dirty="0" smtClean="0"/>
              <a:t> estimator is superior than the 2</a:t>
            </a:r>
            <a:r>
              <a:rPr lang="en-US" baseline="30000" dirty="0" smtClean="0"/>
              <a:t>nd</a:t>
            </a:r>
            <a:r>
              <a:rPr lang="en-US" dirty="0" smtClean="0"/>
              <a:t> estimator.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7-3.4 Mean Squared Error of an Estimator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 descr="Pictur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362200"/>
            <a:ext cx="4199797" cy="13166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64275"/>
            <a:ext cx="2895600" cy="365125"/>
          </a:xfrm>
        </p:spPr>
        <p:txBody>
          <a:bodyPr/>
          <a:lstStyle/>
          <a:p>
            <a:pPr algn="l"/>
            <a:r>
              <a:rPr lang="en-US" dirty="0" smtClean="0"/>
              <a:t>Chapter 7 Title and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82910"/>
            <a:ext cx="3200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7</a:t>
            </a:r>
            <a:endParaRPr lang="en-US" sz="19900" b="1" dirty="0">
              <a:solidFill>
                <a:srgbClr val="1F497D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28600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F497D"/>
                </a:solidFill>
              </a:rPr>
              <a:t>Point Estimation of Parameters and Sampling Distributions</a:t>
            </a:r>
            <a:endParaRPr lang="en-US" sz="4000" b="1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895600"/>
            <a:ext cx="8305800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 smtClean="0"/>
              <a:t>7-1   Point Estimation</a:t>
            </a:r>
          </a:p>
          <a:p>
            <a:r>
              <a:rPr lang="en-US" sz="2000" dirty="0" smtClean="0"/>
              <a:t>7-2   Sampling Distributions and </a:t>
            </a:r>
          </a:p>
          <a:p>
            <a:r>
              <a:rPr lang="en-US" sz="2000" dirty="0" smtClean="0"/>
              <a:t>        the Central Limit Theorem</a:t>
            </a:r>
          </a:p>
          <a:p>
            <a:r>
              <a:rPr lang="en-US" sz="2000" dirty="0" smtClean="0"/>
              <a:t>7-3   General Concepts of Point </a:t>
            </a:r>
          </a:p>
          <a:p>
            <a:r>
              <a:rPr lang="en-US" sz="2000" dirty="0" smtClean="0"/>
              <a:t>        Estimation</a:t>
            </a:r>
          </a:p>
          <a:p>
            <a:r>
              <a:rPr lang="en-US" sz="2000" dirty="0" smtClean="0"/>
              <a:t>   7-3.1   Unbiased Estimators</a:t>
            </a:r>
          </a:p>
          <a:p>
            <a:r>
              <a:rPr lang="en-US" sz="2000" dirty="0" smtClean="0"/>
              <a:t>   7-3.2   Variance of a Point </a:t>
            </a:r>
          </a:p>
          <a:p>
            <a:r>
              <a:rPr lang="en-US" sz="2000" dirty="0" smtClean="0"/>
              <a:t>               Estimator</a:t>
            </a:r>
          </a:p>
          <a:p>
            <a:r>
              <a:rPr lang="en-US" sz="2000" dirty="0" smtClean="0"/>
              <a:t>   7-3.3   Standard Error:  Reporting </a:t>
            </a:r>
          </a:p>
          <a:p>
            <a:r>
              <a:rPr lang="en-US" sz="2000" dirty="0" smtClean="0"/>
              <a:t>              a Point Estimate</a:t>
            </a:r>
          </a:p>
          <a:p>
            <a:r>
              <a:rPr lang="en-US" sz="2000" dirty="0" smtClean="0"/>
              <a:t>   7-3.4   Mean Squared Error of an   </a:t>
            </a:r>
          </a:p>
          <a:p>
            <a:r>
              <a:rPr lang="en-US" sz="2000" dirty="0" smtClean="0"/>
              <a:t>              Estimator</a:t>
            </a:r>
          </a:p>
          <a:p>
            <a:r>
              <a:rPr lang="en-US" sz="2000" dirty="0" smtClean="0"/>
              <a:t>7-4   Methods of Point Estimation</a:t>
            </a:r>
          </a:p>
          <a:p>
            <a:r>
              <a:rPr lang="en-US" sz="2000" dirty="0" smtClean="0"/>
              <a:t>   7-4.1   Method of Moments</a:t>
            </a:r>
          </a:p>
          <a:p>
            <a:r>
              <a:rPr lang="en-US" sz="2000" dirty="0" smtClean="0"/>
              <a:t>   7-4.2   Method of Maximum </a:t>
            </a:r>
          </a:p>
          <a:p>
            <a:r>
              <a:rPr lang="en-US" sz="2000" dirty="0" smtClean="0"/>
              <a:t>               Likelihood</a:t>
            </a:r>
          </a:p>
          <a:p>
            <a:r>
              <a:rPr lang="en-US" sz="2000" dirty="0" smtClean="0"/>
              <a:t>   7-4.3   Bayesian Estimation of </a:t>
            </a:r>
          </a:p>
          <a:p>
            <a:r>
              <a:rPr lang="en-US" sz="2000" dirty="0" smtClean="0"/>
              <a:t>              Parameters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514600"/>
            <a:ext cx="2165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CHAPTER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419600" cy="5029200"/>
          </a:xfrm>
        </p:spPr>
        <p:txBody>
          <a:bodyPr>
            <a:noAutofit/>
          </a:bodyPr>
          <a:lstStyle/>
          <a:p>
            <a:r>
              <a:rPr lang="en-US" sz="2700" dirty="0" smtClean="0"/>
              <a:t>A biased estimator can be preferred than an unbiased estimator if it has a smaller MSE.</a:t>
            </a:r>
          </a:p>
          <a:p>
            <a:r>
              <a:rPr lang="en-US" sz="2700" dirty="0" smtClean="0"/>
              <a:t>Biased estimators are occasionally used in linear regression.</a:t>
            </a:r>
          </a:p>
          <a:p>
            <a:r>
              <a:rPr lang="en-US" sz="2700" dirty="0" smtClean="0"/>
              <a:t>An estimator whose MSE is smaller than that of any other estimator is called an </a:t>
            </a:r>
            <a:r>
              <a:rPr lang="en-US" sz="2700" dirty="0" smtClean="0">
                <a:solidFill>
                  <a:srgbClr val="1F497D"/>
                </a:solidFill>
              </a:rPr>
              <a:t>optimal estimator.</a:t>
            </a:r>
            <a:endParaRPr lang="en-US" sz="2700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7-3.4 Mean Squared Error of an Estimator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066800"/>
            <a:ext cx="40195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3429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Helvetica" pitchFamily="34" charset="0"/>
                <a:cs typeface="Helvetica" pitchFamily="34" charset="0"/>
              </a:rPr>
              <a:t>Figure 7-8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A biased estimator     that has a smaller variance than the unbiased estimator     .   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365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3505200"/>
            <a:ext cx="1587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65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019550"/>
            <a:ext cx="23666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Let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 be a random sample from the probability distribution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), where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can be either a:</a:t>
            </a:r>
          </a:p>
          <a:p>
            <a:pPr lvl="1"/>
            <a:r>
              <a:rPr lang="en-US" dirty="0" smtClean="0"/>
              <a:t>Discrete probability mass function, or</a:t>
            </a:r>
          </a:p>
          <a:p>
            <a:pPr lvl="1"/>
            <a:r>
              <a:rPr lang="en-US" dirty="0" smtClean="0"/>
              <a:t>Continuous probability density function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k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1F497D"/>
                </a:solidFill>
              </a:rPr>
              <a:t>population moment </a:t>
            </a:r>
            <a:r>
              <a:rPr lang="en-US" dirty="0" smtClean="0"/>
              <a:t>(or distribution moment) is </a:t>
            </a:r>
            <a:r>
              <a:rPr lang="en-US" i="1" dirty="0" smtClean="0"/>
              <a:t>E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30000" dirty="0" smtClean="0"/>
              <a:t>k</a:t>
            </a:r>
            <a:r>
              <a:rPr lang="en-US" dirty="0" smtClean="0"/>
              <a:t>), k = 1, 2, ….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k = 1 (called the first moment), then:</a:t>
            </a:r>
          </a:p>
          <a:p>
            <a:pPr lvl="1"/>
            <a:r>
              <a:rPr lang="en-US" dirty="0" smtClean="0"/>
              <a:t>Population moment is </a:t>
            </a:r>
            <a:r>
              <a:rPr lang="el-GR" dirty="0" smtClean="0"/>
              <a:t>μ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Sample moment is </a:t>
            </a:r>
            <a:r>
              <a:rPr lang="en-US" i="1" dirty="0" smtClean="0"/>
              <a:t>x</a:t>
            </a:r>
            <a:r>
              <a:rPr lang="en-US" dirty="0" smtClean="0"/>
              <a:t>-bar.</a:t>
            </a:r>
          </a:p>
          <a:p>
            <a:r>
              <a:rPr lang="en-US" dirty="0" smtClean="0"/>
              <a:t>The sample mean is the </a:t>
            </a:r>
            <a:r>
              <a:rPr lang="en-US" dirty="0" smtClean="0">
                <a:solidFill>
                  <a:srgbClr val="1F497D"/>
                </a:solidFill>
              </a:rPr>
              <a:t>moment estimator </a:t>
            </a:r>
            <a:r>
              <a:rPr lang="en-US" dirty="0" smtClean="0"/>
              <a:t>of the population mean.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7-4.1 Method of Moments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14400" y="3581400"/>
          <a:ext cx="525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16" name="Equation" r:id="rId4" imgW="3124200" imgH="431800" progId="Equation.DSMT4">
                  <p:embed/>
                </p:oleObj>
              </mc:Choice>
              <mc:Fallback>
                <p:oleObj name="Equation" r:id="rId4" imgW="3124200" imgH="431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52578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Estimators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7-4.1 Method of Moments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Pictur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24" y="1219200"/>
            <a:ext cx="8423976" cy="43643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Example 7-8: Normal </a:t>
            </a:r>
            <a:r>
              <a:rPr lang="en-IN" sz="2600" dirty="0" smtClean="0"/>
              <a:t>Distribution</a:t>
            </a:r>
            <a:r>
              <a:rPr lang="en-US" sz="2600" dirty="0" smtClean="0"/>
              <a:t> Moment Estimators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Suppose that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…,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n</a:t>
            </a:r>
            <a:r>
              <a:rPr lang="en-US" sz="2800" dirty="0" smtClean="0"/>
              <a:t> is a random sample from a normal distribution with parameter </a:t>
            </a:r>
            <a:r>
              <a:rPr lang="el-GR" sz="2800" dirty="0" smtClean="0"/>
              <a:t>μ</a:t>
            </a:r>
            <a:r>
              <a:rPr lang="en-US" sz="2800" dirty="0" smtClean="0"/>
              <a:t> and </a:t>
            </a:r>
            <a:r>
              <a:rPr lang="el-GR" sz="2800" dirty="0" smtClean="0"/>
              <a:t>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where </a:t>
            </a:r>
            <a:r>
              <a:rPr lang="en-US" sz="2800" i="1" dirty="0" smtClean="0"/>
              <a:t>E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dirty="0" smtClean="0"/>
              <a:t>) = </a:t>
            </a:r>
            <a:r>
              <a:rPr lang="el-GR" sz="2800" dirty="0" smtClean="0"/>
              <a:t>μ</a:t>
            </a:r>
            <a:r>
              <a:rPr lang="en-US" sz="2800" dirty="0" smtClean="0"/>
              <a:t> and </a:t>
            </a:r>
            <a:r>
              <a:rPr lang="en-US" sz="2800" i="1" dirty="0" smtClean="0"/>
              <a:t>E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= </a:t>
            </a:r>
            <a:r>
              <a:rPr lang="el-GR" sz="2800" dirty="0" smtClean="0"/>
              <a:t>μ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+ </a:t>
            </a:r>
            <a:r>
              <a:rPr lang="el-GR" sz="2800" dirty="0" smtClean="0"/>
              <a:t>σ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7-4.1 Method of Moments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43050" y="2362200"/>
          <a:ext cx="5829300" cy="3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5" name="Equation" r:id="rId4" imgW="3238500" imgH="2108200" progId="Equation.DSMT4">
                  <p:embed/>
                </p:oleObj>
              </mc:Choice>
              <mc:Fallback>
                <p:oleObj name="Equation" r:id="rId4" imgW="3238500" imgH="2108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2362200"/>
                        <a:ext cx="5829300" cy="379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04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476500"/>
            <a:ext cx="40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040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5048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Example 7-9: Gamma </a:t>
            </a:r>
            <a:r>
              <a:rPr lang="en-IN" sz="2500" dirty="0" smtClean="0"/>
              <a:t>Distribution</a:t>
            </a:r>
            <a:r>
              <a:rPr lang="en-US" sz="2500" dirty="0" smtClean="0"/>
              <a:t> Moment Estimators-1</a:t>
            </a:r>
            <a:endParaRPr lang="en-US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7-4.1 Method of Moments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57350" y="1982788"/>
          <a:ext cx="3865563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9" name="Equation" r:id="rId4" imgW="2946400" imgH="2552700" progId="Equation.DSMT4">
                  <p:embed/>
                </p:oleObj>
              </mc:Choice>
              <mc:Fallback>
                <p:oleObj name="Equation" r:id="rId4" imgW="2946400" imgH="25527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1982788"/>
                        <a:ext cx="3865563" cy="364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Suppose that 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</a:t>
            </a:r>
            <a:r>
              <a:rPr lang="en-US" sz="1800" i="1" dirty="0" smtClean="0"/>
              <a:t>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, …, </a:t>
            </a:r>
            <a:r>
              <a:rPr lang="en-US" sz="1800" i="1" dirty="0" smtClean="0"/>
              <a:t>X</a:t>
            </a:r>
            <a:r>
              <a:rPr lang="en-US" sz="1800" i="1" baseline="-25000" dirty="0" smtClean="0"/>
              <a:t>n</a:t>
            </a:r>
            <a:r>
              <a:rPr lang="en-US" sz="1800" dirty="0" smtClean="0"/>
              <a:t> is a random sample from a gamma distribution with </a:t>
            </a:r>
          </a:p>
          <a:p>
            <a:pPr>
              <a:buNone/>
            </a:pPr>
            <a:r>
              <a:rPr lang="en-US" sz="1800" dirty="0" smtClean="0"/>
              <a:t>parameter </a:t>
            </a:r>
            <a:r>
              <a:rPr lang="en-US" sz="1800" i="1" dirty="0" smtClean="0"/>
              <a:t>r</a:t>
            </a:r>
            <a:r>
              <a:rPr lang="en-US" sz="1800" dirty="0" smtClean="0"/>
              <a:t> and </a:t>
            </a:r>
            <a:r>
              <a:rPr lang="el-GR" sz="1800" dirty="0" smtClean="0">
                <a:latin typeface="Calibri"/>
              </a:rPr>
              <a:t>λ</a:t>
            </a:r>
            <a:r>
              <a:rPr lang="en-US" sz="1800" dirty="0" smtClean="0"/>
              <a:t> where </a:t>
            </a:r>
            <a:r>
              <a:rPr lang="en-US" sz="1800" i="1" dirty="0" smtClean="0"/>
              <a:t>E</a:t>
            </a:r>
            <a:r>
              <a:rPr lang="en-US" sz="1800" dirty="0" smtClean="0"/>
              <a:t>(</a:t>
            </a:r>
            <a:r>
              <a:rPr lang="en-US" sz="1800" i="1" dirty="0" smtClean="0"/>
              <a:t>X</a:t>
            </a:r>
            <a:r>
              <a:rPr lang="en-US" sz="1800" dirty="0" smtClean="0"/>
              <a:t>) = r/</a:t>
            </a:r>
            <a:r>
              <a:rPr lang="el-GR" sz="1800" dirty="0" smtClean="0">
                <a:latin typeface="Calibri"/>
              </a:rPr>
              <a:t> λ</a:t>
            </a:r>
            <a:r>
              <a:rPr lang="en-US" sz="1800" dirty="0" smtClean="0"/>
              <a:t> and </a:t>
            </a:r>
            <a:r>
              <a:rPr lang="en-US" sz="1800" i="1" dirty="0" smtClean="0"/>
              <a:t>E</a:t>
            </a:r>
            <a:r>
              <a:rPr lang="en-US" sz="1800" dirty="0" smtClean="0"/>
              <a:t>(</a:t>
            </a:r>
            <a:r>
              <a:rPr lang="en-US" sz="1800" i="1" dirty="0" smtClean="0"/>
              <a:t>X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 = r(r+1)/</a:t>
            </a:r>
            <a:r>
              <a:rPr lang="el-GR" sz="1800" dirty="0" smtClean="0">
                <a:latin typeface="Calibri"/>
              </a:rPr>
              <a:t> λ</a:t>
            </a:r>
            <a:r>
              <a:rPr lang="en-US" sz="1800" baseline="30000" dirty="0" smtClean="0">
                <a:latin typeface="Calibri"/>
              </a:rPr>
              <a:t>2</a:t>
            </a:r>
            <a:r>
              <a:rPr lang="en-US" sz="1800" dirty="0" smtClean="0">
                <a:latin typeface="Calibri"/>
              </a:rPr>
              <a:t> 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Example 7-9: Gamma </a:t>
            </a:r>
            <a:r>
              <a:rPr lang="en-IN" sz="2500" dirty="0" smtClean="0"/>
              <a:t>Distribution</a:t>
            </a:r>
            <a:r>
              <a:rPr lang="en-US" sz="2500" dirty="0" smtClean="0"/>
              <a:t> Moment Estimators-2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791200" cy="205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000" dirty="0" smtClean="0"/>
              <a:t>Using the time to failure data in </a:t>
            </a:r>
          </a:p>
          <a:p>
            <a:pPr>
              <a:buNone/>
            </a:pPr>
            <a:r>
              <a:rPr lang="en-US" sz="3000" dirty="0" smtClean="0"/>
              <a:t>the table. We can estimate the </a:t>
            </a:r>
          </a:p>
          <a:p>
            <a:pPr>
              <a:buNone/>
            </a:pPr>
            <a:r>
              <a:rPr lang="en-US" sz="3000" dirty="0" smtClean="0"/>
              <a:t>parameters of the gamma </a:t>
            </a:r>
          </a:p>
          <a:p>
            <a:pPr>
              <a:buNone/>
            </a:pPr>
            <a:r>
              <a:rPr lang="en-US" sz="3000" dirty="0" smtClean="0"/>
              <a:t>distribution.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7-4.1 Method of Moments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19200" y="3886200"/>
          <a:ext cx="6739216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0" name="Equation" r:id="rId4" imgW="3695700" imgH="1295400" progId="Equation.DSMT4">
                  <p:embed/>
                </p:oleObj>
              </mc:Choice>
              <mc:Fallback>
                <p:oleObj name="Equation" r:id="rId4" imgW="3695700" imgH="1295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86200"/>
                        <a:ext cx="6739216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2" name="Object 4"/>
          <p:cNvGraphicFramePr>
            <a:graphicFrameLocks noChangeAspect="1"/>
          </p:cNvGraphicFramePr>
          <p:nvPr/>
        </p:nvGraphicFramePr>
        <p:xfrm>
          <a:off x="6781800" y="990600"/>
          <a:ext cx="1866900" cy="267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1" name="Worksheet" r:id="rId7" imgW="1257300" imgH="1800149" progId="Excel.Sheet.12">
                  <p:embed/>
                </p:oleObj>
              </mc:Choice>
              <mc:Fallback>
                <p:oleObj name="Worksheet" r:id="rId7" imgW="1257300" imgH="1800149" progId="Excel.Shee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990600"/>
                        <a:ext cx="1866900" cy="267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3" name="Object 5"/>
          <p:cNvGraphicFramePr>
            <a:graphicFrameLocks noChangeAspect="1"/>
          </p:cNvGraphicFramePr>
          <p:nvPr/>
        </p:nvGraphicFramePr>
        <p:xfrm>
          <a:off x="4114800" y="2819400"/>
          <a:ext cx="259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2" name="Worksheet" r:id="rId10" imgW="1295400" imgH="419100" progId="Excel.Sheet.12">
                  <p:embed/>
                </p:oleObj>
              </mc:Choice>
              <mc:Fallback>
                <p:oleObj name="Worksheet" r:id="rId10" imgW="1295400" imgH="419100" progId="Excel.Shee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19400"/>
                        <a:ext cx="2590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Estimators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Suppose that </a:t>
            </a:r>
            <a:r>
              <a:rPr lang="en-US" sz="2800" i="1" dirty="0" smtClean="0"/>
              <a:t>X</a:t>
            </a:r>
            <a:r>
              <a:rPr lang="en-US" sz="2800" dirty="0" smtClean="0"/>
              <a:t> is a random variable with probability distribution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x;</a:t>
            </a:r>
            <a:r>
              <a:rPr lang="el-GR" sz="2800" dirty="0" smtClean="0"/>
              <a:t>θ</a:t>
            </a:r>
            <a:r>
              <a:rPr lang="en-US" sz="2800" dirty="0" smtClean="0"/>
              <a:t>), where </a:t>
            </a:r>
            <a:r>
              <a:rPr lang="el-GR" sz="2800" dirty="0" smtClean="0"/>
              <a:t>θ</a:t>
            </a:r>
            <a:r>
              <a:rPr lang="en-US" sz="2800" dirty="0" smtClean="0"/>
              <a:t> is a single unknown parameter.  Let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…, </a:t>
            </a:r>
            <a:r>
              <a:rPr lang="en-US" sz="2800" i="1" dirty="0" smtClean="0"/>
              <a:t>x</a:t>
            </a:r>
            <a:r>
              <a:rPr lang="en-US" sz="2800" i="1" baseline="-25000" dirty="0" smtClean="0"/>
              <a:t>n</a:t>
            </a:r>
            <a:r>
              <a:rPr lang="en-US" sz="2800" dirty="0" smtClean="0"/>
              <a:t> be the observed values in a random sample of size </a:t>
            </a:r>
            <a:r>
              <a:rPr lang="en-US" sz="2800" i="1" dirty="0" smtClean="0"/>
              <a:t>n</a:t>
            </a:r>
            <a:r>
              <a:rPr lang="en-US" sz="2800" dirty="0" smtClean="0"/>
              <a:t>.  Then the </a:t>
            </a:r>
            <a:r>
              <a:rPr lang="en-US" sz="2800" dirty="0" smtClean="0">
                <a:solidFill>
                  <a:srgbClr val="1F497D"/>
                </a:solidFill>
              </a:rPr>
              <a:t>likelihood function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of the sample is:</a:t>
            </a:r>
          </a:p>
          <a:p>
            <a:pPr lvl="3">
              <a:buNone/>
            </a:pPr>
            <a:r>
              <a:rPr lang="en-US" sz="1600" dirty="0" smtClean="0"/>
              <a:t>				</a:t>
            </a:r>
          </a:p>
          <a:p>
            <a:pPr>
              <a:buNone/>
            </a:pPr>
            <a:r>
              <a:rPr lang="en-US" sz="2800" dirty="0" smtClean="0"/>
              <a:t>		</a:t>
            </a:r>
            <a:r>
              <a:rPr lang="en-US" sz="2800" i="1" dirty="0" smtClean="0"/>
              <a:t>L</a:t>
            </a:r>
            <a:r>
              <a:rPr lang="en-US" sz="2800" dirty="0" smtClean="0"/>
              <a:t>(</a:t>
            </a:r>
            <a:r>
              <a:rPr lang="el-GR" sz="2800" dirty="0" smtClean="0"/>
              <a:t>θ</a:t>
            </a:r>
            <a:r>
              <a:rPr lang="en-US" sz="2800" dirty="0" smtClean="0"/>
              <a:t>) =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;</a:t>
            </a:r>
            <a:r>
              <a:rPr lang="el-GR" sz="2800" dirty="0" smtClean="0"/>
              <a:t>θ</a:t>
            </a:r>
            <a:r>
              <a:rPr lang="en-US" sz="2800" dirty="0" smtClean="0"/>
              <a:t>) ∙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smtClean="0"/>
              <a:t>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;</a:t>
            </a:r>
            <a:r>
              <a:rPr lang="el-GR" sz="2800" dirty="0" smtClean="0"/>
              <a:t> θ</a:t>
            </a:r>
            <a:r>
              <a:rPr lang="en-US" sz="2800" dirty="0" smtClean="0"/>
              <a:t>) </a:t>
            </a:r>
            <a:r>
              <a:rPr lang="el-GR" sz="2800" dirty="0" smtClean="0"/>
              <a:t>∙</a:t>
            </a:r>
            <a:r>
              <a:rPr lang="en-US" sz="2800" dirty="0" smtClean="0"/>
              <a:t>…</a:t>
            </a:r>
            <a:r>
              <a:rPr lang="el-GR" sz="2800" dirty="0" smtClean="0"/>
              <a:t>∙</a:t>
            </a:r>
            <a:r>
              <a:rPr lang="en-US" sz="2800" dirty="0" smtClean="0"/>
              <a:t> </a:t>
            </a:r>
            <a:r>
              <a:rPr lang="en-US" sz="2800" i="1" dirty="0" smtClean="0"/>
              <a:t>f</a:t>
            </a:r>
            <a:r>
              <a:rPr lang="en-US" sz="2800" dirty="0" smtClean="0"/>
              <a:t>(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dirty="0" smtClean="0"/>
              <a:t>;</a:t>
            </a:r>
            <a:r>
              <a:rPr lang="el-GR" sz="2800" dirty="0" smtClean="0"/>
              <a:t> θ</a:t>
            </a:r>
            <a:r>
              <a:rPr lang="en-US" sz="2800" dirty="0" smtClean="0"/>
              <a:t>)		</a:t>
            </a:r>
          </a:p>
          <a:p>
            <a:pPr lvl="3"/>
            <a:endParaRPr lang="en-US" sz="1600" dirty="0" smtClean="0"/>
          </a:p>
          <a:p>
            <a:r>
              <a:rPr lang="en-US" sz="2800" dirty="0" smtClean="0"/>
              <a:t>Note that the likelihood function is now a function of only the unknown parameter </a:t>
            </a:r>
            <a:r>
              <a:rPr lang="el-GR" sz="2800" dirty="0" smtClean="0"/>
              <a:t>θ</a:t>
            </a:r>
            <a:r>
              <a:rPr lang="en-US" sz="2800" dirty="0" smtClean="0"/>
              <a:t>.  The </a:t>
            </a:r>
            <a:r>
              <a:rPr lang="en-US" sz="2800" dirty="0" smtClean="0">
                <a:solidFill>
                  <a:srgbClr val="1F497D"/>
                </a:solidFill>
              </a:rPr>
              <a:t>maximum likelihood estimator</a:t>
            </a:r>
            <a:r>
              <a:rPr lang="en-US" sz="2800" dirty="0" smtClean="0"/>
              <a:t> (MLE) of </a:t>
            </a:r>
            <a:r>
              <a:rPr lang="el-GR" sz="2800" dirty="0" smtClean="0"/>
              <a:t>θ</a:t>
            </a:r>
            <a:r>
              <a:rPr lang="en-US" sz="2800" dirty="0" smtClean="0"/>
              <a:t> is the value of </a:t>
            </a:r>
            <a:r>
              <a:rPr lang="el-GR" sz="2800" dirty="0" smtClean="0"/>
              <a:t>θ</a:t>
            </a:r>
            <a:r>
              <a:rPr lang="en-US" sz="2800" dirty="0" smtClean="0"/>
              <a:t> that maximizes the likelihood function </a:t>
            </a:r>
            <a:r>
              <a:rPr lang="en-US" sz="2800" i="1" dirty="0" smtClean="0"/>
              <a:t>L</a:t>
            </a:r>
            <a:r>
              <a:rPr lang="en-US" sz="2800" dirty="0" smtClean="0"/>
              <a:t>(</a:t>
            </a:r>
            <a:r>
              <a:rPr lang="el-GR" sz="2800" dirty="0" smtClean="0"/>
              <a:t>θ</a:t>
            </a:r>
            <a:r>
              <a:rPr lang="en-US" sz="2800" dirty="0" smtClean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Example 7-10: Bernoulli </a:t>
            </a:r>
            <a:r>
              <a:rPr lang="en-IN" sz="3400" dirty="0" smtClean="0"/>
              <a:t>Distribution</a:t>
            </a:r>
            <a:r>
              <a:rPr lang="en-US" sz="3400" dirty="0" smtClean="0"/>
              <a:t> MLE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Let </a:t>
            </a:r>
            <a:r>
              <a:rPr lang="en-US" sz="2000" i="1" dirty="0" smtClean="0"/>
              <a:t>X</a:t>
            </a:r>
            <a:r>
              <a:rPr lang="en-US" sz="2000" dirty="0" smtClean="0"/>
              <a:t> be a Bernoulli random variable.  The probability mass function is </a:t>
            </a:r>
          </a:p>
          <a:p>
            <a:pPr>
              <a:buNone/>
            </a:pPr>
            <a:r>
              <a:rPr lang="en-US" sz="2000" i="1" dirty="0" smtClean="0"/>
              <a:t>f</a:t>
            </a:r>
            <a:r>
              <a:rPr lang="en-US" sz="2000" dirty="0" smtClean="0"/>
              <a:t>(</a:t>
            </a:r>
            <a:r>
              <a:rPr lang="en-US" sz="2000" i="1" dirty="0" err="1" smtClean="0"/>
              <a:t>x</a:t>
            </a:r>
            <a:r>
              <a:rPr lang="en-US" sz="2000" dirty="0" err="1" smtClean="0"/>
              <a:t>;</a:t>
            </a:r>
            <a:r>
              <a:rPr lang="en-US" sz="2000" i="1" dirty="0" err="1" smtClean="0"/>
              <a:t>p</a:t>
            </a:r>
            <a:r>
              <a:rPr lang="en-US" sz="2000" dirty="0" smtClean="0"/>
              <a:t>) = </a:t>
            </a:r>
            <a:r>
              <a:rPr lang="en-US" sz="2000" i="1" dirty="0" smtClean="0"/>
              <a:t>p</a:t>
            </a:r>
            <a:r>
              <a:rPr lang="en-US" sz="2000" i="1" baseline="30000" dirty="0" smtClean="0"/>
              <a:t>x</a:t>
            </a:r>
            <a:r>
              <a:rPr lang="en-US" sz="2000" dirty="0" smtClean="0"/>
              <a:t>(1-</a:t>
            </a:r>
            <a:r>
              <a:rPr lang="en-US" sz="2000" i="1" dirty="0" smtClean="0"/>
              <a:t>p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1-</a:t>
            </a:r>
            <a:r>
              <a:rPr lang="en-US" sz="2000" i="1" baseline="30000" dirty="0" smtClean="0"/>
              <a:t>x</a:t>
            </a:r>
            <a:r>
              <a:rPr lang="en-US" sz="2000" i="1" dirty="0" smtClean="0"/>
              <a:t>, x </a:t>
            </a:r>
            <a:r>
              <a:rPr lang="en-US" sz="2000" dirty="0" smtClean="0"/>
              <a:t>= 0, 1</a:t>
            </a:r>
            <a:r>
              <a:rPr lang="en-US" sz="2000" i="1" dirty="0" smtClean="0"/>
              <a:t> </a:t>
            </a:r>
            <a:r>
              <a:rPr lang="en-US" sz="2000" dirty="0" smtClean="0"/>
              <a:t>where P is the parameter to be estimated.  </a:t>
            </a:r>
          </a:p>
          <a:p>
            <a:pPr>
              <a:buNone/>
            </a:pPr>
            <a:r>
              <a:rPr lang="en-US" sz="2000" dirty="0" smtClean="0"/>
              <a:t>The likelihood function of a random sample of size </a:t>
            </a:r>
            <a:r>
              <a:rPr lang="en-US" sz="2000" i="1" dirty="0" smtClean="0"/>
              <a:t>n</a:t>
            </a:r>
            <a:r>
              <a:rPr lang="en-US" sz="2000" dirty="0" smtClean="0"/>
              <a:t> is: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5000" y="2057400"/>
          <a:ext cx="4826000" cy="2682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1" name="Equation" r:id="rId4" imgW="3517900" imgH="1955800" progId="Equation.DSMT4">
                  <p:embed/>
                </p:oleObj>
              </mc:Choice>
              <mc:Fallback>
                <p:oleObj name="Equation" r:id="rId4" imgW="3517900" imgH="195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057400"/>
                        <a:ext cx="4826000" cy="2682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Picture1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4916515"/>
            <a:ext cx="3931595" cy="110328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7-11: Normal </a:t>
            </a:r>
            <a:r>
              <a:rPr lang="en-IN" sz="3200" dirty="0" smtClean="0"/>
              <a:t>Distribution</a:t>
            </a:r>
            <a:r>
              <a:rPr lang="en-US" sz="3200" dirty="0" smtClean="0"/>
              <a:t> MLE for </a:t>
            </a:r>
            <a:r>
              <a:rPr lang="el-GR" sz="3200" dirty="0" smtClean="0"/>
              <a:t>μ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100" dirty="0" smtClean="0"/>
              <a:t>Let </a:t>
            </a:r>
            <a:r>
              <a:rPr lang="en-US" sz="2100" i="1" dirty="0" smtClean="0"/>
              <a:t>X</a:t>
            </a:r>
            <a:r>
              <a:rPr lang="en-US" sz="2100" dirty="0" smtClean="0"/>
              <a:t> be a normal random variable with unknown mean </a:t>
            </a:r>
            <a:r>
              <a:rPr lang="el-GR" sz="2100" dirty="0" smtClean="0"/>
              <a:t>μ</a:t>
            </a:r>
            <a:r>
              <a:rPr lang="en-US" sz="2100" dirty="0" smtClean="0"/>
              <a:t> and </a:t>
            </a:r>
          </a:p>
          <a:p>
            <a:pPr>
              <a:buNone/>
            </a:pPr>
            <a:r>
              <a:rPr lang="en-US" sz="2100" dirty="0" smtClean="0"/>
              <a:t>known variance </a:t>
            </a:r>
            <a:r>
              <a:rPr lang="el-GR" sz="2100" dirty="0" smtClean="0"/>
              <a:t>σ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.  The likelihood function of a random sample of </a:t>
            </a:r>
          </a:p>
          <a:p>
            <a:pPr>
              <a:buNone/>
            </a:pPr>
            <a:r>
              <a:rPr lang="en-US" sz="2100" dirty="0" smtClean="0"/>
              <a:t>size n is:</a:t>
            </a:r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81200" y="1752600"/>
          <a:ext cx="3328988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85" name="Equation" r:id="rId4" imgW="2743200" imgH="1955800" progId="Equation.DSMT4">
                  <p:embed/>
                </p:oleObj>
              </mc:Choice>
              <mc:Fallback>
                <p:oleObj name="Equation" r:id="rId4" imgW="2743200" imgH="195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752600"/>
                        <a:ext cx="3328988" cy="288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Picture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4876800"/>
            <a:ext cx="3443956" cy="108499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7-12: Exponential </a:t>
            </a:r>
            <a:r>
              <a:rPr lang="en-IN" sz="3200" dirty="0" smtClean="0"/>
              <a:t>Distribution</a:t>
            </a:r>
            <a:r>
              <a:rPr lang="en-US" sz="3200" dirty="0" smtClean="0"/>
              <a:t> MLE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9144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Let </a:t>
            </a:r>
            <a:r>
              <a:rPr lang="en-US" sz="2400" i="1" dirty="0" smtClean="0"/>
              <a:t>X</a:t>
            </a:r>
            <a:r>
              <a:rPr lang="en-US" sz="2400" dirty="0" smtClean="0"/>
              <a:t> be a exponential random variable with parameter </a:t>
            </a:r>
            <a:r>
              <a:rPr lang="el-GR" sz="2400" dirty="0" smtClean="0"/>
              <a:t>λ</a:t>
            </a:r>
            <a:r>
              <a:rPr lang="en-US" sz="2400" dirty="0" smtClean="0"/>
              <a:t>.  </a:t>
            </a:r>
          </a:p>
          <a:p>
            <a:pPr>
              <a:buNone/>
            </a:pPr>
            <a:r>
              <a:rPr lang="en-US" sz="2400" dirty="0" smtClean="0"/>
              <a:t>The likelihood function of a random sample of size n is: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38200" y="1905000"/>
          <a:ext cx="4008437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4" name="Equation" r:id="rId4" imgW="2032000" imgH="1409700" progId="Equation.DSMT4">
                  <p:embed/>
                </p:oleObj>
              </mc:Choice>
              <mc:Fallback>
                <p:oleObj name="Equation" r:id="rId4" imgW="2032000" imgH="14097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4008437" cy="278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79" name="Object 3"/>
          <p:cNvGraphicFramePr>
            <a:graphicFrameLocks noChangeAspect="1"/>
          </p:cNvGraphicFramePr>
          <p:nvPr/>
        </p:nvGraphicFramePr>
        <p:xfrm>
          <a:off x="742462" y="5003800"/>
          <a:ext cx="45915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5" name="Equation" r:id="rId6" imgW="2984500" imgH="660400" progId="Equation.DSMT4">
                  <p:embed/>
                </p:oleObj>
              </mc:Choice>
              <mc:Fallback>
                <p:oleObj name="Equation" r:id="rId6" imgW="2984500" imgH="660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62" y="5003800"/>
                        <a:ext cx="4591538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Objectives for Chapter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After careful study of this chapter, you should be able to do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General concepts of estimating the parameters of a population or a probability distribution.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Important role of  the normal distribution as a sampling distribution.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central limit theorem.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Important properties of point estimators, including bias, variances, and mean square error.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Constructing point estimators using the method of moments, and the method of maximum likelihood.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Compute and explain the precision with which a parameter is estimated.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Constructing a point estimator using the Bayesian approach.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 Learning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Example 7-13: Normal </a:t>
            </a:r>
            <a:r>
              <a:rPr lang="en-IN" sz="2800" dirty="0" smtClean="0"/>
              <a:t>Distribution</a:t>
            </a:r>
            <a:r>
              <a:rPr lang="en-US" sz="2800" dirty="0" smtClean="0"/>
              <a:t> MLEs for </a:t>
            </a:r>
            <a:r>
              <a:rPr lang="el-GR" sz="2800" dirty="0" smtClean="0"/>
              <a:t>μ</a:t>
            </a:r>
            <a:r>
              <a:rPr lang="en-US" sz="2800" dirty="0" smtClean="0"/>
              <a:t> &amp; </a:t>
            </a:r>
            <a:r>
              <a:rPr lang="el-GR" sz="2800" dirty="0" smtClean="0"/>
              <a:t>σ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Let </a:t>
            </a:r>
            <a:r>
              <a:rPr lang="en-US" sz="2200" i="1" dirty="0" smtClean="0"/>
              <a:t>X</a:t>
            </a:r>
            <a:r>
              <a:rPr lang="en-US" sz="2200" dirty="0" smtClean="0"/>
              <a:t> be a normal random variable with both unknown mean </a:t>
            </a:r>
            <a:r>
              <a:rPr lang="el-GR" sz="2200" dirty="0" smtClean="0"/>
              <a:t>μ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>and variance </a:t>
            </a:r>
            <a:r>
              <a:rPr lang="el-GR" sz="2200" dirty="0" smtClean="0"/>
              <a:t>σ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.  The likelihood function of a random sample of </a:t>
            </a:r>
          </a:p>
          <a:p>
            <a:pPr>
              <a:buNone/>
            </a:pPr>
            <a:r>
              <a:rPr lang="en-US" sz="2200" dirty="0" smtClean="0"/>
              <a:t>size </a:t>
            </a:r>
            <a:r>
              <a:rPr lang="en-US" sz="2200" i="1" dirty="0" smtClean="0"/>
              <a:t>n</a:t>
            </a:r>
            <a:r>
              <a:rPr lang="en-US" sz="2200" dirty="0" smtClean="0"/>
              <a:t> is: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z="1100" smtClean="0"/>
              <a:pPr/>
              <a:t>30</a:t>
            </a:fld>
            <a:endParaRPr lang="en-US" sz="11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09850" y="1676400"/>
          <a:ext cx="4457700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9" name="Equation" r:id="rId4" imgW="2946400" imgH="3175000" progId="Equation.DSMT4">
                  <p:embed/>
                </p:oleObj>
              </mc:Choice>
              <mc:Fallback>
                <p:oleObj name="Equation" r:id="rId4" imgW="2946400" imgH="317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1676400"/>
                        <a:ext cx="4457700" cy="480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5895975"/>
            <a:ext cx="38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5867400"/>
            <a:ext cx="428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an MLE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3434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Notes</a:t>
            </a:r>
            <a:r>
              <a:rPr lang="en-US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Mathematical statisticians will often prefer MLEs because of   </a:t>
            </a:r>
          </a:p>
          <a:p>
            <a:r>
              <a:rPr lang="en-US" dirty="0" smtClean="0"/>
              <a:t>   these properties.  Properties (1) and (2) state that MLEs are  </a:t>
            </a:r>
          </a:p>
          <a:p>
            <a:r>
              <a:rPr lang="en-US" dirty="0" smtClean="0"/>
              <a:t>   MVUEs.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To use MLEs, the distribution of the population must be known </a:t>
            </a:r>
          </a:p>
          <a:p>
            <a:r>
              <a:rPr lang="en-US" dirty="0" smtClean="0"/>
              <a:t>    or assumed.</a:t>
            </a:r>
            <a:endParaRPr lang="en-US" dirty="0"/>
          </a:p>
        </p:txBody>
      </p:sp>
      <p:pic>
        <p:nvPicPr>
          <p:cNvPr id="8" name="Picture 7" descr="Picture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15" y="1210302"/>
            <a:ext cx="8027769" cy="298069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Invariance Property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4687" y="4648200"/>
            <a:ext cx="556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property is illustrated in Example 7-13.</a:t>
            </a:r>
            <a:endParaRPr lang="en-US" sz="2400" dirty="0"/>
          </a:p>
        </p:txBody>
      </p:sp>
      <p:pic>
        <p:nvPicPr>
          <p:cNvPr id="10" name="Picture 9" descr="Picture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8094819" cy="206637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7-14: Invariance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For the normal distribution, the MLEs were: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" name="Picture 9" descr="Pictur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55425"/>
            <a:ext cx="7101253" cy="43643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the MLE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method of maximum likelihood is an </a:t>
            </a:r>
          </a:p>
          <a:p>
            <a:pPr>
              <a:buNone/>
            </a:pPr>
            <a:r>
              <a:rPr lang="en-US" dirty="0" smtClean="0"/>
              <a:t>excellent technique, however there are two </a:t>
            </a:r>
          </a:p>
          <a:p>
            <a:pPr>
              <a:buNone/>
            </a:pPr>
            <a:r>
              <a:rPr lang="en-US" dirty="0" smtClean="0"/>
              <a:t>complications:</a:t>
            </a:r>
          </a:p>
          <a:p>
            <a:pPr marL="514350" indent="-514350">
              <a:buNone/>
            </a:pPr>
            <a:r>
              <a:rPr lang="en-US" dirty="0" smtClean="0"/>
              <a:t>1. It may not be easy to maximize the likelihood function because the derivative function set to zero may be difficult to solve algebraically.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It may not always be possible to use   </a:t>
            </a:r>
          </a:p>
          <a:p>
            <a:pPr marL="514350" indent="-514350">
              <a:buNone/>
            </a:pPr>
            <a:r>
              <a:rPr lang="en-US" dirty="0" smtClean="0"/>
              <a:t>     calculus methods directly to determine the </a:t>
            </a:r>
          </a:p>
          <a:p>
            <a:pPr marL="514350" indent="-514350">
              <a:buNone/>
            </a:pPr>
            <a:r>
              <a:rPr lang="en-US" dirty="0" smtClean="0"/>
              <a:t>     maximum of L(</a:t>
            </a:r>
            <a:r>
              <a:rPr lang="az-Cyrl-AZ" dirty="0" smtClean="0"/>
              <a:t>ѳ</a:t>
            </a:r>
            <a:r>
              <a:rPr lang="en-US" dirty="0" smtClean="0"/>
              <a:t>).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The following example illustrate this.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Example 7-16: Gamma Distribution MLE-1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Let </a:t>
            </a:r>
            <a:r>
              <a:rPr lang="en-US" sz="2200" i="1" dirty="0" smtClean="0"/>
              <a:t>X</a:t>
            </a:r>
            <a:r>
              <a:rPr lang="en-US" sz="2200" baseline="-25000" dirty="0" smtClean="0"/>
              <a:t>1</a:t>
            </a:r>
            <a:r>
              <a:rPr lang="en-US" sz="2200" i="1" dirty="0" smtClean="0"/>
              <a:t>, X</a:t>
            </a:r>
            <a:r>
              <a:rPr lang="en-US" sz="2200" baseline="-25000" dirty="0" smtClean="0"/>
              <a:t>2</a:t>
            </a:r>
            <a:r>
              <a:rPr lang="en-US" sz="2200" i="1" dirty="0" smtClean="0"/>
              <a:t>, …, X</a:t>
            </a:r>
            <a:r>
              <a:rPr lang="en-US" sz="2200" i="1" baseline="-25000" dirty="0" smtClean="0"/>
              <a:t>n</a:t>
            </a:r>
            <a:r>
              <a:rPr lang="en-US" sz="2200" dirty="0" smtClean="0"/>
              <a:t> be a random sample from a gamma </a:t>
            </a:r>
          </a:p>
          <a:p>
            <a:pPr>
              <a:buNone/>
            </a:pPr>
            <a:r>
              <a:rPr lang="en-US" sz="2200" dirty="0" smtClean="0"/>
              <a:t>distribution.  The log of the likelihood function is:</a:t>
            </a: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19200" y="1600200"/>
          <a:ext cx="6613525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3" name="Equation" r:id="rId4" imgW="3835400" imgH="1905000" progId="Equation.DSMT4">
                  <p:embed/>
                </p:oleObj>
              </mc:Choice>
              <mc:Fallback>
                <p:oleObj name="Equation" r:id="rId4" imgW="3835400" imgH="190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00200"/>
                        <a:ext cx="6613525" cy="328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4800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/>
              <a:t>Equating the above derivative to zero we get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Picture1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5071969"/>
            <a:ext cx="3943786" cy="117643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Example 7-16: Gamma Distribution MLE-2</a:t>
            </a:r>
            <a:endParaRPr lang="en-US" sz="3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7-4.2 Method of Maximum Likelihood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953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Figure 7-11 </a:t>
            </a:r>
            <a:r>
              <a:rPr lang="en-IN" sz="2000" dirty="0" smtClean="0"/>
              <a:t>Log likelihood for the gamma distribution using the failure time data. (a) Log likelihood surface. (b) Contour plot.</a:t>
            </a:r>
            <a:endParaRPr lang="en-US" sz="2000" dirty="0"/>
          </a:p>
        </p:txBody>
      </p:sp>
      <p:pic>
        <p:nvPicPr>
          <p:cNvPr id="287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38200"/>
            <a:ext cx="823912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Estimation of Parameters-1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1F497D"/>
                </a:solidFill>
              </a:rPr>
              <a:t>moment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1F497D"/>
                </a:solidFill>
              </a:rPr>
              <a:t>likelihood</a:t>
            </a:r>
            <a:r>
              <a:rPr lang="en-US" dirty="0" smtClean="0"/>
              <a:t> methods interpret probabilities as relative frequencies and are called </a:t>
            </a:r>
            <a:r>
              <a:rPr lang="en-US" dirty="0" smtClean="0">
                <a:solidFill>
                  <a:srgbClr val="1F497D"/>
                </a:solidFill>
              </a:rPr>
              <a:t>objective frequencies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random variable </a:t>
            </a:r>
            <a:r>
              <a:rPr lang="en-US" i="1" dirty="0" smtClean="0"/>
              <a:t>X</a:t>
            </a:r>
            <a:r>
              <a:rPr lang="en-US" dirty="0" smtClean="0"/>
              <a:t> has a probability distribution of parameter </a:t>
            </a:r>
            <a:r>
              <a:rPr lang="el-GR" dirty="0" smtClean="0"/>
              <a:t>θ</a:t>
            </a:r>
            <a:r>
              <a:rPr lang="en-US" dirty="0" smtClean="0"/>
              <a:t> called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|</a:t>
            </a:r>
            <a:r>
              <a:rPr lang="el-GR" dirty="0" smtClean="0"/>
              <a:t>θ</a:t>
            </a:r>
            <a:r>
              <a:rPr lang="en-US" dirty="0" smtClean="0"/>
              <a:t>).  </a:t>
            </a:r>
          </a:p>
          <a:p>
            <a:r>
              <a:rPr lang="en-US" dirty="0" smtClean="0"/>
              <a:t>Additional information about </a:t>
            </a:r>
            <a:r>
              <a:rPr lang="el-GR" dirty="0" smtClean="0"/>
              <a:t>θ</a:t>
            </a:r>
            <a:r>
              <a:rPr lang="en-US" dirty="0" smtClean="0"/>
              <a:t> is that it can be summarized as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l-GR" dirty="0" smtClean="0"/>
              <a:t>θ</a:t>
            </a:r>
            <a:r>
              <a:rPr lang="en-US" dirty="0" smtClean="0"/>
              <a:t>), the </a:t>
            </a:r>
            <a:r>
              <a:rPr lang="en-US" dirty="0" smtClean="0">
                <a:solidFill>
                  <a:srgbClr val="1F497D"/>
                </a:solidFill>
              </a:rPr>
              <a:t>prior distribution</a:t>
            </a:r>
            <a:r>
              <a:rPr lang="en-US" dirty="0" smtClean="0"/>
              <a:t>, with mean </a:t>
            </a:r>
            <a:r>
              <a:rPr lang="el-GR" dirty="0" smtClean="0"/>
              <a:t>μ</a:t>
            </a:r>
            <a:r>
              <a:rPr lang="en-US" baseline="-25000" dirty="0" smtClean="0"/>
              <a:t>0</a:t>
            </a:r>
            <a:r>
              <a:rPr lang="en-US" dirty="0" smtClean="0"/>
              <a:t> and variance </a:t>
            </a:r>
            <a:r>
              <a:rPr lang="el-GR" dirty="0" smtClean="0"/>
              <a:t>σ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. Probabilities associated with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l-GR" dirty="0" smtClean="0"/>
              <a:t>θ</a:t>
            </a:r>
            <a:r>
              <a:rPr lang="en-US" dirty="0" smtClean="0"/>
              <a:t>) are </a:t>
            </a:r>
            <a:r>
              <a:rPr lang="en-US" dirty="0" smtClean="0">
                <a:solidFill>
                  <a:srgbClr val="1F497D"/>
                </a:solidFill>
              </a:rPr>
              <a:t>subjective probabilities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1F497D"/>
                </a:solidFill>
              </a:rPr>
              <a:t>joint distribution </a:t>
            </a:r>
            <a:r>
              <a:rPr lang="en-US" dirty="0" smtClean="0"/>
              <a:t>is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smtClean="0"/>
              <a:t>|</a:t>
            </a:r>
            <a:r>
              <a:rPr lang="el-GR" dirty="0" smtClean="0"/>
              <a:t>θ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1F497D"/>
                </a:solidFill>
              </a:rPr>
              <a:t>posterior distribution </a:t>
            </a:r>
            <a:r>
              <a:rPr lang="en-US" dirty="0" smtClean="0"/>
              <a:t>is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l-GR" dirty="0" smtClean="0"/>
              <a:t>θ</a:t>
            </a:r>
            <a:r>
              <a:rPr lang="en-US" dirty="0" smtClean="0"/>
              <a:t>|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) is our degree of belief regarding </a:t>
            </a:r>
            <a:r>
              <a:rPr lang="el-GR" dirty="0" smtClean="0"/>
              <a:t>θ</a:t>
            </a:r>
            <a:r>
              <a:rPr lang="en-US" dirty="0" smtClean="0"/>
              <a:t> after observing the sample data.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7-4.3 Bayesian Estimation of Parameters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Estimation of Parameters-2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Now the joint probability distribution of the sample is </a:t>
            </a:r>
          </a:p>
          <a:p>
            <a:pPr lvl="1">
              <a:buNone/>
            </a:pPr>
            <a:r>
              <a:rPr lang="en-US" sz="2000" i="1" dirty="0" smtClean="0"/>
              <a:t> f</a:t>
            </a:r>
            <a:r>
              <a:rPr lang="en-US" sz="2000" dirty="0" smtClean="0"/>
              <a:t>(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n</a:t>
            </a:r>
            <a:r>
              <a:rPr lang="en-US" sz="2000" dirty="0" smtClean="0"/>
              <a:t>, </a:t>
            </a:r>
            <a:r>
              <a:rPr lang="el-GR" sz="2000" dirty="0" smtClean="0"/>
              <a:t>θ</a:t>
            </a:r>
            <a:r>
              <a:rPr lang="en-US" sz="2000" dirty="0" smtClean="0"/>
              <a:t>) =</a:t>
            </a:r>
            <a:r>
              <a:rPr lang="en-US" sz="2000" i="1" dirty="0" smtClean="0"/>
              <a:t> f</a:t>
            </a:r>
            <a:r>
              <a:rPr lang="en-US" sz="2000" dirty="0" smtClean="0"/>
              <a:t>(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…,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n </a:t>
            </a:r>
            <a:r>
              <a:rPr lang="en-US" sz="2000" dirty="0" smtClean="0"/>
              <a:t>|</a:t>
            </a:r>
            <a:r>
              <a:rPr lang="el-GR" sz="2000" dirty="0" smtClean="0"/>
              <a:t>θ</a:t>
            </a:r>
            <a:r>
              <a:rPr lang="en-US" sz="2000" dirty="0" smtClean="0"/>
              <a:t>) ∙</a:t>
            </a:r>
            <a:r>
              <a:rPr lang="en-US" sz="2000" i="1" dirty="0" smtClean="0"/>
              <a:t> f</a:t>
            </a:r>
            <a:r>
              <a:rPr lang="en-US" sz="2000" dirty="0" smtClean="0"/>
              <a:t>(</a:t>
            </a:r>
            <a:r>
              <a:rPr lang="el-GR" sz="2000" dirty="0" smtClean="0"/>
              <a:t>θ</a:t>
            </a:r>
            <a:r>
              <a:rPr lang="en-US" sz="2000" dirty="0" smtClean="0"/>
              <a:t>)  </a:t>
            </a:r>
          </a:p>
          <a:p>
            <a:r>
              <a:rPr lang="en-US" sz="2400" dirty="0" smtClean="0"/>
              <a:t>The marginal distribution is: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desired posterior distribution is: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7-4.3 Bayesian Estimation of Parameters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0" y="2133600"/>
          <a:ext cx="6382327" cy="1488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7" name="Equation" r:id="rId4" imgW="3594100" imgH="838200" progId="Equation.DSMT4">
                  <p:embed/>
                </p:oleObj>
              </mc:Choice>
              <mc:Fallback>
                <p:oleObj name="Equation" r:id="rId4" imgW="3594100" imgH="838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6382327" cy="1488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86000" y="4267200"/>
          <a:ext cx="4419600" cy="898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8" name="Equation" r:id="rId6" imgW="2311400" imgH="469900" progId="Equation.DSMT4">
                  <p:embed/>
                </p:oleObj>
              </mc:Choice>
              <mc:Fallback>
                <p:oleObj name="Equation" r:id="rId6" imgW="2311400" imgH="4699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67200"/>
                        <a:ext cx="4419600" cy="8984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00100" y="5486400"/>
          <a:ext cx="7200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9" name="Equation" r:id="rId8" imgW="4381500" imgH="228600" progId="Equation.DSMT4">
                  <p:embed/>
                </p:oleObj>
              </mc:Choice>
              <mc:Fallback>
                <p:oleObj name="Equation" r:id="rId8" imgW="438150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5486400"/>
                        <a:ext cx="72009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Example 7-16: Bayes Estimator for the mean of a Normal </a:t>
            </a:r>
            <a:r>
              <a:rPr lang="en-IN" sz="1800" dirty="0" smtClean="0"/>
              <a:t>Distribution </a:t>
            </a:r>
            <a:r>
              <a:rPr lang="en-US" sz="1800" dirty="0" smtClean="0"/>
              <a:t>-1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Let </a:t>
            </a:r>
            <a:r>
              <a:rPr lang="en-US" sz="1600" i="1" dirty="0" smtClean="0">
                <a:solidFill>
                  <a:prstClr val="black"/>
                </a:solidFill>
              </a:rPr>
              <a:t>X</a:t>
            </a:r>
            <a:r>
              <a:rPr lang="en-US" sz="1600" baseline="-25000" dirty="0" smtClean="0">
                <a:solidFill>
                  <a:prstClr val="black"/>
                </a:solidFill>
              </a:rPr>
              <a:t>1</a:t>
            </a:r>
            <a:r>
              <a:rPr lang="en-US" sz="1600" i="1" dirty="0" smtClean="0">
                <a:solidFill>
                  <a:prstClr val="black"/>
                </a:solidFill>
              </a:rPr>
              <a:t>, X</a:t>
            </a:r>
            <a:r>
              <a:rPr lang="en-US" sz="1600" baseline="-25000" dirty="0" smtClean="0">
                <a:solidFill>
                  <a:prstClr val="black"/>
                </a:solidFill>
              </a:rPr>
              <a:t>2</a:t>
            </a:r>
            <a:r>
              <a:rPr lang="en-US" sz="1600" i="1" dirty="0" smtClean="0">
                <a:solidFill>
                  <a:prstClr val="black"/>
                </a:solidFill>
              </a:rPr>
              <a:t>, …, X</a:t>
            </a:r>
            <a:r>
              <a:rPr lang="en-US" sz="1600" i="1" baseline="-25000" dirty="0" smtClean="0">
                <a:solidFill>
                  <a:prstClr val="black"/>
                </a:solidFill>
              </a:rPr>
              <a:t>n</a:t>
            </a:r>
            <a:r>
              <a:rPr lang="en-US" sz="1600" dirty="0" smtClean="0">
                <a:solidFill>
                  <a:prstClr val="black"/>
                </a:solidFill>
              </a:rPr>
              <a:t> be a random sample from a normal distribution unknown mean </a:t>
            </a:r>
            <a:r>
              <a:rPr lang="el-GR" sz="1600" dirty="0" smtClean="0">
                <a:solidFill>
                  <a:prstClr val="black"/>
                </a:solidFill>
              </a:rPr>
              <a:t>μ</a:t>
            </a:r>
            <a:r>
              <a:rPr lang="en-US" sz="1600" dirty="0" smtClean="0">
                <a:solidFill>
                  <a:prstClr val="black"/>
                </a:solidFill>
              </a:rPr>
              <a:t> and known variance </a:t>
            </a:r>
            <a:r>
              <a:rPr lang="el-GR" sz="1600" dirty="0" smtClean="0">
                <a:solidFill>
                  <a:prstClr val="black"/>
                </a:solidFill>
              </a:rPr>
              <a:t>σ</a:t>
            </a:r>
            <a:r>
              <a:rPr lang="en-US" sz="1600" baseline="30000" dirty="0" smtClean="0">
                <a:solidFill>
                  <a:prstClr val="black"/>
                </a:solidFill>
              </a:rPr>
              <a:t>2</a:t>
            </a:r>
            <a:r>
              <a:rPr lang="en-US" sz="1600" dirty="0" smtClean="0">
                <a:solidFill>
                  <a:prstClr val="black"/>
                </a:solidFill>
              </a:rPr>
              <a:t>.  Assume that the prior distribution for </a:t>
            </a:r>
            <a:r>
              <a:rPr lang="el-GR" sz="1600" dirty="0" smtClean="0">
                <a:solidFill>
                  <a:prstClr val="black"/>
                </a:solidFill>
              </a:rPr>
              <a:t>μ</a:t>
            </a:r>
            <a:r>
              <a:rPr lang="en-US" sz="1600" dirty="0" smtClean="0">
                <a:solidFill>
                  <a:prstClr val="black"/>
                </a:solidFill>
              </a:rPr>
              <a:t> is: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7-4.3 Bayesian Estimation of Parameters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88988" y="1600200"/>
          <a:ext cx="68040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8" name="Equation" r:id="rId4" imgW="3213100" imgH="469900" progId="Equation.DSMT4">
                  <p:embed/>
                </p:oleObj>
              </mc:Choice>
              <mc:Fallback>
                <p:oleObj name="Equation" r:id="rId4" imgW="3213100" imgH="4699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1600200"/>
                        <a:ext cx="6804025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667000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joint probability distribution of the sample is:</a:t>
            </a:r>
            <a:endParaRPr lang="en-US" sz="1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1999" y="3124200"/>
          <a:ext cx="70008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9" name="Equation" r:id="rId6" imgW="3200400" imgH="1219200" progId="Equation.DSMT4">
                  <p:embed/>
                </p:oleObj>
              </mc:Choice>
              <mc:Fallback>
                <p:oleObj name="Equation" r:id="rId6" imgW="3200400" imgH="1219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99" y="3124200"/>
                        <a:ext cx="7000875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1F497D"/>
                </a:solidFill>
              </a:rPr>
              <a:t>point estimate </a:t>
            </a:r>
            <a:r>
              <a:rPr lang="en-US" dirty="0" smtClean="0"/>
              <a:t>is a reasonable value of a population parameter.</a:t>
            </a:r>
          </a:p>
          <a:p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 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 are random variables.</a:t>
            </a:r>
          </a:p>
          <a:p>
            <a:r>
              <a:rPr lang="en-US" dirty="0" smtClean="0"/>
              <a:t>Functions of these random variables, x-bar and </a:t>
            </a:r>
            <a:r>
              <a:rPr lang="en-US" i="1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, are also random variables called </a:t>
            </a:r>
            <a:r>
              <a:rPr lang="en-US" dirty="0" smtClean="0">
                <a:solidFill>
                  <a:srgbClr val="1F497D"/>
                </a:solidFill>
              </a:rPr>
              <a:t>statistics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Statistics have their unique distributions which are called </a:t>
            </a:r>
            <a:r>
              <a:rPr lang="en-US" dirty="0" smtClean="0">
                <a:solidFill>
                  <a:srgbClr val="1F497D"/>
                </a:solidFill>
              </a:rPr>
              <a:t>sampling distributions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7-1 Point Estimation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900" dirty="0" smtClean="0"/>
              <a:t>Example 7-17: </a:t>
            </a:r>
            <a:r>
              <a:rPr lang="en-US" sz="1900" dirty="0" err="1" smtClean="0"/>
              <a:t>Bayes</a:t>
            </a:r>
            <a:r>
              <a:rPr lang="en-US" sz="1900" dirty="0" smtClean="0"/>
              <a:t> Estimator for the mean of a Normal </a:t>
            </a:r>
            <a:r>
              <a:rPr lang="en-IN" sz="1900" dirty="0" smtClean="0"/>
              <a:t>Distribution</a:t>
            </a:r>
            <a:r>
              <a:rPr lang="en-US" sz="1900" dirty="0" smtClean="0"/>
              <a:t>-2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Now the joint probability distribution of the sample and </a:t>
            </a:r>
            <a:r>
              <a:rPr lang="el-GR" sz="2200" dirty="0" smtClean="0"/>
              <a:t>μ</a:t>
            </a:r>
            <a:r>
              <a:rPr lang="en-US" sz="2200" dirty="0" smtClean="0"/>
              <a:t> is: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7-4.3 Bayesian Estimation of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" y="1295400"/>
          <a:ext cx="5707062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8" name="Equation" r:id="rId4" imgW="4254500" imgH="1384300" progId="Equation.DSMT4">
                  <p:embed/>
                </p:oleObj>
              </mc:Choice>
              <mc:Fallback>
                <p:oleObj name="Equation" r:id="rId4" imgW="4254500" imgH="13843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5707062" cy="185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" y="3200400"/>
            <a:ext cx="556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Upon completing the square in the exponent,</a:t>
            </a:r>
            <a:endParaRPr lang="en-US" sz="1400" dirty="0"/>
          </a:p>
        </p:txBody>
      </p:sp>
      <p:graphicFrame>
        <p:nvGraphicFramePr>
          <p:cNvPr id="283653" name="Object 5"/>
          <p:cNvGraphicFramePr>
            <a:graphicFrameLocks noChangeAspect="1"/>
          </p:cNvGraphicFramePr>
          <p:nvPr/>
        </p:nvGraphicFramePr>
        <p:xfrm>
          <a:off x="365124" y="3575050"/>
          <a:ext cx="8474076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9" name="Equation" r:id="rId6" imgW="4089400" imgH="1663700" progId="Equation.DSMT4">
                  <p:embed/>
                </p:oleObj>
              </mc:Choice>
              <mc:Fallback>
                <p:oleObj name="Equation" r:id="rId6" imgW="4089400" imgH="16637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4" y="3575050"/>
                        <a:ext cx="8474076" cy="267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Example 7-17: </a:t>
            </a:r>
            <a:r>
              <a:rPr lang="en-US" sz="2000" dirty="0" err="1" smtClean="0"/>
              <a:t>Bayes</a:t>
            </a:r>
            <a:r>
              <a:rPr lang="en-US" sz="2000" dirty="0" smtClean="0"/>
              <a:t> Estimator for the mean of a Normal </a:t>
            </a:r>
            <a:r>
              <a:rPr lang="en-IN" sz="2000" dirty="0" smtClean="0"/>
              <a:t>Distribution</a:t>
            </a:r>
            <a:r>
              <a:rPr lang="en-US" sz="2000" dirty="0" smtClean="0"/>
              <a:t>-3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which is recognized as a normal probability density </a:t>
            </a:r>
          </a:p>
          <a:p>
            <a:pPr>
              <a:buNone/>
            </a:pPr>
            <a:r>
              <a:rPr lang="en-US" sz="2800" dirty="0" smtClean="0"/>
              <a:t>function with posterior mean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and posterior variance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400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7-4.3 Bayesian Estimation of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889760" y="4648200"/>
          <a:ext cx="424688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2" name="Equation" r:id="rId4" imgW="2235200" imgH="508000" progId="Equation.DSMT4">
                  <p:embed/>
                </p:oleObj>
              </mc:Choice>
              <mc:Fallback>
                <p:oleObj name="Equation" r:id="rId4" imgW="2235200" imgH="508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760" y="4648200"/>
                        <a:ext cx="424688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Picture1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2438400"/>
            <a:ext cx="3620725" cy="99966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Example 7-17: </a:t>
            </a:r>
            <a:r>
              <a:rPr lang="en-US" sz="2000" dirty="0" err="1" smtClean="0"/>
              <a:t>Bayes</a:t>
            </a:r>
            <a:r>
              <a:rPr lang="en-US" sz="2000" dirty="0" smtClean="0"/>
              <a:t> Estimator for the mean of a Normal </a:t>
            </a:r>
            <a:r>
              <a:rPr lang="en-IN" sz="2000" dirty="0" err="1" smtClean="0"/>
              <a:t>Distributio</a:t>
            </a:r>
            <a:r>
              <a:rPr lang="en-US" sz="2000" dirty="0" smtClean="0"/>
              <a:t>n-4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 illustrate:</a:t>
            </a:r>
          </a:p>
          <a:p>
            <a:pPr lvl="1"/>
            <a:r>
              <a:rPr lang="en-US" dirty="0" smtClean="0"/>
              <a:t>The parameters are:  </a:t>
            </a:r>
            <a:r>
              <a:rPr lang="el-GR" dirty="0" smtClean="0"/>
              <a:t>μ</a:t>
            </a:r>
            <a:r>
              <a:rPr lang="en-US" baseline="-25000" dirty="0" smtClean="0"/>
              <a:t>0</a:t>
            </a:r>
            <a:r>
              <a:rPr lang="en-US" dirty="0" smtClean="0"/>
              <a:t> = 0, </a:t>
            </a:r>
            <a:r>
              <a:rPr lang="el-GR" dirty="0" smtClean="0"/>
              <a:t>σ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r>
              <a:rPr lang="en-US" dirty="0" smtClean="0"/>
              <a:t>= 1</a:t>
            </a:r>
          </a:p>
          <a:p>
            <a:pPr lvl="1"/>
            <a:r>
              <a:rPr lang="en-US" dirty="0" smtClean="0"/>
              <a:t>Sample:   n = 10, x-bar = 0.75,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 = 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7-4.3 Bayesian Estimation of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2971800"/>
          <a:ext cx="3810000" cy="216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5" name="Equation" r:id="rId4" imgW="1879600" imgH="1066800" progId="Equation.DSMT4">
                  <p:embed/>
                </p:oleObj>
              </mc:Choice>
              <mc:Fallback>
                <p:oleObj name="Equation" r:id="rId4" imgW="1879600" imgH="1066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71800"/>
                        <a:ext cx="3810000" cy="2162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219450"/>
            <a:ext cx="304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Important Terms &amp; Concepts of Chapter 7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en-US" sz="2900" dirty="0" smtClean="0"/>
              <a:t>Bayes estimator</a:t>
            </a:r>
          </a:p>
          <a:p>
            <a:pPr>
              <a:buNone/>
            </a:pPr>
            <a:r>
              <a:rPr lang="en-US" sz="2900" dirty="0" smtClean="0"/>
              <a:t>Bias in parameter estimation</a:t>
            </a:r>
          </a:p>
          <a:p>
            <a:pPr>
              <a:buNone/>
            </a:pPr>
            <a:r>
              <a:rPr lang="en-US" sz="2900" dirty="0" smtClean="0"/>
              <a:t>Central limit theorem</a:t>
            </a:r>
          </a:p>
          <a:p>
            <a:pPr>
              <a:buNone/>
            </a:pPr>
            <a:r>
              <a:rPr lang="en-US" sz="2900" dirty="0" smtClean="0"/>
              <a:t>Estimator vs. estimate</a:t>
            </a:r>
          </a:p>
          <a:p>
            <a:pPr>
              <a:buNone/>
            </a:pPr>
            <a:r>
              <a:rPr lang="en-US" sz="2900" dirty="0" smtClean="0"/>
              <a:t>Likelihood function</a:t>
            </a:r>
          </a:p>
          <a:p>
            <a:pPr>
              <a:buNone/>
            </a:pPr>
            <a:r>
              <a:rPr lang="en-US" sz="2900" dirty="0" smtClean="0"/>
              <a:t>Maximum likelihood estimator</a:t>
            </a:r>
          </a:p>
          <a:p>
            <a:pPr>
              <a:buNone/>
            </a:pPr>
            <a:r>
              <a:rPr lang="en-US" sz="2900" dirty="0" smtClean="0"/>
              <a:t>Mean square error of an estimator</a:t>
            </a:r>
          </a:p>
          <a:p>
            <a:pPr>
              <a:buNone/>
            </a:pPr>
            <a:r>
              <a:rPr lang="en-US" sz="2900" dirty="0" smtClean="0"/>
              <a:t>Minimum variance unbiased estimator</a:t>
            </a:r>
          </a:p>
          <a:p>
            <a:pPr>
              <a:buNone/>
            </a:pPr>
            <a:r>
              <a:rPr lang="en-US" sz="2900" dirty="0" smtClean="0"/>
              <a:t>Moment estimator</a:t>
            </a:r>
          </a:p>
          <a:p>
            <a:pPr>
              <a:buNone/>
            </a:pPr>
            <a:r>
              <a:rPr lang="en-US" sz="2900" dirty="0" smtClean="0"/>
              <a:t>Normal distribution as the sampling distribution of the:</a:t>
            </a:r>
          </a:p>
          <a:p>
            <a:pPr lvl="1"/>
            <a:r>
              <a:rPr lang="en-US" sz="2900" dirty="0" smtClean="0"/>
              <a:t>sample mean</a:t>
            </a:r>
          </a:p>
          <a:p>
            <a:pPr lvl="1"/>
            <a:r>
              <a:rPr lang="en-US" sz="2900" dirty="0" smtClean="0"/>
              <a:t>difference in two sample means</a:t>
            </a:r>
          </a:p>
          <a:p>
            <a:pPr>
              <a:buNone/>
            </a:pPr>
            <a:r>
              <a:rPr lang="en-US" sz="2900" dirty="0" smtClean="0"/>
              <a:t>Parameter estimation</a:t>
            </a:r>
          </a:p>
          <a:p>
            <a:pPr>
              <a:buNone/>
            </a:pPr>
            <a:r>
              <a:rPr lang="en-US" sz="2900" dirty="0" smtClean="0"/>
              <a:t>Point estimator</a:t>
            </a:r>
          </a:p>
          <a:p>
            <a:pPr>
              <a:buNone/>
            </a:pPr>
            <a:r>
              <a:rPr lang="en-US" sz="2900" dirty="0" smtClean="0"/>
              <a:t>Population or distribution moments</a:t>
            </a:r>
          </a:p>
          <a:p>
            <a:pPr>
              <a:buNone/>
            </a:pPr>
            <a:r>
              <a:rPr lang="en-US" sz="2900" dirty="0" smtClean="0"/>
              <a:t>Posterior distribution</a:t>
            </a:r>
          </a:p>
          <a:p>
            <a:pPr>
              <a:buNone/>
            </a:pPr>
            <a:r>
              <a:rPr lang="en-US" sz="2900" dirty="0" smtClean="0"/>
              <a:t>Prior distribution</a:t>
            </a:r>
          </a:p>
          <a:p>
            <a:pPr>
              <a:buNone/>
            </a:pPr>
            <a:r>
              <a:rPr lang="en-US" sz="2900" dirty="0" smtClean="0"/>
              <a:t>Sample moments</a:t>
            </a:r>
          </a:p>
          <a:p>
            <a:pPr>
              <a:buNone/>
            </a:pPr>
            <a:r>
              <a:rPr lang="en-US" sz="2900" dirty="0" smtClean="0"/>
              <a:t>Sampling distribution</a:t>
            </a:r>
          </a:p>
          <a:p>
            <a:pPr>
              <a:buNone/>
            </a:pPr>
            <a:r>
              <a:rPr lang="en-US" sz="2900" dirty="0" smtClean="0"/>
              <a:t>An estimator has a:</a:t>
            </a:r>
          </a:p>
          <a:p>
            <a:pPr lvl="1"/>
            <a:r>
              <a:rPr lang="en-US" sz="2900" dirty="0" smtClean="0"/>
              <a:t>Standard error</a:t>
            </a:r>
          </a:p>
          <a:p>
            <a:pPr lvl="1"/>
            <a:r>
              <a:rPr lang="en-US" sz="2900" dirty="0" smtClean="0"/>
              <a:t>Estimated standard error</a:t>
            </a:r>
          </a:p>
          <a:p>
            <a:pPr>
              <a:buNone/>
            </a:pPr>
            <a:r>
              <a:rPr lang="en-US" sz="2900" dirty="0" smtClean="0"/>
              <a:t>Statistic</a:t>
            </a:r>
          </a:p>
          <a:p>
            <a:pPr>
              <a:buNone/>
            </a:pPr>
            <a:r>
              <a:rPr lang="en-US" sz="2900" dirty="0" smtClean="0"/>
              <a:t>Statistical inference</a:t>
            </a:r>
          </a:p>
          <a:p>
            <a:pPr>
              <a:buNone/>
            </a:pPr>
            <a:r>
              <a:rPr lang="en-US" sz="2900" dirty="0" smtClean="0"/>
              <a:t>Unbiased estimator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Chapter 7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Estimator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7-1 Point Estimation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400" y="3124200"/>
          <a:ext cx="7377454" cy="274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7" name="Equation" r:id="rId4" imgW="4711700" imgH="1752600" progId="Equation.DSMT4">
                  <p:embed/>
                </p:oleObj>
              </mc:Choice>
              <mc:Fallback>
                <p:oleObj name="Equation" r:id="rId4" imgW="4711700" imgH="1752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24200"/>
                        <a:ext cx="7377454" cy="2743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257" y="1066800"/>
            <a:ext cx="7294321" cy="17646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Parameters &amp; Their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667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There could be choices for the point estimator of a parameter.</a:t>
            </a:r>
          </a:p>
          <a:p>
            <a:r>
              <a:rPr lang="en-US" sz="2000" dirty="0" smtClean="0"/>
              <a:t>To estimate the mean of a population, we could choose the:</a:t>
            </a:r>
          </a:p>
          <a:p>
            <a:pPr lvl="1"/>
            <a:r>
              <a:rPr lang="en-US" sz="2000" dirty="0" smtClean="0"/>
              <a:t>Sample mean.</a:t>
            </a:r>
          </a:p>
          <a:p>
            <a:pPr lvl="1"/>
            <a:r>
              <a:rPr lang="en-US" sz="2000" dirty="0" smtClean="0"/>
              <a:t>Sample median.</a:t>
            </a:r>
          </a:p>
          <a:p>
            <a:pPr lvl="1"/>
            <a:r>
              <a:rPr lang="en-US" sz="2000" dirty="0" smtClean="0"/>
              <a:t>Average of the largest &amp; smallest observations in the sample.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7-1 Point Estimation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838200" y="1066800"/>
          <a:ext cx="731894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4" name="Worksheet" r:id="rId5" imgW="5400751" imgH="1743151" progId="Excel.Sheet.12">
                  <p:embed/>
                </p:oleObj>
              </mc:Choice>
              <mc:Fallback>
                <p:oleObj name="Worksheet" r:id="rId5" imgW="5400751" imgH="1743151" progId="Excel.Shee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7318948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random variables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dirty="0" smtClean="0"/>
              <a:t> are a </a:t>
            </a:r>
            <a:r>
              <a:rPr lang="en-US" dirty="0" smtClean="0">
                <a:solidFill>
                  <a:srgbClr val="1F497D"/>
                </a:solidFill>
              </a:rPr>
              <a:t>random sample </a:t>
            </a:r>
            <a:r>
              <a:rPr lang="en-US" dirty="0" smtClean="0"/>
              <a:t>of size </a:t>
            </a:r>
            <a:r>
              <a:rPr lang="en-US" i="1" dirty="0" smtClean="0"/>
              <a:t>n</a:t>
            </a:r>
            <a:r>
              <a:rPr lang="en-US" dirty="0" smtClean="0"/>
              <a:t> if: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‘s are independent random variables.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Every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has the same probability distribution.</a:t>
            </a:r>
          </a:p>
          <a:p>
            <a:pPr marL="571500" indent="-514350"/>
            <a:r>
              <a:rPr lang="en-US" dirty="0" smtClean="0"/>
              <a:t>A </a:t>
            </a:r>
            <a:r>
              <a:rPr lang="en-US" dirty="0" smtClean="0">
                <a:solidFill>
                  <a:srgbClr val="1F497D"/>
                </a:solidFill>
              </a:rPr>
              <a:t>statistic</a:t>
            </a:r>
            <a:r>
              <a:rPr lang="en-US" dirty="0" smtClean="0"/>
              <a:t> is any function of the observations in a random sample.</a:t>
            </a:r>
          </a:p>
          <a:p>
            <a:pPr marL="571500" indent="-514350"/>
            <a:r>
              <a:rPr lang="en-US" dirty="0" smtClean="0"/>
              <a:t>The probability distribution of a statistic is called a </a:t>
            </a:r>
            <a:r>
              <a:rPr lang="en-US" dirty="0" smtClean="0">
                <a:solidFill>
                  <a:srgbClr val="1F497D"/>
                </a:solidFill>
              </a:rPr>
              <a:t>sampling distribution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Limit Theorem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91" y="1018231"/>
            <a:ext cx="7826618" cy="48215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7-2: Central Limit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Suppose that a random variable X has a continuous </a:t>
            </a:r>
          </a:p>
          <a:p>
            <a:pPr>
              <a:buNone/>
            </a:pPr>
            <a:r>
              <a:rPr lang="en-US" sz="2400" dirty="0" smtClean="0"/>
              <a:t>uniform distribution: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Find the distribution of the sample mean of a random </a:t>
            </a:r>
          </a:p>
          <a:p>
            <a:pPr>
              <a:buNone/>
            </a:pPr>
            <a:r>
              <a:rPr lang="en-US" sz="2400" dirty="0" smtClean="0"/>
              <a:t>sample of size </a:t>
            </a:r>
            <a:r>
              <a:rPr lang="en-US" sz="2400" i="1" dirty="0" smtClean="0"/>
              <a:t>n</a:t>
            </a:r>
            <a:r>
              <a:rPr lang="en-US" sz="2400" dirty="0" smtClean="0"/>
              <a:t> = 40.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7-2 Sampling Distributions and the Central Limit Theorem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91000" y="1371600"/>
          <a:ext cx="245533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0" name="Equation" r:id="rId4" imgW="1473200" imgH="457200" progId="Equation.DSMT4">
                  <p:embed/>
                </p:oleObj>
              </mc:Choice>
              <mc:Fallback>
                <p:oleObj name="Equation" r:id="rId4" imgW="1473200" imgH="457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371600"/>
                        <a:ext cx="245533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7363" y="3330575"/>
          <a:ext cx="4545012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1" name="Equation" r:id="rId6" imgW="2552700" imgH="1524000" progId="Equation.DSMT4">
                  <p:embed/>
                </p:oleObj>
              </mc:Choice>
              <mc:Fallback>
                <p:oleObj name="Equation" r:id="rId6" imgW="2552700" imgH="1524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3330575"/>
                        <a:ext cx="4545012" cy="271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62600" y="5638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Figure 7-5  </a:t>
            </a:r>
            <a:r>
              <a:rPr lang="en-IN" dirty="0" smtClean="0"/>
              <a:t>The distribution of </a:t>
            </a:r>
            <a:r>
              <a:rPr lang="en-IN" i="1" dirty="0" smtClean="0"/>
              <a:t>X </a:t>
            </a:r>
            <a:r>
              <a:rPr lang="en-IN" dirty="0" smtClean="0"/>
              <a:t>and</a:t>
            </a:r>
            <a:r>
              <a:rPr lang="en-IN" i="1" dirty="0" smtClean="0"/>
              <a:t> X </a:t>
            </a:r>
            <a:r>
              <a:rPr lang="en-IN" dirty="0" smtClean="0"/>
              <a:t>for Example 7-2.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3124200"/>
            <a:ext cx="822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944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943600"/>
            <a:ext cx="171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429000"/>
            <a:ext cx="31813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&amp;R Chapter 3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M&amp;R Chapter 3 Template</Template>
  <TotalTime>13482</TotalTime>
  <Words>2294</Words>
  <Application>Microsoft Office PowerPoint</Application>
  <PresentationFormat>On-screen Show (4:3)</PresentationFormat>
  <Paragraphs>376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Helvetica</vt:lpstr>
      <vt:lpstr>Calibri</vt:lpstr>
      <vt:lpstr>MS PGothic</vt:lpstr>
      <vt:lpstr>Times New Roman</vt:lpstr>
      <vt:lpstr>Arial</vt:lpstr>
      <vt:lpstr>M&amp;R Chapter 3 Template</vt:lpstr>
      <vt:lpstr>Custom Design</vt:lpstr>
      <vt:lpstr>1_Custom Design</vt:lpstr>
      <vt:lpstr>Equation</vt:lpstr>
      <vt:lpstr>Worksheet</vt:lpstr>
      <vt:lpstr>PowerPoint Presentation</vt:lpstr>
      <vt:lpstr>PowerPoint Presentation</vt:lpstr>
      <vt:lpstr>Learning Objectives for Chapter 7</vt:lpstr>
      <vt:lpstr>Point Estimation</vt:lpstr>
      <vt:lpstr>Point Estimator</vt:lpstr>
      <vt:lpstr>Some Parameters &amp; Their Statistics</vt:lpstr>
      <vt:lpstr>Some Definitions</vt:lpstr>
      <vt:lpstr>Central Limit Theorem</vt:lpstr>
      <vt:lpstr>Example 7-2: Central Limit Theorem</vt:lpstr>
      <vt:lpstr>Sampling Distribution of a Difference in Sample Means</vt:lpstr>
      <vt:lpstr>Example 7-3: Aircraft Engine Life</vt:lpstr>
      <vt:lpstr>Unbiased Estimators Defined</vt:lpstr>
      <vt:lpstr>Example 7-4: Sample Mean &amp; Variance Are Unbiased-1</vt:lpstr>
      <vt:lpstr>Example 7-4: Sample Mean &amp; Variance Are Unbiased-2</vt:lpstr>
      <vt:lpstr>Minimum Variance Unbiased Estimators</vt:lpstr>
      <vt:lpstr>Standard Error of an Estimator</vt:lpstr>
      <vt:lpstr>Example 7-5: Thermal Conductivity</vt:lpstr>
      <vt:lpstr>Mean Squared Error</vt:lpstr>
      <vt:lpstr>Relative Efficiency</vt:lpstr>
      <vt:lpstr>Optimal Estimator</vt:lpstr>
      <vt:lpstr>Moments Defined</vt:lpstr>
      <vt:lpstr>Moment Estimators</vt:lpstr>
      <vt:lpstr>Example 7-8: Normal Distribution Moment Estimators</vt:lpstr>
      <vt:lpstr>Example 7-9: Gamma Distribution Moment Estimators-1</vt:lpstr>
      <vt:lpstr>Example 7-9: Gamma Distribution Moment Estimators-2</vt:lpstr>
      <vt:lpstr>Maximum Likelihood Estimators</vt:lpstr>
      <vt:lpstr>Example 7-10: Bernoulli Distribution MLE</vt:lpstr>
      <vt:lpstr>Example 7-11: Normal Distribution MLE for μ</vt:lpstr>
      <vt:lpstr>Example 7-12: Exponential Distribution MLE</vt:lpstr>
      <vt:lpstr>Example 7-13: Normal Distribution MLEs for μ &amp; σ2</vt:lpstr>
      <vt:lpstr>Properties of an MLE</vt:lpstr>
      <vt:lpstr>Invariance Property</vt:lpstr>
      <vt:lpstr>Example 7-14: Invariance</vt:lpstr>
      <vt:lpstr>Complications of the MLE Method</vt:lpstr>
      <vt:lpstr>Example 7-16: Gamma Distribution MLE-1</vt:lpstr>
      <vt:lpstr>Example 7-16: Gamma Distribution MLE-2</vt:lpstr>
      <vt:lpstr>Bayesian Estimation of Parameters-1</vt:lpstr>
      <vt:lpstr>Bayesian Estimation of Parameters-2</vt:lpstr>
      <vt:lpstr>Example 7-16: Bayes Estimator for the mean of a Normal Distribution -1</vt:lpstr>
      <vt:lpstr>Example 7-17: Bayes Estimator for the mean of a Normal Distribution-2</vt:lpstr>
      <vt:lpstr>Example 7-17: Bayes Estimator for the mean of a Normal Distribution-3</vt:lpstr>
      <vt:lpstr>Example 7-17: Bayes Estimator for the mean of a Normal Distribution-4</vt:lpstr>
      <vt:lpstr>Important Terms &amp; Concepts of Chapter 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Administratr</dc:creator>
  <cp:lastModifiedBy>Rajagopalan Balaji</cp:lastModifiedBy>
  <cp:revision>175</cp:revision>
  <dcterms:created xsi:type="dcterms:W3CDTF">2010-07-18T22:36:56Z</dcterms:created>
  <dcterms:modified xsi:type="dcterms:W3CDTF">2017-03-14T16:52:42Z</dcterms:modified>
</cp:coreProperties>
</file>